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6" r:id="rId2"/>
    <p:sldId id="324" r:id="rId3"/>
    <p:sldId id="272" r:id="rId4"/>
    <p:sldId id="273" r:id="rId5"/>
    <p:sldId id="260" r:id="rId6"/>
    <p:sldId id="289" r:id="rId7"/>
    <p:sldId id="325" r:id="rId8"/>
    <p:sldId id="274" r:id="rId9"/>
    <p:sldId id="263" r:id="rId10"/>
    <p:sldId id="269" r:id="rId11"/>
    <p:sldId id="323" r:id="rId12"/>
    <p:sldId id="294" r:id="rId13"/>
    <p:sldId id="292" r:id="rId14"/>
    <p:sldId id="291" r:id="rId15"/>
    <p:sldId id="293" r:id="rId16"/>
    <p:sldId id="270" r:id="rId17"/>
    <p:sldId id="319" r:id="rId18"/>
    <p:sldId id="320" r:id="rId19"/>
    <p:sldId id="258" r:id="rId20"/>
    <p:sldId id="287" r:id="rId21"/>
    <p:sldId id="328" r:id="rId22"/>
    <p:sldId id="326" r:id="rId23"/>
    <p:sldId id="327" r:id="rId24"/>
    <p:sldId id="329" r:id="rId25"/>
    <p:sldId id="295" r:id="rId26"/>
    <p:sldId id="275" r:id="rId27"/>
    <p:sldId id="300" r:id="rId28"/>
    <p:sldId id="279" r:id="rId29"/>
    <p:sldId id="301" r:id="rId30"/>
    <p:sldId id="302" r:id="rId31"/>
    <p:sldId id="280" r:id="rId32"/>
    <p:sldId id="281" r:id="rId33"/>
    <p:sldId id="303" r:id="rId34"/>
    <p:sldId id="283" r:id="rId35"/>
    <p:sldId id="288" r:id="rId36"/>
    <p:sldId id="312" r:id="rId37"/>
  </p:sldIdLst>
  <p:sldSz cx="12192000" cy="6858000"/>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67D"/>
    <a:srgbClr val="3232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078" autoAdjust="0"/>
    <p:restoredTop sz="64341" autoAdjust="0"/>
  </p:normalViewPr>
  <p:slideViewPr>
    <p:cSldViewPr snapToGrid="0">
      <p:cViewPr varScale="1">
        <p:scale>
          <a:sx n="47" d="100"/>
          <a:sy n="47" d="100"/>
        </p:scale>
        <p:origin x="1248" y="54"/>
      </p:cViewPr>
      <p:guideLst>
        <p:guide orient="horz" pos="2160"/>
        <p:guide pos="3840"/>
      </p:guideLst>
    </p:cSldViewPr>
  </p:slideViewPr>
  <p:outlineViewPr>
    <p:cViewPr>
      <p:scale>
        <a:sx n="33" d="100"/>
        <a:sy n="33" d="100"/>
      </p:scale>
      <p:origin x="0" y="-2106"/>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3066733" cy="469780"/>
          </a:xfrm>
          <a:prstGeom prst="rect">
            <a:avLst/>
          </a:prstGeom>
        </p:spPr>
        <p:txBody>
          <a:bodyPr vert="horz" lIns="93936" tIns="46968" rIns="93936" bIns="46968" rtlCol="0"/>
          <a:lstStyle>
            <a:lvl1pPr algn="l">
              <a:defRPr sz="1200"/>
            </a:lvl1pPr>
          </a:lstStyle>
          <a:p>
            <a:endParaRPr lang="en-CA"/>
          </a:p>
        </p:txBody>
      </p:sp>
      <p:sp>
        <p:nvSpPr>
          <p:cNvPr id="3" name="Date Placeholder 2"/>
          <p:cNvSpPr>
            <a:spLocks noGrp="1"/>
          </p:cNvSpPr>
          <p:nvPr>
            <p:ph type="dt" idx="1"/>
          </p:nvPr>
        </p:nvSpPr>
        <p:spPr>
          <a:xfrm>
            <a:off x="4008706" y="2"/>
            <a:ext cx="3066733" cy="469780"/>
          </a:xfrm>
          <a:prstGeom prst="rect">
            <a:avLst/>
          </a:prstGeom>
        </p:spPr>
        <p:txBody>
          <a:bodyPr vert="horz" lIns="93936" tIns="46968" rIns="93936" bIns="46968" rtlCol="0"/>
          <a:lstStyle>
            <a:lvl1pPr algn="r">
              <a:defRPr sz="1200"/>
            </a:lvl1pPr>
          </a:lstStyle>
          <a:p>
            <a:fld id="{EDD46A4E-E375-4881-B15F-6F40F59CBDD1}" type="datetimeFigureOut">
              <a:rPr lang="en-CA" smtClean="0"/>
              <a:t>2022-10-27</a:t>
            </a:fld>
            <a:endParaRPr lang="en-CA"/>
          </a:p>
        </p:txBody>
      </p:sp>
      <p:sp>
        <p:nvSpPr>
          <p:cNvPr id="4" name="Slide Image Placeholder 3"/>
          <p:cNvSpPr>
            <a:spLocks noGrp="1" noRot="1" noChangeAspect="1"/>
          </p:cNvSpPr>
          <p:nvPr>
            <p:ph type="sldImg" idx="2"/>
          </p:nvPr>
        </p:nvSpPr>
        <p:spPr>
          <a:xfrm>
            <a:off x="730250" y="1169988"/>
            <a:ext cx="5616575" cy="3160712"/>
          </a:xfrm>
          <a:prstGeom prst="rect">
            <a:avLst/>
          </a:prstGeom>
          <a:noFill/>
          <a:ln w="12700">
            <a:solidFill>
              <a:prstClr val="black"/>
            </a:solidFill>
          </a:ln>
        </p:spPr>
        <p:txBody>
          <a:bodyPr vert="horz" lIns="93936" tIns="46968" rIns="93936" bIns="46968" rtlCol="0" anchor="ctr"/>
          <a:lstStyle/>
          <a:p>
            <a:endParaRPr lang="en-CA"/>
          </a:p>
        </p:txBody>
      </p:sp>
      <p:sp>
        <p:nvSpPr>
          <p:cNvPr id="5" name="Notes Placeholder 4"/>
          <p:cNvSpPr>
            <a:spLocks noGrp="1"/>
          </p:cNvSpPr>
          <p:nvPr>
            <p:ph type="body" sz="quarter" idx="3"/>
          </p:nvPr>
        </p:nvSpPr>
        <p:spPr>
          <a:xfrm>
            <a:off x="707708" y="4505980"/>
            <a:ext cx="5661660" cy="3686712"/>
          </a:xfrm>
          <a:prstGeom prst="rect">
            <a:avLst/>
          </a:prstGeom>
        </p:spPr>
        <p:txBody>
          <a:bodyPr vert="horz" lIns="93936" tIns="46968" rIns="93936" bIns="4696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1" y="8893297"/>
            <a:ext cx="3066733" cy="469779"/>
          </a:xfrm>
          <a:prstGeom prst="rect">
            <a:avLst/>
          </a:prstGeom>
        </p:spPr>
        <p:txBody>
          <a:bodyPr vert="horz" lIns="93936" tIns="46968" rIns="93936" bIns="46968" rtlCol="0" anchor="b"/>
          <a:lstStyle>
            <a:lvl1pPr algn="l">
              <a:defRPr sz="1200"/>
            </a:lvl1pPr>
          </a:lstStyle>
          <a:p>
            <a:endParaRPr lang="en-CA"/>
          </a:p>
        </p:txBody>
      </p:sp>
      <p:sp>
        <p:nvSpPr>
          <p:cNvPr id="7" name="Slide Number Placeholder 6"/>
          <p:cNvSpPr>
            <a:spLocks noGrp="1"/>
          </p:cNvSpPr>
          <p:nvPr>
            <p:ph type="sldNum" sz="quarter" idx="5"/>
          </p:nvPr>
        </p:nvSpPr>
        <p:spPr>
          <a:xfrm>
            <a:off x="4008706" y="8893297"/>
            <a:ext cx="3066733" cy="469779"/>
          </a:xfrm>
          <a:prstGeom prst="rect">
            <a:avLst/>
          </a:prstGeom>
        </p:spPr>
        <p:txBody>
          <a:bodyPr vert="horz" lIns="93936" tIns="46968" rIns="93936" bIns="46968" rtlCol="0" anchor="b"/>
          <a:lstStyle>
            <a:lvl1pPr algn="r">
              <a:defRPr sz="1200"/>
            </a:lvl1pPr>
          </a:lstStyle>
          <a:p>
            <a:fld id="{36BAFC12-2453-4857-90B6-5C705D462258}" type="slidenum">
              <a:rPr lang="en-CA" smtClean="0"/>
              <a:t>‹#›</a:t>
            </a:fld>
            <a:endParaRPr lang="en-CA"/>
          </a:p>
        </p:txBody>
      </p:sp>
    </p:spTree>
    <p:extLst>
      <p:ext uri="{BB962C8B-B14F-4D97-AF65-F5344CB8AC3E}">
        <p14:creationId xmlns:p14="http://schemas.microsoft.com/office/powerpoint/2010/main" val="41829326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Welcome everyone,</a:t>
            </a:r>
            <a:r>
              <a:rPr lang="en-CA" baseline="0" dirty="0"/>
              <a:t> thanks to the CITT for inviting me to speak today. </a:t>
            </a:r>
          </a:p>
          <a:p>
            <a:endParaRPr lang="en-CA" baseline="0" dirty="0"/>
          </a:p>
          <a:p>
            <a:r>
              <a:rPr lang="en-CA" baseline="0" dirty="0"/>
              <a:t>I am Brad Davies, Owner of On-Site Service. I am here today because there is a lot of misunderstanding regarding draperies and the fire code, it is often overlooked. I hope to shed some light on that for you today. We know there is a focus on Long Term Care right now from the OFM. </a:t>
            </a:r>
          </a:p>
          <a:p>
            <a:endParaRPr lang="en-CA" dirty="0"/>
          </a:p>
          <a:p>
            <a:r>
              <a:rPr lang="en-CA" dirty="0"/>
              <a:t>Objective:</a:t>
            </a:r>
            <a:r>
              <a:rPr lang="en-CA" baseline="0" dirty="0"/>
              <a:t> </a:t>
            </a:r>
            <a:r>
              <a:rPr lang="en-CA" dirty="0"/>
              <a:t>Objective is for you to leave this presentation with the practical knowledge you require to assess the safety risks associated with stage draperies. </a:t>
            </a:r>
          </a:p>
          <a:p>
            <a:endParaRPr lang="en-CA" baseline="0" dirty="0"/>
          </a:p>
        </p:txBody>
      </p:sp>
      <p:sp>
        <p:nvSpPr>
          <p:cNvPr id="4" name="Slide Number Placeholder 3"/>
          <p:cNvSpPr>
            <a:spLocks noGrp="1"/>
          </p:cNvSpPr>
          <p:nvPr>
            <p:ph type="sldNum" sz="quarter" idx="10"/>
          </p:nvPr>
        </p:nvSpPr>
        <p:spPr/>
        <p:txBody>
          <a:bodyPr/>
          <a:lstStyle/>
          <a:p>
            <a:fld id="{36BAFC12-2453-4857-90B6-5C705D462258}" type="slidenum">
              <a:rPr lang="en-CA" smtClean="0"/>
              <a:t>1</a:t>
            </a:fld>
            <a:endParaRPr lang="en-CA"/>
          </a:p>
        </p:txBody>
      </p:sp>
    </p:spTree>
    <p:extLst>
      <p:ext uri="{BB962C8B-B14F-4D97-AF65-F5344CB8AC3E}">
        <p14:creationId xmlns:p14="http://schemas.microsoft.com/office/powerpoint/2010/main" val="2915552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Lots</a:t>
            </a:r>
            <a:r>
              <a:rPr lang="en-CA" baseline="0" dirty="0"/>
              <a:t> of other items in each of these categories, but when it comes to drapes, here is our field experience. </a:t>
            </a:r>
            <a:endParaRPr lang="en-CA" dirty="0"/>
          </a:p>
        </p:txBody>
      </p:sp>
      <p:sp>
        <p:nvSpPr>
          <p:cNvPr id="4" name="Slide Number Placeholder 3"/>
          <p:cNvSpPr>
            <a:spLocks noGrp="1"/>
          </p:cNvSpPr>
          <p:nvPr>
            <p:ph type="sldNum" sz="quarter" idx="10"/>
          </p:nvPr>
        </p:nvSpPr>
        <p:spPr/>
        <p:txBody>
          <a:bodyPr/>
          <a:lstStyle/>
          <a:p>
            <a:fld id="{36BAFC12-2453-4857-90B6-5C705D462258}" type="slidenum">
              <a:rPr lang="en-CA" smtClean="0"/>
              <a:t>12</a:t>
            </a:fld>
            <a:endParaRPr lang="en-CA"/>
          </a:p>
        </p:txBody>
      </p:sp>
    </p:spTree>
    <p:extLst>
      <p:ext uri="{BB962C8B-B14F-4D97-AF65-F5344CB8AC3E}">
        <p14:creationId xmlns:p14="http://schemas.microsoft.com/office/powerpoint/2010/main" val="22696375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36BAFC12-2453-4857-90B6-5C705D462258}" type="slidenum">
              <a:rPr lang="en-CA" smtClean="0"/>
              <a:t>13</a:t>
            </a:fld>
            <a:endParaRPr lang="en-CA"/>
          </a:p>
        </p:txBody>
      </p:sp>
    </p:spTree>
    <p:extLst>
      <p:ext uri="{BB962C8B-B14F-4D97-AF65-F5344CB8AC3E}">
        <p14:creationId xmlns:p14="http://schemas.microsoft.com/office/powerpoint/2010/main" val="40120508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36BAFC12-2453-4857-90B6-5C705D462258}" type="slidenum">
              <a:rPr lang="en-CA" smtClean="0"/>
              <a:t>14</a:t>
            </a:fld>
            <a:endParaRPr lang="en-CA"/>
          </a:p>
        </p:txBody>
      </p:sp>
    </p:spTree>
    <p:extLst>
      <p:ext uri="{BB962C8B-B14F-4D97-AF65-F5344CB8AC3E}">
        <p14:creationId xmlns:p14="http://schemas.microsoft.com/office/powerpoint/2010/main" val="40120508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36BAFC12-2453-4857-90B6-5C705D462258}" type="slidenum">
              <a:rPr lang="en-CA" smtClean="0"/>
              <a:t>15</a:t>
            </a:fld>
            <a:endParaRPr lang="en-CA"/>
          </a:p>
        </p:txBody>
      </p:sp>
    </p:spTree>
    <p:extLst>
      <p:ext uri="{BB962C8B-B14F-4D97-AF65-F5344CB8AC3E}">
        <p14:creationId xmlns:p14="http://schemas.microsoft.com/office/powerpoint/2010/main" val="40120508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2" indent="0" algn="l" defTabSz="939363" rtl="0" eaLnBrk="1" fontAlgn="auto" latinLnBrk="0" hangingPunct="1">
              <a:lnSpc>
                <a:spcPct val="100000"/>
              </a:lnSpc>
              <a:spcBef>
                <a:spcPts val="0"/>
              </a:spcBef>
              <a:spcAft>
                <a:spcPts val="0"/>
              </a:spcAft>
              <a:buClrTx/>
              <a:buSzTx/>
              <a:buFontTx/>
              <a:buNone/>
              <a:tabLst/>
              <a:defRPr/>
            </a:pPr>
            <a:r>
              <a:rPr lang="en-CA" baseline="0" dirty="0"/>
              <a:t>Replace – Guess you could do that, but, </a:t>
            </a:r>
            <a:r>
              <a:rPr lang="en-CA" dirty="0"/>
              <a:t>5 times</a:t>
            </a:r>
            <a:r>
              <a:rPr lang="en-CA" baseline="0" dirty="0"/>
              <a:t> cheaper to restore than replace and it is </a:t>
            </a:r>
            <a:r>
              <a:rPr lang="en-CA" baseline="0" dirty="0" err="1"/>
              <a:t>wastefull</a:t>
            </a:r>
            <a:r>
              <a:rPr lang="en-CA" baseline="0" dirty="0"/>
              <a:t> to throw out perfectly good drapes after 5 years which should last 20 years.</a:t>
            </a:r>
            <a:r>
              <a:rPr lang="en-CA" dirty="0"/>
              <a:t> </a:t>
            </a:r>
          </a:p>
          <a:p>
            <a:pPr marL="0" lvl="2" defTabSz="939363">
              <a:defRPr/>
            </a:pPr>
            <a:endParaRPr lang="en-CA" dirty="0"/>
          </a:p>
          <a:p>
            <a:endParaRPr lang="en-CA" dirty="0"/>
          </a:p>
        </p:txBody>
      </p:sp>
      <p:sp>
        <p:nvSpPr>
          <p:cNvPr id="4" name="Slide Number Placeholder 3"/>
          <p:cNvSpPr>
            <a:spLocks noGrp="1"/>
          </p:cNvSpPr>
          <p:nvPr>
            <p:ph type="sldNum" sz="quarter" idx="10"/>
          </p:nvPr>
        </p:nvSpPr>
        <p:spPr/>
        <p:txBody>
          <a:bodyPr/>
          <a:lstStyle/>
          <a:p>
            <a:fld id="{36BAFC12-2453-4857-90B6-5C705D462258}" type="slidenum">
              <a:rPr lang="en-CA" smtClean="0"/>
              <a:t>16</a:t>
            </a:fld>
            <a:endParaRPr lang="en-CA"/>
          </a:p>
        </p:txBody>
      </p:sp>
    </p:spTree>
    <p:extLst>
      <p:ext uri="{BB962C8B-B14F-4D97-AF65-F5344CB8AC3E}">
        <p14:creationId xmlns:p14="http://schemas.microsoft.com/office/powerpoint/2010/main" val="7762347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2" indent="0" algn="l" defTabSz="939363" rtl="0" eaLnBrk="1" fontAlgn="auto" latinLnBrk="0" hangingPunct="1">
              <a:lnSpc>
                <a:spcPct val="100000"/>
              </a:lnSpc>
              <a:spcBef>
                <a:spcPts val="0"/>
              </a:spcBef>
              <a:spcAft>
                <a:spcPts val="0"/>
              </a:spcAft>
              <a:buClrTx/>
              <a:buSzTx/>
              <a:buFontTx/>
              <a:buNone/>
              <a:tabLst/>
              <a:defRPr/>
            </a:pPr>
            <a:r>
              <a:rPr lang="en-CA" baseline="0" dirty="0"/>
              <a:t>Does depend on the environment. In New York and California, they need to be tested annually. In our experience, 3-5 years. Does depend on the fabrics themselves and the environment they are in. </a:t>
            </a:r>
            <a:endParaRPr lang="en-CA" dirty="0"/>
          </a:p>
          <a:p>
            <a:pPr marL="0" lvl="2" defTabSz="939363">
              <a:defRPr/>
            </a:pPr>
            <a:endParaRPr lang="en-CA" dirty="0"/>
          </a:p>
          <a:p>
            <a:endParaRPr lang="en-CA" dirty="0"/>
          </a:p>
        </p:txBody>
      </p:sp>
      <p:sp>
        <p:nvSpPr>
          <p:cNvPr id="4" name="Slide Number Placeholder 3"/>
          <p:cNvSpPr>
            <a:spLocks noGrp="1"/>
          </p:cNvSpPr>
          <p:nvPr>
            <p:ph type="sldNum" sz="quarter" idx="10"/>
          </p:nvPr>
        </p:nvSpPr>
        <p:spPr/>
        <p:txBody>
          <a:bodyPr/>
          <a:lstStyle/>
          <a:p>
            <a:fld id="{36BAFC12-2453-4857-90B6-5C705D462258}" type="slidenum">
              <a:rPr lang="en-CA" smtClean="0"/>
              <a:t>17</a:t>
            </a:fld>
            <a:endParaRPr lang="en-CA"/>
          </a:p>
        </p:txBody>
      </p:sp>
    </p:spTree>
    <p:extLst>
      <p:ext uri="{BB962C8B-B14F-4D97-AF65-F5344CB8AC3E}">
        <p14:creationId xmlns:p14="http://schemas.microsoft.com/office/powerpoint/2010/main" val="22236941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2" indent="0" algn="l" defTabSz="939363" rtl="0" eaLnBrk="1" fontAlgn="auto" latinLnBrk="0" hangingPunct="1">
              <a:lnSpc>
                <a:spcPct val="100000"/>
              </a:lnSpc>
              <a:spcBef>
                <a:spcPts val="0"/>
              </a:spcBef>
              <a:spcAft>
                <a:spcPts val="0"/>
              </a:spcAft>
              <a:buClrTx/>
              <a:buSzTx/>
              <a:buFontTx/>
              <a:buNone/>
              <a:tabLst/>
              <a:defRPr/>
            </a:pPr>
            <a:r>
              <a:rPr lang="en-CA" baseline="0" dirty="0"/>
              <a:t>We have seen many examples of fires on stages in school boards. Most commonly., someone moves a stage light such that it now comes in contact with the drapery. Or, careless students, remember these are the same kids who light the hand sanitizer on fire for fun! </a:t>
            </a:r>
          </a:p>
          <a:p>
            <a:pPr marL="0" marR="0" lvl="2" indent="0" algn="l" defTabSz="939363" rtl="0" eaLnBrk="1" fontAlgn="auto" latinLnBrk="0" hangingPunct="1">
              <a:lnSpc>
                <a:spcPct val="100000"/>
              </a:lnSpc>
              <a:spcBef>
                <a:spcPts val="0"/>
              </a:spcBef>
              <a:spcAft>
                <a:spcPts val="0"/>
              </a:spcAft>
              <a:buClrTx/>
              <a:buSzTx/>
              <a:buFontTx/>
              <a:buNone/>
              <a:tabLst/>
              <a:defRPr/>
            </a:pPr>
            <a:endParaRPr lang="en-CA" baseline="0" dirty="0"/>
          </a:p>
          <a:p>
            <a:pPr marL="0" marR="0" lvl="2" indent="0" algn="l" defTabSz="939363" rtl="0" eaLnBrk="1" fontAlgn="auto" latinLnBrk="0" hangingPunct="1">
              <a:lnSpc>
                <a:spcPct val="100000"/>
              </a:lnSpc>
              <a:spcBef>
                <a:spcPts val="0"/>
              </a:spcBef>
              <a:spcAft>
                <a:spcPts val="0"/>
              </a:spcAft>
              <a:buClrTx/>
              <a:buSzTx/>
              <a:buFontTx/>
              <a:buNone/>
              <a:tabLst/>
              <a:defRPr/>
            </a:pPr>
            <a:r>
              <a:rPr lang="en-CA" baseline="0" dirty="0"/>
              <a:t>If flame retardant is current, simply burns a hole in the drape. If not, could be catastrophic fire as drapes represent a large quantity of combustible materials. </a:t>
            </a:r>
            <a:endParaRPr lang="en-CA" dirty="0"/>
          </a:p>
          <a:p>
            <a:pPr marL="0" lvl="2" defTabSz="939363">
              <a:defRPr/>
            </a:pPr>
            <a:endParaRPr lang="en-CA" dirty="0"/>
          </a:p>
          <a:p>
            <a:endParaRPr lang="en-CA" dirty="0"/>
          </a:p>
        </p:txBody>
      </p:sp>
      <p:sp>
        <p:nvSpPr>
          <p:cNvPr id="4" name="Slide Number Placeholder 3"/>
          <p:cNvSpPr>
            <a:spLocks noGrp="1"/>
          </p:cNvSpPr>
          <p:nvPr>
            <p:ph type="sldNum" sz="quarter" idx="10"/>
          </p:nvPr>
        </p:nvSpPr>
        <p:spPr/>
        <p:txBody>
          <a:bodyPr/>
          <a:lstStyle/>
          <a:p>
            <a:fld id="{36BAFC12-2453-4857-90B6-5C705D462258}" type="slidenum">
              <a:rPr lang="en-CA" smtClean="0"/>
              <a:t>18</a:t>
            </a:fld>
            <a:endParaRPr lang="en-CA"/>
          </a:p>
        </p:txBody>
      </p:sp>
    </p:spTree>
    <p:extLst>
      <p:ext uri="{BB962C8B-B14F-4D97-AF65-F5344CB8AC3E}">
        <p14:creationId xmlns:p14="http://schemas.microsoft.com/office/powerpoint/2010/main" val="30522266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3"/>
            <a:r>
              <a:rPr lang="en-CA" dirty="0"/>
              <a:t>Describe</a:t>
            </a:r>
            <a:r>
              <a:rPr lang="en-CA" baseline="0" dirty="0"/>
              <a:t> difference between FR’s </a:t>
            </a:r>
          </a:p>
          <a:p>
            <a:pPr lvl="3"/>
            <a:endParaRPr lang="en-CA" baseline="0" dirty="0"/>
          </a:p>
          <a:p>
            <a:pPr lvl="3"/>
            <a:endParaRPr lang="en-CA" dirty="0"/>
          </a:p>
          <a:p>
            <a:pPr lvl="3"/>
            <a:endParaRPr lang="en-CA" dirty="0"/>
          </a:p>
          <a:p>
            <a:pPr lvl="3"/>
            <a:r>
              <a:rPr lang="en-CA" dirty="0"/>
              <a:t>So, how often is</a:t>
            </a:r>
            <a:r>
              <a:rPr lang="en-CA" baseline="0" dirty="0"/>
              <a:t> as often as required? Good question. Answer is, it depends. </a:t>
            </a:r>
            <a:endParaRPr lang="en-CA" dirty="0"/>
          </a:p>
          <a:p>
            <a:pPr lvl="3"/>
            <a:endParaRPr lang="en-CA" dirty="0"/>
          </a:p>
          <a:p>
            <a:pPr lvl="3"/>
            <a:r>
              <a:rPr lang="en-CA" dirty="0"/>
              <a:t>Overall,</a:t>
            </a:r>
            <a:r>
              <a:rPr lang="en-CA" baseline="0" dirty="0"/>
              <a:t> t</a:t>
            </a:r>
            <a:r>
              <a:rPr lang="en-CA" dirty="0"/>
              <a:t>ypically</a:t>
            </a:r>
            <a:r>
              <a:rPr lang="en-CA" baseline="0" dirty="0"/>
              <a:t> a</a:t>
            </a:r>
            <a:r>
              <a:rPr lang="en-CA" dirty="0"/>
              <a:t>ll drapes require cleaning and re-treatment</a:t>
            </a:r>
            <a:r>
              <a:rPr lang="en-CA" baseline="0" dirty="0"/>
              <a:t> </a:t>
            </a:r>
            <a:r>
              <a:rPr lang="en-CA" dirty="0"/>
              <a:t>every 5 years. </a:t>
            </a:r>
          </a:p>
          <a:p>
            <a:pPr lvl="3"/>
            <a:r>
              <a:rPr lang="en-CA" dirty="0">
                <a:solidFill>
                  <a:srgbClr val="32327F"/>
                </a:solidFill>
              </a:rPr>
              <a:t>Different fabrics have different life spans- typically MD longer lasting than commandos.</a:t>
            </a:r>
            <a:endParaRPr lang="en-CA" dirty="0"/>
          </a:p>
        </p:txBody>
      </p:sp>
      <p:sp>
        <p:nvSpPr>
          <p:cNvPr id="4" name="Slide Number Placeholder 3"/>
          <p:cNvSpPr>
            <a:spLocks noGrp="1"/>
          </p:cNvSpPr>
          <p:nvPr>
            <p:ph type="sldNum" sz="quarter" idx="10"/>
          </p:nvPr>
        </p:nvSpPr>
        <p:spPr/>
        <p:txBody>
          <a:bodyPr/>
          <a:lstStyle/>
          <a:p>
            <a:fld id="{36BAFC12-2453-4857-90B6-5C705D462258}" type="slidenum">
              <a:rPr lang="en-CA" smtClean="0"/>
              <a:t>19</a:t>
            </a:fld>
            <a:endParaRPr lang="en-CA"/>
          </a:p>
        </p:txBody>
      </p:sp>
    </p:spTree>
    <p:extLst>
      <p:ext uri="{BB962C8B-B14F-4D97-AF65-F5344CB8AC3E}">
        <p14:creationId xmlns:p14="http://schemas.microsoft.com/office/powerpoint/2010/main" val="42278715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a:p>
            <a:r>
              <a:rPr lang="en-CA" dirty="0"/>
              <a:t>How it works-</a:t>
            </a:r>
            <a:r>
              <a:rPr lang="en-CA" baseline="0" dirty="0"/>
              <a:t> Wraps fibres in mineral coating which disrupts the burning cycle by preventing fire from access combustible materials. </a:t>
            </a:r>
          </a:p>
          <a:p>
            <a:endParaRPr lang="en-CA" baseline="0" dirty="0"/>
          </a:p>
          <a:p>
            <a:r>
              <a:rPr lang="en-CA" baseline="0" dirty="0"/>
              <a:t>How is it applied_ Important to coat fabric with even layer of FR, too much, will leave salt like blotches on drapes, too little, will not be effective. </a:t>
            </a:r>
          </a:p>
          <a:p>
            <a:endParaRPr lang="en-CA" baseline="0" dirty="0"/>
          </a:p>
          <a:p>
            <a:r>
              <a:rPr lang="en-CA" baseline="0" dirty="0"/>
              <a:t>Why it wears off: Describe it being moved, falling off and collecting dust. </a:t>
            </a:r>
          </a:p>
          <a:p>
            <a:endParaRPr lang="en-CA" baseline="0" dirty="0"/>
          </a:p>
          <a:p>
            <a:r>
              <a:rPr lang="en-CA" baseline="0" dirty="0"/>
              <a:t>Show SAMPLE MTCC</a:t>
            </a:r>
          </a:p>
          <a:p>
            <a:endParaRPr lang="en-CA"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CA" dirty="0"/>
              <a:t>Chemical Composition:</a:t>
            </a:r>
            <a:r>
              <a:rPr lang="en-CA" baseline="0" dirty="0"/>
              <a:t> 	Similar to salt, </a:t>
            </a:r>
            <a:r>
              <a:rPr lang="en-CA" dirty="0"/>
              <a:t>Bromine</a:t>
            </a:r>
            <a:r>
              <a:rPr lang="en-CA" baseline="0" dirty="0"/>
              <a:t> solution- PASS IT AROUND</a:t>
            </a:r>
            <a:endParaRPr lang="en-CA" dirty="0"/>
          </a:p>
          <a:p>
            <a:pPr marL="0" marR="0" indent="0" algn="l" defTabSz="914400" rtl="0" eaLnBrk="1" fontAlgn="auto" latinLnBrk="0" hangingPunct="1">
              <a:lnSpc>
                <a:spcPct val="100000"/>
              </a:lnSpc>
              <a:spcBef>
                <a:spcPts val="0"/>
              </a:spcBef>
              <a:spcAft>
                <a:spcPts val="0"/>
              </a:spcAft>
              <a:buClrTx/>
              <a:buSzTx/>
              <a:buFontTx/>
              <a:buNone/>
              <a:tabLst/>
              <a:defRPr/>
            </a:pPr>
            <a:endParaRPr lang="en-CA"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CA" baseline="0" dirty="0"/>
              <a:t>Environmental- </a:t>
            </a:r>
            <a:r>
              <a:rPr lang="en-CA" dirty="0"/>
              <a:t>Not the ones used in furniture linked to cancer. Those are:</a:t>
            </a:r>
            <a:r>
              <a:rPr lang="en-CA" baseline="0" dirty="0"/>
              <a:t> </a:t>
            </a:r>
            <a:r>
              <a:rPr lang="en-CA" sz="1200" b="0" i="0" kern="1200" dirty="0" err="1">
                <a:solidFill>
                  <a:schemeClr val="tx1"/>
                </a:solidFill>
                <a:effectLst/>
                <a:latin typeface="+mn-lt"/>
                <a:ea typeface="+mn-ea"/>
                <a:cs typeface="+mn-cs"/>
              </a:rPr>
              <a:t>polybrominated</a:t>
            </a:r>
            <a:r>
              <a:rPr lang="en-CA" sz="1200" b="0" i="0" kern="1200" dirty="0">
                <a:solidFill>
                  <a:schemeClr val="tx1"/>
                </a:solidFill>
                <a:effectLst/>
                <a:latin typeface="+mn-lt"/>
                <a:ea typeface="+mn-ea"/>
                <a:cs typeface="+mn-cs"/>
              </a:rPr>
              <a:t> </a:t>
            </a:r>
            <a:r>
              <a:rPr lang="en-CA" sz="1200" b="0" i="0" kern="1200" dirty="0" err="1">
                <a:solidFill>
                  <a:schemeClr val="tx1"/>
                </a:solidFill>
                <a:effectLst/>
                <a:latin typeface="+mn-lt"/>
                <a:ea typeface="+mn-ea"/>
                <a:cs typeface="+mn-cs"/>
              </a:rPr>
              <a:t>diphenyl</a:t>
            </a:r>
            <a:r>
              <a:rPr lang="en-CA" sz="1200" b="0" i="0" kern="1200" dirty="0">
                <a:solidFill>
                  <a:schemeClr val="tx1"/>
                </a:solidFill>
                <a:effectLst/>
                <a:latin typeface="+mn-lt"/>
                <a:ea typeface="+mn-ea"/>
                <a:cs typeface="+mn-cs"/>
              </a:rPr>
              <a:t> ethers, or PBDEs act like PCB’s in environment. Ours</a:t>
            </a:r>
            <a:r>
              <a:rPr lang="en-CA" sz="1200" b="0" i="0" kern="1200" baseline="0" dirty="0">
                <a:solidFill>
                  <a:schemeClr val="tx1"/>
                </a:solidFill>
                <a:effectLst/>
                <a:latin typeface="+mn-lt"/>
                <a:ea typeface="+mn-ea"/>
                <a:cs typeface="+mn-cs"/>
              </a:rPr>
              <a:t> is not hazardous. </a:t>
            </a:r>
            <a:endParaRPr lang="en-CA" dirty="0"/>
          </a:p>
          <a:p>
            <a:endParaRPr lang="en-CA" dirty="0"/>
          </a:p>
        </p:txBody>
      </p:sp>
      <p:sp>
        <p:nvSpPr>
          <p:cNvPr id="4" name="Slide Number Placeholder 3"/>
          <p:cNvSpPr>
            <a:spLocks noGrp="1"/>
          </p:cNvSpPr>
          <p:nvPr>
            <p:ph type="sldNum" sz="quarter" idx="10"/>
          </p:nvPr>
        </p:nvSpPr>
        <p:spPr/>
        <p:txBody>
          <a:bodyPr/>
          <a:lstStyle/>
          <a:p>
            <a:fld id="{36BAFC12-2453-4857-90B6-5C705D462258}" type="slidenum">
              <a:rPr lang="en-CA" smtClean="0"/>
              <a:t>20</a:t>
            </a:fld>
            <a:endParaRPr lang="en-CA"/>
          </a:p>
        </p:txBody>
      </p:sp>
    </p:spTree>
    <p:extLst>
      <p:ext uri="{BB962C8B-B14F-4D97-AF65-F5344CB8AC3E}">
        <p14:creationId xmlns:p14="http://schemas.microsoft.com/office/powerpoint/2010/main" val="10783900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a:p>
            <a:r>
              <a:rPr lang="en-CA" dirty="0"/>
              <a:t>How it works-</a:t>
            </a:r>
            <a:r>
              <a:rPr lang="en-CA" baseline="0" dirty="0"/>
              <a:t> Wraps fibres in mineral coating which disrupts the burning cycle by preventing fire from access combustible materials. </a:t>
            </a:r>
          </a:p>
          <a:p>
            <a:endParaRPr lang="en-CA" baseline="0" dirty="0"/>
          </a:p>
          <a:p>
            <a:r>
              <a:rPr lang="en-CA" baseline="0" dirty="0"/>
              <a:t>How is it applied_ Important to coat fabric with even layer of FR, too much, will leave salt like blotches on drapes, too little, will not be effective. </a:t>
            </a:r>
          </a:p>
          <a:p>
            <a:endParaRPr lang="en-CA" baseline="0" dirty="0"/>
          </a:p>
          <a:p>
            <a:r>
              <a:rPr lang="en-CA" baseline="0" dirty="0"/>
              <a:t>Why it wears off: Describe it being moved, falling off and collecting dust. </a:t>
            </a:r>
          </a:p>
          <a:p>
            <a:endParaRPr lang="en-CA" baseline="0" dirty="0"/>
          </a:p>
          <a:p>
            <a:r>
              <a:rPr lang="en-CA" baseline="0" dirty="0"/>
              <a:t>Show SAMPLE MTCC</a:t>
            </a:r>
          </a:p>
          <a:p>
            <a:endParaRPr lang="en-CA"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CA" dirty="0"/>
              <a:t>Chemical Composition:</a:t>
            </a:r>
            <a:r>
              <a:rPr lang="en-CA" baseline="0" dirty="0"/>
              <a:t> 	Similar to salt, </a:t>
            </a:r>
            <a:r>
              <a:rPr lang="en-CA" dirty="0"/>
              <a:t>Bromine</a:t>
            </a:r>
            <a:r>
              <a:rPr lang="en-CA" baseline="0" dirty="0"/>
              <a:t> solution- PASS IT AROUND</a:t>
            </a:r>
            <a:endParaRPr lang="en-CA" dirty="0"/>
          </a:p>
          <a:p>
            <a:pPr marL="0" marR="0" indent="0" algn="l" defTabSz="914400" rtl="0" eaLnBrk="1" fontAlgn="auto" latinLnBrk="0" hangingPunct="1">
              <a:lnSpc>
                <a:spcPct val="100000"/>
              </a:lnSpc>
              <a:spcBef>
                <a:spcPts val="0"/>
              </a:spcBef>
              <a:spcAft>
                <a:spcPts val="0"/>
              </a:spcAft>
              <a:buClrTx/>
              <a:buSzTx/>
              <a:buFontTx/>
              <a:buNone/>
              <a:tabLst/>
              <a:defRPr/>
            </a:pPr>
            <a:endParaRPr lang="en-CA"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CA" baseline="0" dirty="0"/>
              <a:t>Environmental- </a:t>
            </a:r>
            <a:r>
              <a:rPr lang="en-CA" dirty="0"/>
              <a:t>Not the ones used in furniture linked to cancer. Those are:</a:t>
            </a:r>
            <a:r>
              <a:rPr lang="en-CA" baseline="0" dirty="0"/>
              <a:t> </a:t>
            </a:r>
            <a:r>
              <a:rPr lang="en-CA" sz="1200" b="0" i="0" kern="1200" dirty="0" err="1">
                <a:solidFill>
                  <a:schemeClr val="tx1"/>
                </a:solidFill>
                <a:effectLst/>
                <a:latin typeface="+mn-lt"/>
                <a:ea typeface="+mn-ea"/>
                <a:cs typeface="+mn-cs"/>
              </a:rPr>
              <a:t>polybrominated</a:t>
            </a:r>
            <a:r>
              <a:rPr lang="en-CA" sz="1200" b="0" i="0" kern="1200" dirty="0">
                <a:solidFill>
                  <a:schemeClr val="tx1"/>
                </a:solidFill>
                <a:effectLst/>
                <a:latin typeface="+mn-lt"/>
                <a:ea typeface="+mn-ea"/>
                <a:cs typeface="+mn-cs"/>
              </a:rPr>
              <a:t> </a:t>
            </a:r>
            <a:r>
              <a:rPr lang="en-CA" sz="1200" b="0" i="0" kern="1200" dirty="0" err="1">
                <a:solidFill>
                  <a:schemeClr val="tx1"/>
                </a:solidFill>
                <a:effectLst/>
                <a:latin typeface="+mn-lt"/>
                <a:ea typeface="+mn-ea"/>
                <a:cs typeface="+mn-cs"/>
              </a:rPr>
              <a:t>diphenyl</a:t>
            </a:r>
            <a:r>
              <a:rPr lang="en-CA" sz="1200" b="0" i="0" kern="1200" dirty="0">
                <a:solidFill>
                  <a:schemeClr val="tx1"/>
                </a:solidFill>
                <a:effectLst/>
                <a:latin typeface="+mn-lt"/>
                <a:ea typeface="+mn-ea"/>
                <a:cs typeface="+mn-cs"/>
              </a:rPr>
              <a:t> ethers, or PBDEs act like PCB’s in environment. Ours</a:t>
            </a:r>
            <a:r>
              <a:rPr lang="en-CA" sz="1200" b="0" i="0" kern="1200" baseline="0" dirty="0">
                <a:solidFill>
                  <a:schemeClr val="tx1"/>
                </a:solidFill>
                <a:effectLst/>
                <a:latin typeface="+mn-lt"/>
                <a:ea typeface="+mn-ea"/>
                <a:cs typeface="+mn-cs"/>
              </a:rPr>
              <a:t> is not hazardous. </a:t>
            </a:r>
            <a:endParaRPr lang="en-CA" dirty="0"/>
          </a:p>
          <a:p>
            <a:endParaRPr lang="en-CA" dirty="0"/>
          </a:p>
        </p:txBody>
      </p:sp>
      <p:sp>
        <p:nvSpPr>
          <p:cNvPr id="4" name="Slide Number Placeholder 3"/>
          <p:cNvSpPr>
            <a:spLocks noGrp="1"/>
          </p:cNvSpPr>
          <p:nvPr>
            <p:ph type="sldNum" sz="quarter" idx="10"/>
          </p:nvPr>
        </p:nvSpPr>
        <p:spPr/>
        <p:txBody>
          <a:bodyPr/>
          <a:lstStyle/>
          <a:p>
            <a:fld id="{36BAFC12-2453-4857-90B6-5C705D462258}" type="slidenum">
              <a:rPr lang="en-CA" smtClean="0"/>
              <a:t>21</a:t>
            </a:fld>
            <a:endParaRPr lang="en-CA"/>
          </a:p>
        </p:txBody>
      </p:sp>
    </p:spTree>
    <p:extLst>
      <p:ext uri="{BB962C8B-B14F-4D97-AF65-F5344CB8AC3E}">
        <p14:creationId xmlns:p14="http://schemas.microsoft.com/office/powerpoint/2010/main" val="18508200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36BAFC12-2453-4857-90B6-5C705D462258}" type="slidenum">
              <a:rPr lang="en-CA" smtClean="0"/>
              <a:t>3</a:t>
            </a:fld>
            <a:endParaRPr lang="en-CA"/>
          </a:p>
        </p:txBody>
      </p:sp>
    </p:spTree>
    <p:extLst>
      <p:ext uri="{BB962C8B-B14F-4D97-AF65-F5344CB8AC3E}">
        <p14:creationId xmlns:p14="http://schemas.microsoft.com/office/powerpoint/2010/main" val="3090415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a:p>
            <a:r>
              <a:rPr lang="en-CA" dirty="0"/>
              <a:t>How it works-</a:t>
            </a:r>
            <a:r>
              <a:rPr lang="en-CA" baseline="0" dirty="0"/>
              <a:t> Wraps fibres in mineral coating which disrupts the burning cycle by preventing fire from access combustible materials. </a:t>
            </a:r>
          </a:p>
          <a:p>
            <a:endParaRPr lang="en-CA" baseline="0" dirty="0"/>
          </a:p>
          <a:p>
            <a:r>
              <a:rPr lang="en-CA" baseline="0" dirty="0"/>
              <a:t>How is it applied_ Important to coat fabric with even layer of FR, too much, will leave salt like blotches on drapes, too little, will not be effective. </a:t>
            </a:r>
          </a:p>
          <a:p>
            <a:endParaRPr lang="en-CA" baseline="0" dirty="0"/>
          </a:p>
          <a:p>
            <a:r>
              <a:rPr lang="en-CA" baseline="0" dirty="0"/>
              <a:t>Why it wears off: Describe it being moved, falling off and collecting dust. </a:t>
            </a:r>
          </a:p>
          <a:p>
            <a:endParaRPr lang="en-CA" baseline="0" dirty="0"/>
          </a:p>
          <a:p>
            <a:r>
              <a:rPr lang="en-CA" baseline="0" dirty="0"/>
              <a:t>Show SAMPLE MTCC</a:t>
            </a:r>
          </a:p>
          <a:p>
            <a:endParaRPr lang="en-CA"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CA" dirty="0"/>
              <a:t>Chemical Composition:</a:t>
            </a:r>
            <a:r>
              <a:rPr lang="en-CA" baseline="0" dirty="0"/>
              <a:t> 	Similar to salt, </a:t>
            </a:r>
            <a:r>
              <a:rPr lang="en-CA" dirty="0"/>
              <a:t>Bromine</a:t>
            </a:r>
            <a:r>
              <a:rPr lang="en-CA" baseline="0" dirty="0"/>
              <a:t> solution- PASS IT AROUND</a:t>
            </a:r>
            <a:endParaRPr lang="en-CA" dirty="0"/>
          </a:p>
          <a:p>
            <a:pPr marL="0" marR="0" indent="0" algn="l" defTabSz="914400" rtl="0" eaLnBrk="1" fontAlgn="auto" latinLnBrk="0" hangingPunct="1">
              <a:lnSpc>
                <a:spcPct val="100000"/>
              </a:lnSpc>
              <a:spcBef>
                <a:spcPts val="0"/>
              </a:spcBef>
              <a:spcAft>
                <a:spcPts val="0"/>
              </a:spcAft>
              <a:buClrTx/>
              <a:buSzTx/>
              <a:buFontTx/>
              <a:buNone/>
              <a:tabLst/>
              <a:defRPr/>
            </a:pPr>
            <a:endParaRPr lang="en-CA"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CA" baseline="0" dirty="0"/>
              <a:t>Environmental- </a:t>
            </a:r>
            <a:r>
              <a:rPr lang="en-CA" dirty="0"/>
              <a:t>Not the ones used in furniture linked to cancer. Those are:</a:t>
            </a:r>
            <a:r>
              <a:rPr lang="en-CA" baseline="0" dirty="0"/>
              <a:t> </a:t>
            </a:r>
            <a:r>
              <a:rPr lang="en-CA" sz="1200" b="0" i="0" kern="1200" dirty="0" err="1">
                <a:solidFill>
                  <a:schemeClr val="tx1"/>
                </a:solidFill>
                <a:effectLst/>
                <a:latin typeface="+mn-lt"/>
                <a:ea typeface="+mn-ea"/>
                <a:cs typeface="+mn-cs"/>
              </a:rPr>
              <a:t>polybrominated</a:t>
            </a:r>
            <a:r>
              <a:rPr lang="en-CA" sz="1200" b="0" i="0" kern="1200" dirty="0">
                <a:solidFill>
                  <a:schemeClr val="tx1"/>
                </a:solidFill>
                <a:effectLst/>
                <a:latin typeface="+mn-lt"/>
                <a:ea typeface="+mn-ea"/>
                <a:cs typeface="+mn-cs"/>
              </a:rPr>
              <a:t> </a:t>
            </a:r>
            <a:r>
              <a:rPr lang="en-CA" sz="1200" b="0" i="0" kern="1200" dirty="0" err="1">
                <a:solidFill>
                  <a:schemeClr val="tx1"/>
                </a:solidFill>
                <a:effectLst/>
                <a:latin typeface="+mn-lt"/>
                <a:ea typeface="+mn-ea"/>
                <a:cs typeface="+mn-cs"/>
              </a:rPr>
              <a:t>diphenyl</a:t>
            </a:r>
            <a:r>
              <a:rPr lang="en-CA" sz="1200" b="0" i="0" kern="1200" dirty="0">
                <a:solidFill>
                  <a:schemeClr val="tx1"/>
                </a:solidFill>
                <a:effectLst/>
                <a:latin typeface="+mn-lt"/>
                <a:ea typeface="+mn-ea"/>
                <a:cs typeface="+mn-cs"/>
              </a:rPr>
              <a:t> ethers, or PBDEs act like PCB’s in environment. Ours</a:t>
            </a:r>
            <a:r>
              <a:rPr lang="en-CA" sz="1200" b="0" i="0" kern="1200" baseline="0" dirty="0">
                <a:solidFill>
                  <a:schemeClr val="tx1"/>
                </a:solidFill>
                <a:effectLst/>
                <a:latin typeface="+mn-lt"/>
                <a:ea typeface="+mn-ea"/>
                <a:cs typeface="+mn-cs"/>
              </a:rPr>
              <a:t> is not hazardous. </a:t>
            </a:r>
            <a:endParaRPr lang="en-CA" dirty="0"/>
          </a:p>
          <a:p>
            <a:endParaRPr lang="en-CA" dirty="0"/>
          </a:p>
        </p:txBody>
      </p:sp>
      <p:sp>
        <p:nvSpPr>
          <p:cNvPr id="4" name="Slide Number Placeholder 3"/>
          <p:cNvSpPr>
            <a:spLocks noGrp="1"/>
          </p:cNvSpPr>
          <p:nvPr>
            <p:ph type="sldNum" sz="quarter" idx="10"/>
          </p:nvPr>
        </p:nvSpPr>
        <p:spPr/>
        <p:txBody>
          <a:bodyPr/>
          <a:lstStyle/>
          <a:p>
            <a:fld id="{36BAFC12-2453-4857-90B6-5C705D462258}" type="slidenum">
              <a:rPr lang="en-CA" smtClean="0"/>
              <a:t>22</a:t>
            </a:fld>
            <a:endParaRPr lang="en-CA"/>
          </a:p>
        </p:txBody>
      </p:sp>
    </p:spTree>
    <p:extLst>
      <p:ext uri="{BB962C8B-B14F-4D97-AF65-F5344CB8AC3E}">
        <p14:creationId xmlns:p14="http://schemas.microsoft.com/office/powerpoint/2010/main" val="6778243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a:p>
            <a:r>
              <a:rPr lang="en-CA" dirty="0"/>
              <a:t>How it works-</a:t>
            </a:r>
            <a:r>
              <a:rPr lang="en-CA" baseline="0" dirty="0"/>
              <a:t> Wraps fibres in mineral coating which disrupts the burning cycle by preventing fire from access combustible materials. </a:t>
            </a:r>
          </a:p>
          <a:p>
            <a:endParaRPr lang="en-CA" baseline="0" dirty="0"/>
          </a:p>
          <a:p>
            <a:r>
              <a:rPr lang="en-CA" baseline="0" dirty="0"/>
              <a:t>How is it applied_ Important to coat fabric with even layer of FR, too much, will leave salt like blotches on drapes, too little, will not be effective. </a:t>
            </a:r>
          </a:p>
          <a:p>
            <a:endParaRPr lang="en-CA" baseline="0" dirty="0"/>
          </a:p>
          <a:p>
            <a:r>
              <a:rPr lang="en-CA" baseline="0" dirty="0"/>
              <a:t>Why it wears off: Describe it being moved, falling off and collecting dust. </a:t>
            </a:r>
          </a:p>
          <a:p>
            <a:endParaRPr lang="en-CA" baseline="0" dirty="0"/>
          </a:p>
          <a:p>
            <a:r>
              <a:rPr lang="en-CA" baseline="0" dirty="0"/>
              <a:t>Show SAMPLE MTCC</a:t>
            </a:r>
          </a:p>
          <a:p>
            <a:endParaRPr lang="en-CA"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CA" dirty="0"/>
              <a:t>Chemical Composition:</a:t>
            </a:r>
            <a:r>
              <a:rPr lang="en-CA" baseline="0" dirty="0"/>
              <a:t> 	Similar to salt, </a:t>
            </a:r>
            <a:r>
              <a:rPr lang="en-CA" dirty="0"/>
              <a:t>Bromine</a:t>
            </a:r>
            <a:r>
              <a:rPr lang="en-CA" baseline="0" dirty="0"/>
              <a:t> solution- PASS IT AROUND</a:t>
            </a:r>
            <a:endParaRPr lang="en-CA" dirty="0"/>
          </a:p>
          <a:p>
            <a:pPr marL="0" marR="0" indent="0" algn="l" defTabSz="914400" rtl="0" eaLnBrk="1" fontAlgn="auto" latinLnBrk="0" hangingPunct="1">
              <a:lnSpc>
                <a:spcPct val="100000"/>
              </a:lnSpc>
              <a:spcBef>
                <a:spcPts val="0"/>
              </a:spcBef>
              <a:spcAft>
                <a:spcPts val="0"/>
              </a:spcAft>
              <a:buClrTx/>
              <a:buSzTx/>
              <a:buFontTx/>
              <a:buNone/>
              <a:tabLst/>
              <a:defRPr/>
            </a:pPr>
            <a:endParaRPr lang="en-CA"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CA" baseline="0" dirty="0"/>
              <a:t>Environmental- </a:t>
            </a:r>
            <a:r>
              <a:rPr lang="en-CA" dirty="0"/>
              <a:t>Not the ones used in furniture linked to cancer. Those are:</a:t>
            </a:r>
            <a:r>
              <a:rPr lang="en-CA" baseline="0" dirty="0"/>
              <a:t> </a:t>
            </a:r>
            <a:r>
              <a:rPr lang="en-CA" sz="1200" b="0" i="0" kern="1200" dirty="0" err="1">
                <a:solidFill>
                  <a:schemeClr val="tx1"/>
                </a:solidFill>
                <a:effectLst/>
                <a:latin typeface="+mn-lt"/>
                <a:ea typeface="+mn-ea"/>
                <a:cs typeface="+mn-cs"/>
              </a:rPr>
              <a:t>polybrominated</a:t>
            </a:r>
            <a:r>
              <a:rPr lang="en-CA" sz="1200" b="0" i="0" kern="1200" dirty="0">
                <a:solidFill>
                  <a:schemeClr val="tx1"/>
                </a:solidFill>
                <a:effectLst/>
                <a:latin typeface="+mn-lt"/>
                <a:ea typeface="+mn-ea"/>
                <a:cs typeface="+mn-cs"/>
              </a:rPr>
              <a:t> </a:t>
            </a:r>
            <a:r>
              <a:rPr lang="en-CA" sz="1200" b="0" i="0" kern="1200" dirty="0" err="1">
                <a:solidFill>
                  <a:schemeClr val="tx1"/>
                </a:solidFill>
                <a:effectLst/>
                <a:latin typeface="+mn-lt"/>
                <a:ea typeface="+mn-ea"/>
                <a:cs typeface="+mn-cs"/>
              </a:rPr>
              <a:t>diphenyl</a:t>
            </a:r>
            <a:r>
              <a:rPr lang="en-CA" sz="1200" b="0" i="0" kern="1200" dirty="0">
                <a:solidFill>
                  <a:schemeClr val="tx1"/>
                </a:solidFill>
                <a:effectLst/>
                <a:latin typeface="+mn-lt"/>
                <a:ea typeface="+mn-ea"/>
                <a:cs typeface="+mn-cs"/>
              </a:rPr>
              <a:t> ethers, or PBDEs act like PCB’s in environment. Ours</a:t>
            </a:r>
            <a:r>
              <a:rPr lang="en-CA" sz="1200" b="0" i="0" kern="1200" baseline="0" dirty="0">
                <a:solidFill>
                  <a:schemeClr val="tx1"/>
                </a:solidFill>
                <a:effectLst/>
                <a:latin typeface="+mn-lt"/>
                <a:ea typeface="+mn-ea"/>
                <a:cs typeface="+mn-cs"/>
              </a:rPr>
              <a:t> is not hazardous. </a:t>
            </a:r>
            <a:endParaRPr lang="en-CA" dirty="0"/>
          </a:p>
          <a:p>
            <a:endParaRPr lang="en-CA" dirty="0"/>
          </a:p>
        </p:txBody>
      </p:sp>
      <p:sp>
        <p:nvSpPr>
          <p:cNvPr id="4" name="Slide Number Placeholder 3"/>
          <p:cNvSpPr>
            <a:spLocks noGrp="1"/>
          </p:cNvSpPr>
          <p:nvPr>
            <p:ph type="sldNum" sz="quarter" idx="10"/>
          </p:nvPr>
        </p:nvSpPr>
        <p:spPr/>
        <p:txBody>
          <a:bodyPr/>
          <a:lstStyle/>
          <a:p>
            <a:fld id="{36BAFC12-2453-4857-90B6-5C705D462258}" type="slidenum">
              <a:rPr lang="en-CA" smtClean="0"/>
              <a:t>23</a:t>
            </a:fld>
            <a:endParaRPr lang="en-CA"/>
          </a:p>
        </p:txBody>
      </p:sp>
    </p:spTree>
    <p:extLst>
      <p:ext uri="{BB962C8B-B14F-4D97-AF65-F5344CB8AC3E}">
        <p14:creationId xmlns:p14="http://schemas.microsoft.com/office/powerpoint/2010/main" val="36527311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a:p>
            <a:r>
              <a:rPr lang="en-CA" dirty="0"/>
              <a:t>How it works-</a:t>
            </a:r>
            <a:r>
              <a:rPr lang="en-CA" baseline="0" dirty="0"/>
              <a:t> Wraps fibres in mineral coating which disrupts the burning cycle by preventing fire from access combustible materials. </a:t>
            </a:r>
          </a:p>
          <a:p>
            <a:endParaRPr lang="en-CA" baseline="0" dirty="0"/>
          </a:p>
          <a:p>
            <a:r>
              <a:rPr lang="en-CA" baseline="0" dirty="0"/>
              <a:t>How is it applied_ Important to coat fabric with even layer of FR, too much, will leave salt like blotches on drapes, too little, will not be effective. </a:t>
            </a:r>
          </a:p>
          <a:p>
            <a:endParaRPr lang="en-CA" baseline="0" dirty="0"/>
          </a:p>
          <a:p>
            <a:r>
              <a:rPr lang="en-CA" baseline="0" dirty="0"/>
              <a:t>Why it wears off: Describe it being moved, falling off and collecting dust. </a:t>
            </a:r>
          </a:p>
          <a:p>
            <a:endParaRPr lang="en-CA" baseline="0" dirty="0"/>
          </a:p>
          <a:p>
            <a:r>
              <a:rPr lang="en-CA" baseline="0" dirty="0"/>
              <a:t>Show SAMPLE MTCC</a:t>
            </a:r>
          </a:p>
          <a:p>
            <a:endParaRPr lang="en-CA"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CA" dirty="0"/>
              <a:t>Chemical Composition:</a:t>
            </a:r>
            <a:r>
              <a:rPr lang="en-CA" baseline="0" dirty="0"/>
              <a:t> 	Similar to salt, </a:t>
            </a:r>
            <a:r>
              <a:rPr lang="en-CA" dirty="0"/>
              <a:t>Bromine</a:t>
            </a:r>
            <a:r>
              <a:rPr lang="en-CA" baseline="0" dirty="0"/>
              <a:t> solution- PASS IT AROUND</a:t>
            </a:r>
            <a:endParaRPr lang="en-CA" dirty="0"/>
          </a:p>
          <a:p>
            <a:pPr marL="0" marR="0" indent="0" algn="l" defTabSz="914400" rtl="0" eaLnBrk="1" fontAlgn="auto" latinLnBrk="0" hangingPunct="1">
              <a:lnSpc>
                <a:spcPct val="100000"/>
              </a:lnSpc>
              <a:spcBef>
                <a:spcPts val="0"/>
              </a:spcBef>
              <a:spcAft>
                <a:spcPts val="0"/>
              </a:spcAft>
              <a:buClrTx/>
              <a:buSzTx/>
              <a:buFontTx/>
              <a:buNone/>
              <a:tabLst/>
              <a:defRPr/>
            </a:pPr>
            <a:endParaRPr lang="en-CA"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CA" baseline="0" dirty="0"/>
              <a:t>Environmental- </a:t>
            </a:r>
            <a:r>
              <a:rPr lang="en-CA" dirty="0"/>
              <a:t>Not the ones used in furniture linked to cancer. Those are:</a:t>
            </a:r>
            <a:r>
              <a:rPr lang="en-CA" baseline="0" dirty="0"/>
              <a:t> </a:t>
            </a:r>
            <a:r>
              <a:rPr lang="en-CA" sz="1200" b="0" i="0" kern="1200" dirty="0" err="1">
                <a:solidFill>
                  <a:schemeClr val="tx1"/>
                </a:solidFill>
                <a:effectLst/>
                <a:latin typeface="+mn-lt"/>
                <a:ea typeface="+mn-ea"/>
                <a:cs typeface="+mn-cs"/>
              </a:rPr>
              <a:t>polybrominated</a:t>
            </a:r>
            <a:r>
              <a:rPr lang="en-CA" sz="1200" b="0" i="0" kern="1200" dirty="0">
                <a:solidFill>
                  <a:schemeClr val="tx1"/>
                </a:solidFill>
                <a:effectLst/>
                <a:latin typeface="+mn-lt"/>
                <a:ea typeface="+mn-ea"/>
                <a:cs typeface="+mn-cs"/>
              </a:rPr>
              <a:t> </a:t>
            </a:r>
            <a:r>
              <a:rPr lang="en-CA" sz="1200" b="0" i="0" kern="1200" dirty="0" err="1">
                <a:solidFill>
                  <a:schemeClr val="tx1"/>
                </a:solidFill>
                <a:effectLst/>
                <a:latin typeface="+mn-lt"/>
                <a:ea typeface="+mn-ea"/>
                <a:cs typeface="+mn-cs"/>
              </a:rPr>
              <a:t>diphenyl</a:t>
            </a:r>
            <a:r>
              <a:rPr lang="en-CA" sz="1200" b="0" i="0" kern="1200" dirty="0">
                <a:solidFill>
                  <a:schemeClr val="tx1"/>
                </a:solidFill>
                <a:effectLst/>
                <a:latin typeface="+mn-lt"/>
                <a:ea typeface="+mn-ea"/>
                <a:cs typeface="+mn-cs"/>
              </a:rPr>
              <a:t> ethers, or PBDEs act like PCB’s in environment. Ours</a:t>
            </a:r>
            <a:r>
              <a:rPr lang="en-CA" sz="1200" b="0" i="0" kern="1200" baseline="0" dirty="0">
                <a:solidFill>
                  <a:schemeClr val="tx1"/>
                </a:solidFill>
                <a:effectLst/>
                <a:latin typeface="+mn-lt"/>
                <a:ea typeface="+mn-ea"/>
                <a:cs typeface="+mn-cs"/>
              </a:rPr>
              <a:t> is not hazardous. </a:t>
            </a:r>
            <a:endParaRPr lang="en-CA" dirty="0"/>
          </a:p>
          <a:p>
            <a:endParaRPr lang="en-CA" dirty="0"/>
          </a:p>
        </p:txBody>
      </p:sp>
      <p:sp>
        <p:nvSpPr>
          <p:cNvPr id="4" name="Slide Number Placeholder 3"/>
          <p:cNvSpPr>
            <a:spLocks noGrp="1"/>
          </p:cNvSpPr>
          <p:nvPr>
            <p:ph type="sldNum" sz="quarter" idx="10"/>
          </p:nvPr>
        </p:nvSpPr>
        <p:spPr/>
        <p:txBody>
          <a:bodyPr/>
          <a:lstStyle/>
          <a:p>
            <a:fld id="{36BAFC12-2453-4857-90B6-5C705D462258}" type="slidenum">
              <a:rPr lang="en-CA" smtClean="0"/>
              <a:t>24</a:t>
            </a:fld>
            <a:endParaRPr lang="en-CA"/>
          </a:p>
        </p:txBody>
      </p:sp>
    </p:spTree>
    <p:extLst>
      <p:ext uri="{BB962C8B-B14F-4D97-AF65-F5344CB8AC3E}">
        <p14:creationId xmlns:p14="http://schemas.microsoft.com/office/powerpoint/2010/main" val="37020645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First, why do we need to clean the fabrics</a:t>
            </a:r>
            <a:r>
              <a:rPr lang="en-CA" baseline="0" dirty="0"/>
              <a:t> before applying flame retardant. Trust me, you do. </a:t>
            </a:r>
          </a:p>
          <a:p>
            <a:endParaRPr lang="en-CA" sz="1200" kern="1200" baseline="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fld id="{36BAFC12-2453-4857-90B6-5C705D462258}" type="slidenum">
              <a:rPr lang="en-CA" smtClean="0"/>
              <a:t>25</a:t>
            </a:fld>
            <a:endParaRPr lang="en-CA"/>
          </a:p>
        </p:txBody>
      </p:sp>
    </p:spTree>
    <p:extLst>
      <p:ext uri="{BB962C8B-B14F-4D97-AF65-F5344CB8AC3E}">
        <p14:creationId xmlns:p14="http://schemas.microsoft.com/office/powerpoint/2010/main" val="23368920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Going to review each</a:t>
            </a:r>
            <a:r>
              <a:rPr lang="en-CA" baseline="0" dirty="0"/>
              <a:t> method of cleaning drapes. </a:t>
            </a:r>
            <a:endParaRPr lang="en-CA" dirty="0"/>
          </a:p>
        </p:txBody>
      </p:sp>
      <p:sp>
        <p:nvSpPr>
          <p:cNvPr id="4" name="Slide Number Placeholder 3"/>
          <p:cNvSpPr>
            <a:spLocks noGrp="1"/>
          </p:cNvSpPr>
          <p:nvPr>
            <p:ph type="sldNum" sz="quarter" idx="10"/>
          </p:nvPr>
        </p:nvSpPr>
        <p:spPr/>
        <p:txBody>
          <a:bodyPr/>
          <a:lstStyle/>
          <a:p>
            <a:fld id="{36BAFC12-2453-4857-90B6-5C705D462258}" type="slidenum">
              <a:rPr lang="en-CA" smtClean="0"/>
              <a:t>26</a:t>
            </a:fld>
            <a:endParaRPr lang="en-CA"/>
          </a:p>
        </p:txBody>
      </p:sp>
    </p:spTree>
    <p:extLst>
      <p:ext uri="{BB962C8B-B14F-4D97-AF65-F5344CB8AC3E}">
        <p14:creationId xmlns:p14="http://schemas.microsoft.com/office/powerpoint/2010/main" val="874367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Most drapery has never been immersed in liquids, when</a:t>
            </a:r>
            <a:r>
              <a:rPr lang="en-CA" baseline="0" dirty="0"/>
              <a:t> it is, it shrinks. </a:t>
            </a:r>
          </a:p>
          <a:p>
            <a:endParaRPr lang="en-CA"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CA" sz="1200" dirty="0">
                <a:solidFill>
                  <a:srgbClr val="32327F"/>
                </a:solidFill>
              </a:rPr>
              <a:t>If not IFR fabrics, all flame retardant treatments are soluble in liquids will wash out if they become wet with water of dry cleaning fluid.  </a:t>
            </a:r>
          </a:p>
          <a:p>
            <a:endParaRPr lang="en-CA" dirty="0"/>
          </a:p>
        </p:txBody>
      </p:sp>
      <p:sp>
        <p:nvSpPr>
          <p:cNvPr id="4" name="Slide Number Placeholder 3"/>
          <p:cNvSpPr>
            <a:spLocks noGrp="1"/>
          </p:cNvSpPr>
          <p:nvPr>
            <p:ph type="sldNum" sz="quarter" idx="10"/>
          </p:nvPr>
        </p:nvSpPr>
        <p:spPr/>
        <p:txBody>
          <a:bodyPr/>
          <a:lstStyle/>
          <a:p>
            <a:fld id="{35390FD3-FD69-4D6E-BA3E-3FF726EE1E08}" type="slidenum">
              <a:rPr lang="en-CA" smtClean="0"/>
              <a:t>27</a:t>
            </a:fld>
            <a:endParaRPr lang="en-CA"/>
          </a:p>
        </p:txBody>
      </p:sp>
    </p:spTree>
    <p:extLst>
      <p:ext uri="{BB962C8B-B14F-4D97-AF65-F5344CB8AC3E}">
        <p14:creationId xmlns:p14="http://schemas.microsoft.com/office/powerpoint/2010/main" val="32531964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36BAFC12-2453-4857-90B6-5C705D462258}" type="slidenum">
              <a:rPr lang="en-CA" smtClean="0"/>
              <a:t>28</a:t>
            </a:fld>
            <a:endParaRPr lang="en-CA"/>
          </a:p>
        </p:txBody>
      </p:sp>
    </p:spTree>
    <p:extLst>
      <p:ext uri="{BB962C8B-B14F-4D97-AF65-F5344CB8AC3E}">
        <p14:creationId xmlns:p14="http://schemas.microsoft.com/office/powerpoint/2010/main" val="6544260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Dry cleaning fluid</a:t>
            </a:r>
            <a:r>
              <a:rPr lang="en-CA" baseline="0" dirty="0"/>
              <a:t> is also a liquid, has similar results as water. Also can burn in existing flame retardants causing permanent staining. </a:t>
            </a:r>
            <a:endParaRPr lang="en-CA" dirty="0"/>
          </a:p>
        </p:txBody>
      </p:sp>
      <p:sp>
        <p:nvSpPr>
          <p:cNvPr id="4" name="Slide Number Placeholder 3"/>
          <p:cNvSpPr>
            <a:spLocks noGrp="1"/>
          </p:cNvSpPr>
          <p:nvPr>
            <p:ph type="sldNum" sz="quarter" idx="10"/>
          </p:nvPr>
        </p:nvSpPr>
        <p:spPr/>
        <p:txBody>
          <a:bodyPr/>
          <a:lstStyle/>
          <a:p>
            <a:fld id="{35390FD3-FD69-4D6E-BA3E-3FF726EE1E08}" type="slidenum">
              <a:rPr lang="en-CA" smtClean="0"/>
              <a:t>29</a:t>
            </a:fld>
            <a:endParaRPr lang="en-CA"/>
          </a:p>
        </p:txBody>
      </p:sp>
    </p:spTree>
    <p:extLst>
      <p:ext uri="{BB962C8B-B14F-4D97-AF65-F5344CB8AC3E}">
        <p14:creationId xmlns:p14="http://schemas.microsoft.com/office/powerpoint/2010/main" val="36123773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35390FD3-FD69-4D6E-BA3E-3FF726EE1E08}" type="slidenum">
              <a:rPr lang="en-CA" smtClean="0"/>
              <a:t>30</a:t>
            </a:fld>
            <a:endParaRPr lang="en-CA"/>
          </a:p>
        </p:txBody>
      </p:sp>
    </p:spTree>
    <p:extLst>
      <p:ext uri="{BB962C8B-B14F-4D97-AF65-F5344CB8AC3E}">
        <p14:creationId xmlns:p14="http://schemas.microsoft.com/office/powerpoint/2010/main" val="39084662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Vacuuming: Vacuuming is not an effective method of cleaning draperies and is not recommended.  Vacuuming drapes is not the same as vacuuming carpets, with carpets, there is a solid backing to create suction. With drapes, none. It is very time consuming and even with great care, vacuuming drapes will not remove the dust and soil embedded in fabric fibres, in particular up in the pleats and embedded in heavy stage drapery fabrics. </a:t>
            </a:r>
          </a:p>
          <a:p>
            <a:r>
              <a:rPr lang="en-CA" dirty="0"/>
              <a:t>When flame retardant is applied to drapes which have not been cleaned thoroughly, it results in spotting and uneven application. Below is a photo of a drape which was cleaned by vacuum only prior to application of flame retardant. </a:t>
            </a:r>
          </a:p>
          <a:p>
            <a:endParaRPr lang="en-CA" dirty="0"/>
          </a:p>
          <a:p>
            <a:r>
              <a:rPr lang="en-CA" dirty="0"/>
              <a:t>Also, vacuuming will stir up considerable dust into the air, negatively affecting air quality and it then this dust settles throughout the stage and gym. </a:t>
            </a:r>
          </a:p>
          <a:p>
            <a:endParaRPr lang="en-CA" dirty="0"/>
          </a:p>
          <a:p>
            <a:r>
              <a:rPr lang="en-CA" dirty="0"/>
              <a:t>Not</a:t>
            </a:r>
            <a:r>
              <a:rPr lang="en-CA" baseline="0" dirty="0"/>
              <a:t> Safe to access</a:t>
            </a:r>
          </a:p>
          <a:p>
            <a:r>
              <a:rPr lang="en-CA" baseline="0" dirty="0"/>
              <a:t>Up high in </a:t>
            </a:r>
            <a:r>
              <a:rPr lang="en-CA" baseline="0" dirty="0" err="1"/>
              <a:t>pleates</a:t>
            </a:r>
            <a:r>
              <a:rPr lang="en-CA" baseline="0" dirty="0"/>
              <a:t> </a:t>
            </a:r>
          </a:p>
          <a:p>
            <a:r>
              <a:rPr lang="en-CA" baseline="0" dirty="0"/>
              <a:t>Dark</a:t>
            </a:r>
          </a:p>
          <a:p>
            <a:r>
              <a:rPr lang="en-CA" baseline="0" dirty="0"/>
              <a:t>If Miss a spot, then not flame retardant. </a:t>
            </a:r>
            <a:endParaRPr lang="en-CA" dirty="0"/>
          </a:p>
          <a:p>
            <a:endParaRPr lang="en-CA" dirty="0"/>
          </a:p>
        </p:txBody>
      </p:sp>
      <p:sp>
        <p:nvSpPr>
          <p:cNvPr id="4" name="Slide Number Placeholder 3"/>
          <p:cNvSpPr>
            <a:spLocks noGrp="1"/>
          </p:cNvSpPr>
          <p:nvPr>
            <p:ph type="sldNum" sz="quarter" idx="10"/>
          </p:nvPr>
        </p:nvSpPr>
        <p:spPr/>
        <p:txBody>
          <a:bodyPr/>
          <a:lstStyle/>
          <a:p>
            <a:fld id="{36BAFC12-2453-4857-90B6-5C705D462258}" type="slidenum">
              <a:rPr lang="en-CA" smtClean="0"/>
              <a:t>31</a:t>
            </a:fld>
            <a:endParaRPr lang="en-CA"/>
          </a:p>
        </p:txBody>
      </p:sp>
    </p:spTree>
    <p:extLst>
      <p:ext uri="{BB962C8B-B14F-4D97-AF65-F5344CB8AC3E}">
        <p14:creationId xmlns:p14="http://schemas.microsoft.com/office/powerpoint/2010/main" val="1562056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They</a:t>
            </a:r>
            <a:r>
              <a:rPr lang="en-CA" baseline="0" dirty="0"/>
              <a:t> recently published “Scenery Safety Guidelines for the Live Performance Industry” </a:t>
            </a:r>
            <a:endParaRPr lang="en-CA" dirty="0"/>
          </a:p>
        </p:txBody>
      </p:sp>
      <p:sp>
        <p:nvSpPr>
          <p:cNvPr id="4" name="Slide Number Placeholder 3"/>
          <p:cNvSpPr>
            <a:spLocks noGrp="1"/>
          </p:cNvSpPr>
          <p:nvPr>
            <p:ph type="sldNum" sz="quarter" idx="10"/>
          </p:nvPr>
        </p:nvSpPr>
        <p:spPr/>
        <p:txBody>
          <a:bodyPr/>
          <a:lstStyle/>
          <a:p>
            <a:fld id="{36BAFC12-2453-4857-90B6-5C705D462258}" type="slidenum">
              <a:rPr lang="en-CA" smtClean="0"/>
              <a:t>4</a:t>
            </a:fld>
            <a:endParaRPr lang="en-CA"/>
          </a:p>
        </p:txBody>
      </p:sp>
    </p:spTree>
    <p:extLst>
      <p:ext uri="{BB962C8B-B14F-4D97-AF65-F5344CB8AC3E}">
        <p14:creationId xmlns:p14="http://schemas.microsoft.com/office/powerpoint/2010/main" val="27336833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SHOW SAMPLES</a:t>
            </a:r>
          </a:p>
          <a:p>
            <a:endParaRPr lang="en-CA" dirty="0"/>
          </a:p>
          <a:p>
            <a:r>
              <a:rPr lang="en-CA" dirty="0"/>
              <a:t>Questions on cleaning process? Almost</a:t>
            </a:r>
            <a:r>
              <a:rPr lang="en-CA" baseline="0" dirty="0"/>
              <a:t> done, talk a bit about a typical project. Clean &amp; FR</a:t>
            </a:r>
            <a:endParaRPr lang="en-CA" dirty="0"/>
          </a:p>
          <a:p>
            <a:endParaRPr lang="en-CA" dirty="0"/>
          </a:p>
        </p:txBody>
      </p:sp>
      <p:sp>
        <p:nvSpPr>
          <p:cNvPr id="4" name="Slide Number Placeholder 3"/>
          <p:cNvSpPr>
            <a:spLocks noGrp="1"/>
          </p:cNvSpPr>
          <p:nvPr>
            <p:ph type="sldNum" sz="quarter" idx="10"/>
          </p:nvPr>
        </p:nvSpPr>
        <p:spPr/>
        <p:txBody>
          <a:bodyPr/>
          <a:lstStyle/>
          <a:p>
            <a:fld id="{36BAFC12-2453-4857-90B6-5C705D462258}" type="slidenum">
              <a:rPr lang="en-CA" smtClean="0"/>
              <a:t>32</a:t>
            </a:fld>
            <a:endParaRPr lang="en-CA"/>
          </a:p>
        </p:txBody>
      </p:sp>
    </p:spTree>
    <p:extLst>
      <p:ext uri="{BB962C8B-B14F-4D97-AF65-F5344CB8AC3E}">
        <p14:creationId xmlns:p14="http://schemas.microsoft.com/office/powerpoint/2010/main" val="27067969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35390FD3-FD69-4D6E-BA3E-3FF726EE1E08}" type="slidenum">
              <a:rPr lang="en-CA" smtClean="0"/>
              <a:t>33</a:t>
            </a:fld>
            <a:endParaRPr lang="en-CA"/>
          </a:p>
        </p:txBody>
      </p:sp>
    </p:spTree>
    <p:extLst>
      <p:ext uri="{BB962C8B-B14F-4D97-AF65-F5344CB8AC3E}">
        <p14:creationId xmlns:p14="http://schemas.microsoft.com/office/powerpoint/2010/main" val="14571969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When</a:t>
            </a:r>
            <a:r>
              <a:rPr lang="en-CA" baseline="0" dirty="0"/>
              <a:t> we present our proposal to you we will calculate exactly how much hot water and dry cleaning fluid you are saving by choosing On-Site. </a:t>
            </a:r>
          </a:p>
          <a:p>
            <a:endParaRPr lang="en-CA"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CA" dirty="0"/>
              <a:t>In fact, we calculate that</a:t>
            </a:r>
            <a:r>
              <a:rPr lang="en-CA" baseline="0" dirty="0"/>
              <a:t> by cleaning an average stage using our process saves over 80 gallons of dry cleaning fluid or 240 gallons of hot water. </a:t>
            </a:r>
          </a:p>
          <a:p>
            <a:endParaRPr lang="en-CA" dirty="0"/>
          </a:p>
        </p:txBody>
      </p:sp>
      <p:sp>
        <p:nvSpPr>
          <p:cNvPr id="4" name="Slide Number Placeholder 3"/>
          <p:cNvSpPr>
            <a:spLocks noGrp="1"/>
          </p:cNvSpPr>
          <p:nvPr>
            <p:ph type="sldNum" sz="quarter" idx="10"/>
          </p:nvPr>
        </p:nvSpPr>
        <p:spPr/>
        <p:txBody>
          <a:bodyPr/>
          <a:lstStyle/>
          <a:p>
            <a:fld id="{36BAFC12-2453-4857-90B6-5C705D462258}" type="slidenum">
              <a:rPr lang="en-CA" smtClean="0"/>
              <a:t>34</a:t>
            </a:fld>
            <a:endParaRPr lang="en-CA"/>
          </a:p>
        </p:txBody>
      </p:sp>
    </p:spTree>
    <p:extLst>
      <p:ext uri="{BB962C8B-B14F-4D97-AF65-F5344CB8AC3E}">
        <p14:creationId xmlns:p14="http://schemas.microsoft.com/office/powerpoint/2010/main" val="14067930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36BAFC12-2453-4857-90B6-5C705D462258}" type="slidenum">
              <a:rPr lang="en-CA" smtClean="0"/>
              <a:t>35</a:t>
            </a:fld>
            <a:endParaRPr lang="en-CA"/>
          </a:p>
        </p:txBody>
      </p:sp>
    </p:spTree>
    <p:extLst>
      <p:ext uri="{BB962C8B-B14F-4D97-AF65-F5344CB8AC3E}">
        <p14:creationId xmlns:p14="http://schemas.microsoft.com/office/powerpoint/2010/main" val="15282619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36BAFC12-2453-4857-90B6-5C705D462258}" type="slidenum">
              <a:rPr lang="en-CA" smtClean="0"/>
              <a:t>36</a:t>
            </a:fld>
            <a:endParaRPr lang="en-CA"/>
          </a:p>
        </p:txBody>
      </p:sp>
    </p:spTree>
    <p:extLst>
      <p:ext uri="{BB962C8B-B14F-4D97-AF65-F5344CB8AC3E}">
        <p14:creationId xmlns:p14="http://schemas.microsoft.com/office/powerpoint/2010/main" val="30672673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aseline="0" dirty="0"/>
              <a:t>This is complicated, let me simplify it into: WHAT, WHERE, and WHICH TEST. </a:t>
            </a:r>
          </a:p>
          <a:p>
            <a:pPr lvl="1"/>
            <a:r>
              <a:rPr lang="en-CA" baseline="0" dirty="0"/>
              <a:t>WHAT- Drapes, curtains, decorative materials- includes banners, flags, quilts &amp; mosaics.</a:t>
            </a:r>
          </a:p>
          <a:p>
            <a:pPr lvl="1"/>
            <a:r>
              <a:rPr lang="en-CA" baseline="0" dirty="0"/>
              <a:t>WHICH TEST- </a:t>
            </a:r>
          </a:p>
          <a:p>
            <a:pPr lvl="1"/>
            <a:r>
              <a:rPr lang="en-CA" baseline="0" dirty="0"/>
              <a:t>WHERE</a:t>
            </a:r>
          </a:p>
          <a:p>
            <a:endParaRPr lang="en-CA" baseline="0" dirty="0"/>
          </a:p>
          <a:p>
            <a:r>
              <a:rPr lang="en-CA" baseline="0" dirty="0"/>
              <a:t>Existed prior to 2007: </a:t>
            </a:r>
            <a:r>
              <a:rPr lang="en-CA" sz="1200" dirty="0">
                <a:solidFill>
                  <a:srgbClr val="FF0000"/>
                </a:solidFill>
              </a:rPr>
              <a:t>NOTE 4 of Test Method 27.1 of CAN2-4.2</a:t>
            </a:r>
            <a:r>
              <a:rPr lang="en-CA" sz="1200" baseline="0" dirty="0">
                <a:solidFill>
                  <a:srgbClr val="FF0000"/>
                </a:solidFill>
              </a:rPr>
              <a:t> (Which does not exist in 2-4.2)</a:t>
            </a:r>
            <a:endParaRPr lang="en-CA" baseline="0" dirty="0"/>
          </a:p>
          <a:p>
            <a:r>
              <a:rPr lang="en-CA" baseline="0" dirty="0"/>
              <a:t>New Builds- Specs for new schools- CAN/ULC S109. Architects &amp; Engineers</a:t>
            </a:r>
          </a:p>
          <a:p>
            <a:r>
              <a:rPr lang="en-CA" baseline="0" dirty="0"/>
              <a:t>On-Going Maintenance- Must be renewed such that they pass NFPA 705</a:t>
            </a:r>
          </a:p>
          <a:p>
            <a:endParaRPr lang="en-CA" baseline="0" dirty="0"/>
          </a:p>
          <a:p>
            <a:endParaRPr lang="en-CA" dirty="0"/>
          </a:p>
        </p:txBody>
      </p:sp>
      <p:sp>
        <p:nvSpPr>
          <p:cNvPr id="4" name="Slide Number Placeholder 3"/>
          <p:cNvSpPr>
            <a:spLocks noGrp="1"/>
          </p:cNvSpPr>
          <p:nvPr>
            <p:ph type="sldNum" sz="quarter" idx="10"/>
          </p:nvPr>
        </p:nvSpPr>
        <p:spPr/>
        <p:txBody>
          <a:bodyPr/>
          <a:lstStyle/>
          <a:p>
            <a:fld id="{36BAFC12-2453-4857-90B6-5C705D462258}" type="slidenum">
              <a:rPr lang="en-CA" smtClean="0"/>
              <a:t>5</a:t>
            </a:fld>
            <a:endParaRPr lang="en-CA"/>
          </a:p>
        </p:txBody>
      </p:sp>
    </p:spTree>
    <p:extLst>
      <p:ext uri="{BB962C8B-B14F-4D97-AF65-F5344CB8AC3E}">
        <p14:creationId xmlns:p14="http://schemas.microsoft.com/office/powerpoint/2010/main" val="39279329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36BAFC12-2453-4857-90B6-5C705D462258}" type="slidenum">
              <a:rPr lang="en-CA" smtClean="0"/>
              <a:t>6</a:t>
            </a:fld>
            <a:endParaRPr lang="en-CA"/>
          </a:p>
        </p:txBody>
      </p:sp>
    </p:spTree>
    <p:extLst>
      <p:ext uri="{BB962C8B-B14F-4D97-AF65-F5344CB8AC3E}">
        <p14:creationId xmlns:p14="http://schemas.microsoft.com/office/powerpoint/2010/main" val="40120508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36BAFC12-2453-4857-90B6-5C705D462258}" type="slidenum">
              <a:rPr lang="en-CA" smtClean="0"/>
              <a:t>7</a:t>
            </a:fld>
            <a:endParaRPr lang="en-CA"/>
          </a:p>
        </p:txBody>
      </p:sp>
    </p:spTree>
    <p:extLst>
      <p:ext uri="{BB962C8B-B14F-4D97-AF65-F5344CB8AC3E}">
        <p14:creationId xmlns:p14="http://schemas.microsoft.com/office/powerpoint/2010/main" val="27276511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Wake</a:t>
            </a:r>
            <a:r>
              <a:rPr lang="en-CA" baseline="0" dirty="0"/>
              <a:t> up- if you pay attention to any slides- this is the one ! I understand code and standards aren’t the most entertaining of subjects. </a:t>
            </a:r>
          </a:p>
          <a:p>
            <a:endParaRPr lang="en-CA" baseline="0" dirty="0"/>
          </a:p>
          <a:p>
            <a:r>
              <a:rPr lang="en-CA" baseline="0" dirty="0"/>
              <a:t>Can/ULC S-109- Not 701, not 2.4.2, it is s-109 you are looking for. </a:t>
            </a:r>
          </a:p>
          <a:p>
            <a:endParaRPr lang="en-CA" baseline="0" dirty="0"/>
          </a:p>
          <a:p>
            <a:r>
              <a:rPr lang="en-CA" baseline="0" dirty="0"/>
              <a:t>We will do a demonstration of NFPA 705 out in the bay after this presentation. </a:t>
            </a:r>
          </a:p>
          <a:p>
            <a:endParaRPr lang="en-CA" baseline="0" dirty="0"/>
          </a:p>
          <a:p>
            <a:endParaRPr lang="en-CA" baseline="0" dirty="0"/>
          </a:p>
          <a:p>
            <a:endParaRPr lang="en-CA" baseline="0" dirty="0"/>
          </a:p>
          <a:p>
            <a:endParaRPr lang="en-CA" baseline="0" dirty="0"/>
          </a:p>
        </p:txBody>
      </p:sp>
      <p:sp>
        <p:nvSpPr>
          <p:cNvPr id="4" name="Slide Number Placeholder 3"/>
          <p:cNvSpPr>
            <a:spLocks noGrp="1"/>
          </p:cNvSpPr>
          <p:nvPr>
            <p:ph type="sldNum" sz="quarter" idx="10"/>
          </p:nvPr>
        </p:nvSpPr>
        <p:spPr/>
        <p:txBody>
          <a:bodyPr/>
          <a:lstStyle/>
          <a:p>
            <a:fld id="{36BAFC12-2453-4857-90B6-5C705D462258}" type="slidenum">
              <a:rPr lang="en-CA" smtClean="0"/>
              <a:t>8</a:t>
            </a:fld>
            <a:endParaRPr lang="en-CA"/>
          </a:p>
        </p:txBody>
      </p:sp>
    </p:spTree>
    <p:extLst>
      <p:ext uri="{BB962C8B-B14F-4D97-AF65-F5344CB8AC3E}">
        <p14:creationId xmlns:p14="http://schemas.microsoft.com/office/powerpoint/2010/main" val="8431356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First two are typically conducted</a:t>
            </a:r>
            <a:r>
              <a:rPr lang="en-CA" baseline="0" dirty="0"/>
              <a:t> in a lab by the manufacturer, more rigorous than NFPA 705. These tests prove that the materials meet the standard for high degree of flame resistance when they were manufactured. Due to the amount of material required, up to a square metre of fabric, this testing is considered destructive. </a:t>
            </a:r>
          </a:p>
          <a:p>
            <a:endParaRPr lang="en-CA" baseline="0" dirty="0"/>
          </a:p>
          <a:p>
            <a:r>
              <a:rPr lang="en-CA" baseline="0" dirty="0"/>
              <a:t>Code says that in 2.3.2 that all drapes must be renewed such that they pass NFPA 705 which is not destructive. </a:t>
            </a:r>
          </a:p>
          <a:p>
            <a:endParaRPr lang="en-CA" baseline="0" dirty="0"/>
          </a:p>
          <a:p>
            <a:r>
              <a:rPr lang="en-CA" baseline="0" dirty="0"/>
              <a:t>This is important because drapery </a:t>
            </a:r>
            <a:r>
              <a:rPr lang="en-CA" baseline="0" dirty="0" err="1"/>
              <a:t>flameproofing</a:t>
            </a:r>
            <a:r>
              <a:rPr lang="en-CA" baseline="0" dirty="0"/>
              <a:t> treatments will wear off over time, thus the first two tests prove it was flame retardant when it was manufactured, the 705 test provides a current status of </a:t>
            </a:r>
            <a:r>
              <a:rPr lang="en-CA" baseline="0" dirty="0" err="1"/>
              <a:t>flameproofing</a:t>
            </a:r>
            <a:r>
              <a:rPr lang="en-CA" baseline="0" dirty="0"/>
              <a:t> treatments. </a:t>
            </a:r>
            <a:endParaRPr lang="en-CA" dirty="0"/>
          </a:p>
        </p:txBody>
      </p:sp>
      <p:sp>
        <p:nvSpPr>
          <p:cNvPr id="4" name="Slide Number Placeholder 3"/>
          <p:cNvSpPr>
            <a:spLocks noGrp="1"/>
          </p:cNvSpPr>
          <p:nvPr>
            <p:ph type="sldNum" sz="quarter" idx="10"/>
          </p:nvPr>
        </p:nvSpPr>
        <p:spPr/>
        <p:txBody>
          <a:bodyPr/>
          <a:lstStyle/>
          <a:p>
            <a:fld id="{36BAFC12-2453-4857-90B6-5C705D462258}" type="slidenum">
              <a:rPr lang="en-CA" smtClean="0"/>
              <a:t>9</a:t>
            </a:fld>
            <a:endParaRPr lang="en-CA"/>
          </a:p>
        </p:txBody>
      </p:sp>
    </p:spTree>
    <p:extLst>
      <p:ext uri="{BB962C8B-B14F-4D97-AF65-F5344CB8AC3E}">
        <p14:creationId xmlns:p14="http://schemas.microsoft.com/office/powerpoint/2010/main" val="39279329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Common</a:t>
            </a:r>
            <a:r>
              <a:rPr lang="en-CA" baseline="0" dirty="0"/>
              <a:t> misconception. Manufacturers provide 701 code as proof of flame retardant treatments, not Can/</a:t>
            </a:r>
            <a:r>
              <a:rPr lang="en-CA" baseline="0" dirty="0" err="1"/>
              <a:t>Ulc</a:t>
            </a:r>
            <a:r>
              <a:rPr lang="en-CA" baseline="0" dirty="0"/>
              <a:t> s109. Fact is, this standard is not the Canadian standard, so a certificate indicating NFPA 701 does not help to meet the requirements of the Fire Code. Confusion lies in 1997-2007 Fire Code references “Field Flame Test” NFPA 701, should have read 705</a:t>
            </a:r>
          </a:p>
        </p:txBody>
      </p:sp>
      <p:sp>
        <p:nvSpPr>
          <p:cNvPr id="4" name="Slide Number Placeholder 3"/>
          <p:cNvSpPr>
            <a:spLocks noGrp="1"/>
          </p:cNvSpPr>
          <p:nvPr>
            <p:ph type="sldNum" sz="quarter" idx="10"/>
          </p:nvPr>
        </p:nvSpPr>
        <p:spPr/>
        <p:txBody>
          <a:bodyPr/>
          <a:lstStyle/>
          <a:p>
            <a:fld id="{36BAFC12-2453-4857-90B6-5C705D462258}" type="slidenum">
              <a:rPr lang="en-CA" smtClean="0"/>
              <a:t>10</a:t>
            </a:fld>
            <a:endParaRPr lang="en-CA"/>
          </a:p>
        </p:txBody>
      </p:sp>
    </p:spTree>
    <p:extLst>
      <p:ext uri="{BB962C8B-B14F-4D97-AF65-F5344CB8AC3E}">
        <p14:creationId xmlns:p14="http://schemas.microsoft.com/office/powerpoint/2010/main" val="16182381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p:cNvSpPr>
            <a:spLocks noGrp="1"/>
          </p:cNvSpPr>
          <p:nvPr>
            <p:ph type="dt" sz="half" idx="10"/>
          </p:nvPr>
        </p:nvSpPr>
        <p:spPr/>
        <p:txBody>
          <a:bodyPr/>
          <a:lstStyle/>
          <a:p>
            <a:fld id="{5B677700-5A96-4BD7-A0D6-8FD64992892E}" type="datetimeFigureOut">
              <a:rPr lang="en-CA" smtClean="0"/>
              <a:t>2022-10-27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80F8A4C-077D-43CA-9245-1F64EA7787D7}" type="slidenum">
              <a:rPr lang="en-CA" smtClean="0"/>
              <a:t>‹#›</a:t>
            </a:fld>
            <a:endParaRPr lang="en-CA"/>
          </a:p>
        </p:txBody>
      </p:sp>
    </p:spTree>
    <p:extLst>
      <p:ext uri="{BB962C8B-B14F-4D97-AF65-F5344CB8AC3E}">
        <p14:creationId xmlns:p14="http://schemas.microsoft.com/office/powerpoint/2010/main" val="7666310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5B677700-5A96-4BD7-A0D6-8FD64992892E}" type="datetimeFigureOut">
              <a:rPr lang="en-CA" smtClean="0"/>
              <a:t>2022-10-27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80F8A4C-077D-43CA-9245-1F64EA7787D7}" type="slidenum">
              <a:rPr lang="en-CA" smtClean="0"/>
              <a:t>‹#›</a:t>
            </a:fld>
            <a:endParaRPr lang="en-CA"/>
          </a:p>
        </p:txBody>
      </p:sp>
    </p:spTree>
    <p:extLst>
      <p:ext uri="{BB962C8B-B14F-4D97-AF65-F5344CB8AC3E}">
        <p14:creationId xmlns:p14="http://schemas.microsoft.com/office/powerpoint/2010/main" val="11163739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5B677700-5A96-4BD7-A0D6-8FD64992892E}" type="datetimeFigureOut">
              <a:rPr lang="en-CA" smtClean="0"/>
              <a:t>2022-10-27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80F8A4C-077D-43CA-9245-1F64EA7787D7}" type="slidenum">
              <a:rPr lang="en-CA" smtClean="0"/>
              <a:t>‹#›</a:t>
            </a:fld>
            <a:endParaRPr lang="en-CA"/>
          </a:p>
        </p:txBody>
      </p:sp>
    </p:spTree>
    <p:extLst>
      <p:ext uri="{BB962C8B-B14F-4D97-AF65-F5344CB8AC3E}">
        <p14:creationId xmlns:p14="http://schemas.microsoft.com/office/powerpoint/2010/main" val="16372696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5B677700-5A96-4BD7-A0D6-8FD64992892E}" type="datetimeFigureOut">
              <a:rPr lang="en-CA" smtClean="0"/>
              <a:t>2022-10-27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80F8A4C-077D-43CA-9245-1F64EA7787D7}" type="slidenum">
              <a:rPr lang="en-CA" smtClean="0"/>
              <a:t>‹#›</a:t>
            </a:fld>
            <a:endParaRPr lang="en-CA"/>
          </a:p>
        </p:txBody>
      </p:sp>
    </p:spTree>
    <p:extLst>
      <p:ext uri="{BB962C8B-B14F-4D97-AF65-F5344CB8AC3E}">
        <p14:creationId xmlns:p14="http://schemas.microsoft.com/office/powerpoint/2010/main" val="41831417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677700-5A96-4BD7-A0D6-8FD64992892E}" type="datetimeFigureOut">
              <a:rPr lang="en-CA" smtClean="0"/>
              <a:t>2022-10-27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80F8A4C-077D-43CA-9245-1F64EA7787D7}" type="slidenum">
              <a:rPr lang="en-CA" smtClean="0"/>
              <a:t>‹#›</a:t>
            </a:fld>
            <a:endParaRPr lang="en-CA"/>
          </a:p>
        </p:txBody>
      </p:sp>
    </p:spTree>
    <p:extLst>
      <p:ext uri="{BB962C8B-B14F-4D97-AF65-F5344CB8AC3E}">
        <p14:creationId xmlns:p14="http://schemas.microsoft.com/office/powerpoint/2010/main" val="34864414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p>
            <a:fld id="{5B677700-5A96-4BD7-A0D6-8FD64992892E}" type="datetimeFigureOut">
              <a:rPr lang="en-CA" smtClean="0"/>
              <a:t>2022-10-27</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280F8A4C-077D-43CA-9245-1F64EA7787D7}" type="slidenum">
              <a:rPr lang="en-CA" smtClean="0"/>
              <a:t>‹#›</a:t>
            </a:fld>
            <a:endParaRPr lang="en-CA"/>
          </a:p>
        </p:txBody>
      </p:sp>
    </p:spTree>
    <p:extLst>
      <p:ext uri="{BB962C8B-B14F-4D97-AF65-F5344CB8AC3E}">
        <p14:creationId xmlns:p14="http://schemas.microsoft.com/office/powerpoint/2010/main" val="9101274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p>
            <a:fld id="{5B677700-5A96-4BD7-A0D6-8FD64992892E}" type="datetimeFigureOut">
              <a:rPr lang="en-CA" smtClean="0"/>
              <a:t>2022-10-27</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280F8A4C-077D-43CA-9245-1F64EA7787D7}" type="slidenum">
              <a:rPr lang="en-CA" smtClean="0"/>
              <a:t>‹#›</a:t>
            </a:fld>
            <a:endParaRPr lang="en-CA"/>
          </a:p>
        </p:txBody>
      </p:sp>
    </p:spTree>
    <p:extLst>
      <p:ext uri="{BB962C8B-B14F-4D97-AF65-F5344CB8AC3E}">
        <p14:creationId xmlns:p14="http://schemas.microsoft.com/office/powerpoint/2010/main" val="7844576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fld id="{5B677700-5A96-4BD7-A0D6-8FD64992892E}" type="datetimeFigureOut">
              <a:rPr lang="en-CA" smtClean="0"/>
              <a:t>2022-10-27</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280F8A4C-077D-43CA-9245-1F64EA7787D7}" type="slidenum">
              <a:rPr lang="en-CA" smtClean="0"/>
              <a:t>‹#›</a:t>
            </a:fld>
            <a:endParaRPr lang="en-CA"/>
          </a:p>
        </p:txBody>
      </p:sp>
    </p:spTree>
    <p:extLst>
      <p:ext uri="{BB962C8B-B14F-4D97-AF65-F5344CB8AC3E}">
        <p14:creationId xmlns:p14="http://schemas.microsoft.com/office/powerpoint/2010/main" val="18801046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677700-5A96-4BD7-A0D6-8FD64992892E}" type="datetimeFigureOut">
              <a:rPr lang="en-CA" smtClean="0"/>
              <a:t>2022-10-27</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280F8A4C-077D-43CA-9245-1F64EA7787D7}" type="slidenum">
              <a:rPr lang="en-CA" smtClean="0"/>
              <a:t>‹#›</a:t>
            </a:fld>
            <a:endParaRPr lang="en-CA"/>
          </a:p>
        </p:txBody>
      </p:sp>
    </p:spTree>
    <p:extLst>
      <p:ext uri="{BB962C8B-B14F-4D97-AF65-F5344CB8AC3E}">
        <p14:creationId xmlns:p14="http://schemas.microsoft.com/office/powerpoint/2010/main" val="31699809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B677700-5A96-4BD7-A0D6-8FD64992892E}" type="datetimeFigureOut">
              <a:rPr lang="en-CA" smtClean="0"/>
              <a:t>2022-10-27</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280F8A4C-077D-43CA-9245-1F64EA7787D7}" type="slidenum">
              <a:rPr lang="en-CA" smtClean="0"/>
              <a:t>‹#›</a:t>
            </a:fld>
            <a:endParaRPr lang="en-CA"/>
          </a:p>
        </p:txBody>
      </p:sp>
    </p:spTree>
    <p:extLst>
      <p:ext uri="{BB962C8B-B14F-4D97-AF65-F5344CB8AC3E}">
        <p14:creationId xmlns:p14="http://schemas.microsoft.com/office/powerpoint/2010/main" val="13573948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B677700-5A96-4BD7-A0D6-8FD64992892E}" type="datetimeFigureOut">
              <a:rPr lang="en-CA" smtClean="0"/>
              <a:t>2022-10-27</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280F8A4C-077D-43CA-9245-1F64EA7787D7}" type="slidenum">
              <a:rPr lang="en-CA" smtClean="0"/>
              <a:t>‹#›</a:t>
            </a:fld>
            <a:endParaRPr lang="en-CA"/>
          </a:p>
        </p:txBody>
      </p:sp>
    </p:spTree>
    <p:extLst>
      <p:ext uri="{BB962C8B-B14F-4D97-AF65-F5344CB8AC3E}">
        <p14:creationId xmlns:p14="http://schemas.microsoft.com/office/powerpoint/2010/main" val="41860889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677700-5A96-4BD7-A0D6-8FD64992892E}" type="datetimeFigureOut">
              <a:rPr lang="en-CA" smtClean="0"/>
              <a:t>2022-10-27</a:t>
            </a:fld>
            <a:endParaRPr lang="en-C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0F8A4C-077D-43CA-9245-1F64EA7787D7}" type="slidenum">
              <a:rPr lang="en-CA" smtClean="0"/>
              <a:t>‹#›</a:t>
            </a:fld>
            <a:endParaRPr lang="en-CA"/>
          </a:p>
        </p:txBody>
      </p:sp>
    </p:spTree>
    <p:extLst>
      <p:ext uri="{BB962C8B-B14F-4D97-AF65-F5344CB8AC3E}">
        <p14:creationId xmlns:p14="http://schemas.microsoft.com/office/powerpoint/2010/main" val="23454504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24.jpg"/><Relationship Id="rId5" Type="http://schemas.openxmlformats.org/officeDocument/2006/relationships/image" Target="../media/image23.jpeg"/><Relationship Id="rId4" Type="http://schemas.openxmlformats.org/officeDocument/2006/relationships/image" Target="../media/image22.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3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34.jp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602192" y="2952122"/>
            <a:ext cx="3347895" cy="3905877"/>
          </a:xfrm>
          <a:prstGeom prst="rect">
            <a:avLst/>
          </a:prstGeom>
        </p:spPr>
      </p:pic>
      <p:sp>
        <p:nvSpPr>
          <p:cNvPr id="2" name="Title 1"/>
          <p:cNvSpPr>
            <a:spLocks noGrp="1"/>
          </p:cNvSpPr>
          <p:nvPr>
            <p:ph type="ctrTitle"/>
          </p:nvPr>
        </p:nvSpPr>
        <p:spPr/>
        <p:txBody>
          <a:bodyPr/>
          <a:lstStyle/>
          <a:p>
            <a:r>
              <a:rPr lang="en-CA" dirty="0">
                <a:solidFill>
                  <a:srgbClr val="32327F"/>
                </a:solidFill>
              </a:rPr>
              <a:t>Textiles and Fire Safety</a:t>
            </a:r>
          </a:p>
        </p:txBody>
      </p:sp>
      <p:sp>
        <p:nvSpPr>
          <p:cNvPr id="3" name="Subtitle 2"/>
          <p:cNvSpPr>
            <a:spLocks noGrp="1"/>
          </p:cNvSpPr>
          <p:nvPr>
            <p:ph type="subTitle" idx="1"/>
          </p:nvPr>
        </p:nvSpPr>
        <p:spPr/>
        <p:txBody>
          <a:bodyPr/>
          <a:lstStyle/>
          <a:p>
            <a:endParaRPr lang="en-CA" dirty="0"/>
          </a:p>
          <a:p>
            <a:r>
              <a:rPr lang="en-CA" dirty="0">
                <a:solidFill>
                  <a:srgbClr val="32327F"/>
                </a:solidFill>
              </a:rPr>
              <a:t>Presented by: Brad Davies</a:t>
            </a:r>
          </a:p>
          <a:p>
            <a:r>
              <a:rPr lang="en-CA" dirty="0">
                <a:solidFill>
                  <a:srgbClr val="32327F"/>
                </a:solidFill>
              </a:rPr>
              <a:t>On-Site Drapery Cleaners</a:t>
            </a:r>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280F8A4C-077D-43CA-9245-1F64EA7787D7}" type="slidenum">
              <a:rPr lang="en-CA" smtClean="0"/>
              <a:t>1</a:t>
            </a:fld>
            <a:endParaRPr lang="en-CA"/>
          </a:p>
        </p:txBody>
      </p:sp>
      <p:pic>
        <p:nvPicPr>
          <p:cNvPr id="3075"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43840" y="6126480"/>
            <a:ext cx="11706247" cy="718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43839" y="0"/>
            <a:ext cx="11706247" cy="577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020324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007" y="241854"/>
            <a:ext cx="9936941" cy="707886"/>
          </a:xfrm>
          <a:prstGeom prst="rect">
            <a:avLst/>
          </a:prstGeom>
        </p:spPr>
        <p:txBody>
          <a:bodyPr wrap="square">
            <a:spAutoFit/>
          </a:bodyPr>
          <a:lstStyle/>
          <a:p>
            <a:r>
              <a:rPr lang="en-CA" sz="2000" b="1" cap="all" dirty="0">
                <a:solidFill>
                  <a:srgbClr val="00867D"/>
                </a:solidFill>
              </a:rPr>
              <a:t>And one that is NOT APPLICABLE in Ontario, but from 1997 to 2007 was referenced in the code as the “Match Flame Test” NFPA 701, should have said NFPA 705.</a:t>
            </a:r>
          </a:p>
        </p:txBody>
      </p:sp>
      <p:sp>
        <p:nvSpPr>
          <p:cNvPr id="3" name="Rectangle 2"/>
          <p:cNvSpPr/>
          <p:nvPr/>
        </p:nvSpPr>
        <p:spPr>
          <a:xfrm>
            <a:off x="435334" y="1723072"/>
            <a:ext cx="8439544" cy="2893100"/>
          </a:xfrm>
          <a:prstGeom prst="rect">
            <a:avLst/>
          </a:prstGeom>
        </p:spPr>
        <p:txBody>
          <a:bodyPr wrap="square">
            <a:spAutoFit/>
          </a:bodyPr>
          <a:lstStyle/>
          <a:p>
            <a:pPr marL="342900" indent="-342900">
              <a:buFontTx/>
              <a:buAutoNum type="arabicParenR"/>
            </a:pPr>
            <a:r>
              <a:rPr lang="en-CA" sz="1400" b="1" dirty="0"/>
              <a:t>NFPA 701 “Standard Methods of Fire Tests for Flame Propagation of Textiles and Films”</a:t>
            </a:r>
            <a:endParaRPr lang="en-CA" sz="1400" dirty="0"/>
          </a:p>
          <a:p>
            <a:pPr marL="800100" lvl="1" indent="-342900">
              <a:buAutoNum type="arabicParenR"/>
            </a:pPr>
            <a:endParaRPr lang="en-CA" sz="1400" dirty="0"/>
          </a:p>
          <a:p>
            <a:pPr marL="1714500" lvl="3" indent="-342900">
              <a:buAutoNum type="arabicParenR"/>
            </a:pPr>
            <a:r>
              <a:rPr lang="en-CA" sz="1400" dirty="0"/>
              <a:t>Test Method #1</a:t>
            </a:r>
          </a:p>
          <a:p>
            <a:pPr marL="2171700" lvl="4" indent="-342900">
              <a:buAutoNum type="arabicParenR"/>
            </a:pPr>
            <a:r>
              <a:rPr lang="en-CA" sz="1400" dirty="0"/>
              <a:t>10 samples, 15 by 40 cm taken lengthwise only</a:t>
            </a:r>
          </a:p>
          <a:p>
            <a:pPr marL="800100" lvl="1" indent="-342900">
              <a:buFontTx/>
              <a:buAutoNum type="arabicParenR"/>
            </a:pPr>
            <a:r>
              <a:rPr lang="en-CA" sz="1400" dirty="0"/>
              <a:t>Measures flash, after flame, flaming drips, char length, percent mass loss due to burning</a:t>
            </a:r>
          </a:p>
          <a:p>
            <a:pPr marL="2171700" lvl="4" indent="-342900">
              <a:buAutoNum type="arabicParenR"/>
            </a:pPr>
            <a:r>
              <a:rPr lang="en-CA" sz="1400" dirty="0"/>
              <a:t>45 seconds flame exposure</a:t>
            </a:r>
          </a:p>
          <a:p>
            <a:pPr marL="1714500" lvl="3" indent="-342900">
              <a:buAutoNum type="arabicParenR"/>
            </a:pPr>
            <a:r>
              <a:rPr lang="en-CA" sz="1400" dirty="0"/>
              <a:t>Test Method #2: </a:t>
            </a:r>
          </a:p>
          <a:p>
            <a:pPr marL="2171700" lvl="4" indent="-342900">
              <a:buAutoNum type="arabicParenR"/>
            </a:pPr>
            <a:r>
              <a:rPr lang="en-CA" sz="1400" dirty="0"/>
              <a:t>10 samples, 12.5 by 120 cm- 10 samples, 4 samples of folded </a:t>
            </a:r>
          </a:p>
          <a:p>
            <a:pPr marL="2171700" lvl="4" indent="-342900">
              <a:buAutoNum type="arabicParenR"/>
            </a:pPr>
            <a:r>
              <a:rPr lang="en-CA" sz="1400" dirty="0"/>
              <a:t>120 seconds of flame exposure</a:t>
            </a:r>
          </a:p>
          <a:p>
            <a:pPr marL="800100" lvl="1" indent="-342900">
              <a:buFontTx/>
              <a:buAutoNum type="arabicParenR"/>
            </a:pPr>
            <a:endParaRPr lang="en-CA" sz="1400" dirty="0"/>
          </a:p>
          <a:p>
            <a:pPr lvl="1"/>
            <a:endParaRPr lang="en-CA" sz="1400" b="1" dirty="0"/>
          </a:p>
          <a:p>
            <a:pPr marL="800100" lvl="1" indent="-342900">
              <a:buAutoNum type="arabicParenR"/>
            </a:pPr>
            <a:endParaRPr lang="en-CA" sz="1400" b="1" dirty="0"/>
          </a:p>
          <a:p>
            <a:pPr marL="342900" indent="-342900">
              <a:buAutoNum type="arabicParenR"/>
            </a:pPr>
            <a:endParaRPr lang="en-CA" sz="1400" b="1" dirty="0"/>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74393" y="1778201"/>
            <a:ext cx="3435639" cy="4533856"/>
          </a:xfrm>
          <a:prstGeom prst="rect">
            <a:avLst/>
          </a:prstGeom>
          <a:effectLst>
            <a:outerShdw blurRad="50800" dist="50800" dir="5400000" algn="ctr" rotWithShape="0">
              <a:schemeClr val="tx1"/>
            </a:outerShdw>
          </a:effectLst>
        </p:spPr>
      </p:pic>
    </p:spTree>
    <p:extLst>
      <p:ext uri="{BB962C8B-B14F-4D97-AF65-F5344CB8AC3E}">
        <p14:creationId xmlns:p14="http://schemas.microsoft.com/office/powerpoint/2010/main" val="32902512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rapery Flame Retardant Test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55714" y="736456"/>
            <a:ext cx="9753600" cy="5486400"/>
          </a:xfrm>
          <a:prstGeom prst="rect">
            <a:avLst/>
          </a:prstGeom>
        </p:spPr>
      </p:pic>
    </p:spTree>
    <p:extLst>
      <p:ext uri="{BB962C8B-B14F-4D97-AF65-F5344CB8AC3E}">
        <p14:creationId xmlns:p14="http://schemas.microsoft.com/office/powerpoint/2010/main" val="33255420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cene3d>
            <a:camera prst="orthographicFront">
              <a:rot lat="0" lon="5400000" rev="0"/>
            </a:camera>
            <a:lightRig rig="threePt" dir="t"/>
          </a:scene3d>
        </p:spPr>
        <p:txBody>
          <a:bodyPr/>
          <a:lstStyle/>
          <a:p>
            <a:endParaRPr lang="en-CA" dirty="0"/>
          </a:p>
        </p:txBody>
      </p:sp>
      <p:sp>
        <p:nvSpPr>
          <p:cNvPr id="6" name="TextBox 5"/>
          <p:cNvSpPr txBox="1"/>
          <p:nvPr/>
        </p:nvSpPr>
        <p:spPr>
          <a:xfrm>
            <a:off x="1127760" y="365123"/>
            <a:ext cx="9936480" cy="769441"/>
          </a:xfrm>
          <a:prstGeom prst="rect">
            <a:avLst/>
          </a:prstGeom>
          <a:noFill/>
        </p:spPr>
        <p:txBody>
          <a:bodyPr wrap="square" rtlCol="0">
            <a:spAutoFit/>
          </a:bodyPr>
          <a:lstStyle/>
          <a:p>
            <a:r>
              <a:rPr lang="en-CA" sz="4400" b="1" dirty="0">
                <a:solidFill>
                  <a:srgbClr val="00867D"/>
                </a:solidFill>
              </a:rPr>
              <a:t>WHERE? ASSESSMENT OF RISK</a:t>
            </a:r>
          </a:p>
        </p:txBody>
      </p:sp>
      <p:sp>
        <p:nvSpPr>
          <p:cNvPr id="5" name="TextBox 4"/>
          <p:cNvSpPr txBox="1"/>
          <p:nvPr/>
        </p:nvSpPr>
        <p:spPr>
          <a:xfrm>
            <a:off x="1860177" y="1080645"/>
            <a:ext cx="6047451" cy="5632311"/>
          </a:xfrm>
          <a:prstGeom prst="rect">
            <a:avLst/>
          </a:prstGeom>
          <a:noFill/>
        </p:spPr>
        <p:txBody>
          <a:bodyPr wrap="square" rtlCol="0">
            <a:spAutoFit/>
          </a:bodyPr>
          <a:lstStyle/>
          <a:p>
            <a:endParaRPr lang="en-CA" sz="2000" b="1" dirty="0">
              <a:solidFill>
                <a:srgbClr val="32327F"/>
              </a:solidFill>
            </a:endParaRPr>
          </a:p>
          <a:p>
            <a:pPr marL="342900" indent="-342900">
              <a:buAutoNum type="arabicParenR"/>
            </a:pPr>
            <a:r>
              <a:rPr lang="en-CA" sz="2000" b="1" dirty="0">
                <a:solidFill>
                  <a:srgbClr val="32327F"/>
                </a:solidFill>
              </a:rPr>
              <a:t>Care, Treatment or Detention Occupancy: </a:t>
            </a:r>
          </a:p>
          <a:p>
            <a:pPr lvl="1"/>
            <a:endParaRPr lang="en-CA" sz="2000" b="1" dirty="0">
              <a:solidFill>
                <a:srgbClr val="32327F"/>
              </a:solidFill>
            </a:endParaRPr>
          </a:p>
          <a:p>
            <a:pPr lvl="1"/>
            <a:r>
              <a:rPr lang="en-CA" sz="2000" b="1" dirty="0">
                <a:solidFill>
                  <a:srgbClr val="32327F"/>
                </a:solidFill>
              </a:rPr>
              <a:t>Where: Hospitals: </a:t>
            </a:r>
          </a:p>
          <a:p>
            <a:pPr marL="1257300" lvl="2" indent="-342900">
              <a:buFontTx/>
              <a:buChar char="-"/>
            </a:pPr>
            <a:r>
              <a:rPr lang="en-CA" sz="2000" dirty="0">
                <a:solidFill>
                  <a:srgbClr val="32327F"/>
                </a:solidFill>
              </a:rPr>
              <a:t>Low risk, typically IFR fabrics throughout hospital.</a:t>
            </a:r>
          </a:p>
          <a:p>
            <a:pPr marL="1257300" lvl="2" indent="-342900">
              <a:buFontTx/>
              <a:buChar char="-"/>
            </a:pPr>
            <a:r>
              <a:rPr lang="en-CA" sz="2000" dirty="0">
                <a:solidFill>
                  <a:srgbClr val="32327F"/>
                </a:solidFill>
              </a:rPr>
              <a:t>Window drapes largely replaced with blinds.</a:t>
            </a:r>
          </a:p>
          <a:p>
            <a:pPr marL="1257300" lvl="2" indent="-342900">
              <a:buFontTx/>
              <a:buChar char="-"/>
            </a:pPr>
            <a:r>
              <a:rPr lang="en-CA" sz="2000" dirty="0">
                <a:solidFill>
                  <a:srgbClr val="32327F"/>
                </a:solidFill>
              </a:rPr>
              <a:t>Sprinklers Throughout </a:t>
            </a:r>
          </a:p>
          <a:p>
            <a:pPr lvl="1"/>
            <a:endParaRPr lang="en-CA" sz="2000" dirty="0">
              <a:solidFill>
                <a:srgbClr val="32327F"/>
              </a:solidFill>
            </a:endParaRPr>
          </a:p>
          <a:p>
            <a:pPr lvl="1"/>
            <a:r>
              <a:rPr lang="en-CA" sz="2000" b="1" dirty="0">
                <a:solidFill>
                  <a:srgbClr val="32327F"/>
                </a:solidFill>
              </a:rPr>
              <a:t>Where: Nursing/Long Term Care</a:t>
            </a:r>
          </a:p>
          <a:p>
            <a:pPr marL="1257300" lvl="2" indent="-342900">
              <a:buFontTx/>
              <a:buChar char="-"/>
            </a:pPr>
            <a:r>
              <a:rPr lang="en-CA" sz="2000" dirty="0">
                <a:solidFill>
                  <a:srgbClr val="32327F"/>
                </a:solidFill>
              </a:rPr>
              <a:t>Older Long Term Care facilities may have  window and bedside drapery at risk. Also, home-made drapery common. </a:t>
            </a:r>
          </a:p>
          <a:p>
            <a:pPr marL="1257300" lvl="2" indent="-342900">
              <a:buFontTx/>
              <a:buChar char="-"/>
            </a:pPr>
            <a:r>
              <a:rPr lang="en-CA" sz="2000" dirty="0">
                <a:solidFill>
                  <a:srgbClr val="32327F"/>
                </a:solidFill>
              </a:rPr>
              <a:t>Some do not yet have Sprinklers</a:t>
            </a:r>
          </a:p>
          <a:p>
            <a:pPr marL="1257300" lvl="2" indent="-342900">
              <a:buFontTx/>
              <a:buChar char="-"/>
            </a:pPr>
            <a:r>
              <a:rPr lang="en-CA" sz="2000" dirty="0">
                <a:solidFill>
                  <a:srgbClr val="32327F"/>
                </a:solidFill>
              </a:rPr>
              <a:t>Recent Fires in Quebec and Whitby have highlighted sector for enforcement.</a:t>
            </a:r>
          </a:p>
          <a:p>
            <a:pPr lvl="2"/>
            <a:endParaRPr lang="en-CA" sz="2000" dirty="0">
              <a:solidFill>
                <a:srgbClr val="32327F"/>
              </a:solidFill>
            </a:endParaRPr>
          </a:p>
          <a:p>
            <a:pPr marL="342900" indent="-342900">
              <a:buAutoNum type="arabicParenR"/>
            </a:pPr>
            <a:endParaRPr lang="en-CA" sz="2000" b="1" dirty="0">
              <a:solidFill>
                <a:srgbClr val="32327F"/>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293994" y="1134564"/>
            <a:ext cx="3333750" cy="250507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293994" y="3845701"/>
            <a:ext cx="3333750" cy="2495550"/>
          </a:xfrm>
          <a:prstGeom prst="rect">
            <a:avLst/>
          </a:prstGeom>
        </p:spPr>
      </p:pic>
    </p:spTree>
    <p:extLst>
      <p:ext uri="{BB962C8B-B14F-4D97-AF65-F5344CB8AC3E}">
        <p14:creationId xmlns:p14="http://schemas.microsoft.com/office/powerpoint/2010/main" val="33724320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cene3d>
            <a:camera prst="orthographicFront">
              <a:rot lat="0" lon="5400000" rev="0"/>
            </a:camera>
            <a:lightRig rig="threePt" dir="t"/>
          </a:scene3d>
        </p:spPr>
        <p:txBody>
          <a:bodyPr/>
          <a:lstStyle/>
          <a:p>
            <a:endParaRPr lang="en-CA" dirty="0"/>
          </a:p>
        </p:txBody>
      </p:sp>
      <p:sp>
        <p:nvSpPr>
          <p:cNvPr id="6" name="TextBox 5"/>
          <p:cNvSpPr txBox="1"/>
          <p:nvPr/>
        </p:nvSpPr>
        <p:spPr>
          <a:xfrm>
            <a:off x="1386840" y="335280"/>
            <a:ext cx="9936480" cy="769441"/>
          </a:xfrm>
          <a:prstGeom prst="rect">
            <a:avLst/>
          </a:prstGeom>
          <a:noFill/>
        </p:spPr>
        <p:txBody>
          <a:bodyPr wrap="square" rtlCol="0">
            <a:spAutoFit/>
          </a:bodyPr>
          <a:lstStyle/>
          <a:p>
            <a:r>
              <a:rPr lang="en-CA" sz="4400" b="1" dirty="0">
                <a:solidFill>
                  <a:srgbClr val="00867D"/>
                </a:solidFill>
              </a:rPr>
              <a:t>WHERE? ASSESSMENT OF RISK</a:t>
            </a:r>
          </a:p>
        </p:txBody>
      </p:sp>
      <p:sp>
        <p:nvSpPr>
          <p:cNvPr id="5" name="TextBox 4"/>
          <p:cNvSpPr txBox="1"/>
          <p:nvPr/>
        </p:nvSpPr>
        <p:spPr>
          <a:xfrm>
            <a:off x="2011680" y="1134566"/>
            <a:ext cx="6346709" cy="5208716"/>
          </a:xfrm>
          <a:prstGeom prst="rect">
            <a:avLst/>
          </a:prstGeom>
          <a:noFill/>
        </p:spPr>
        <p:txBody>
          <a:bodyPr wrap="square" rtlCol="0">
            <a:spAutoFit/>
          </a:bodyPr>
          <a:lstStyle/>
          <a:p>
            <a:endParaRPr lang="en-CA" sz="2000" b="1" dirty="0">
              <a:solidFill>
                <a:srgbClr val="32327F"/>
              </a:solidFill>
            </a:endParaRPr>
          </a:p>
          <a:p>
            <a:r>
              <a:rPr lang="en-CA" sz="2000" b="1" dirty="0">
                <a:solidFill>
                  <a:srgbClr val="32327F"/>
                </a:solidFill>
              </a:rPr>
              <a:t>2) Lobby or Exit of Any Public Building</a:t>
            </a:r>
          </a:p>
          <a:p>
            <a:endParaRPr lang="en-CA" sz="2000" b="1" dirty="0">
              <a:solidFill>
                <a:srgbClr val="32327F"/>
              </a:solidFill>
            </a:endParaRPr>
          </a:p>
          <a:p>
            <a:pPr lvl="1"/>
            <a:r>
              <a:rPr lang="en-CA" sz="2000" b="1" dirty="0">
                <a:solidFill>
                  <a:srgbClr val="32327F"/>
                </a:solidFill>
              </a:rPr>
              <a:t>Where: Hotels, Retirement Homes, Stores, Condominiums, Businesses, Government Buildings, Community Centres </a:t>
            </a:r>
          </a:p>
          <a:p>
            <a:pPr lvl="1"/>
            <a:endParaRPr lang="en-CA" sz="2000" b="1" dirty="0">
              <a:solidFill>
                <a:srgbClr val="32327F"/>
              </a:solidFill>
            </a:endParaRPr>
          </a:p>
          <a:p>
            <a:pPr lvl="2"/>
            <a:r>
              <a:rPr lang="en-CA" sz="2000" dirty="0">
                <a:solidFill>
                  <a:srgbClr val="32327F"/>
                </a:solidFill>
              </a:rPr>
              <a:t>-Decorative elements in public buildings</a:t>
            </a:r>
          </a:p>
          <a:p>
            <a:pPr lvl="2"/>
            <a:r>
              <a:rPr lang="en-CA" sz="2000" dirty="0">
                <a:solidFill>
                  <a:srgbClr val="32327F"/>
                </a:solidFill>
              </a:rPr>
              <a:t>-Risk that materials used are not IFR. </a:t>
            </a:r>
          </a:p>
          <a:p>
            <a:pPr lvl="2"/>
            <a:r>
              <a:rPr lang="en-CA" sz="2000" dirty="0">
                <a:solidFill>
                  <a:srgbClr val="32327F"/>
                </a:solidFill>
              </a:rPr>
              <a:t>-Even IFR drapes will fail if dirty .</a:t>
            </a:r>
          </a:p>
          <a:p>
            <a:pPr lvl="2"/>
            <a:r>
              <a:rPr lang="en-CA" sz="2000" dirty="0">
                <a:solidFill>
                  <a:srgbClr val="32327F"/>
                </a:solidFill>
              </a:rPr>
              <a:t>-Some installations have large windows with large amounts of textiles. </a:t>
            </a:r>
          </a:p>
          <a:p>
            <a:pPr lvl="2"/>
            <a:r>
              <a:rPr lang="en-CA" sz="2000" dirty="0">
                <a:solidFill>
                  <a:srgbClr val="32327F"/>
                </a:solidFill>
              </a:rPr>
              <a:t>-Risk that materials used were made using residential grade fabrics, not IFR</a:t>
            </a:r>
          </a:p>
          <a:p>
            <a:pPr lvl="2"/>
            <a:endParaRPr lang="en-CA" sz="2000" dirty="0">
              <a:solidFill>
                <a:srgbClr val="32327F"/>
              </a:solidFill>
            </a:endParaRPr>
          </a:p>
          <a:p>
            <a:endParaRPr lang="en-CA" sz="2000" b="1" dirty="0">
              <a:solidFill>
                <a:srgbClr val="32327F"/>
              </a:solidFill>
            </a:endParaRPr>
          </a:p>
        </p:txBody>
      </p:sp>
    </p:spTree>
    <p:extLst>
      <p:ext uri="{BB962C8B-B14F-4D97-AF65-F5344CB8AC3E}">
        <p14:creationId xmlns:p14="http://schemas.microsoft.com/office/powerpoint/2010/main" val="30880171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cene3d>
            <a:camera prst="orthographicFront">
              <a:rot lat="0" lon="5400000" rev="0"/>
            </a:camera>
            <a:lightRig rig="threePt" dir="t"/>
          </a:scene3d>
        </p:spPr>
        <p:txBody>
          <a:bodyPr/>
          <a:lstStyle/>
          <a:p>
            <a:endParaRPr lang="en-CA" dirty="0"/>
          </a:p>
        </p:txBody>
      </p:sp>
      <p:sp>
        <p:nvSpPr>
          <p:cNvPr id="4" name="TextBox 3"/>
          <p:cNvSpPr txBox="1"/>
          <p:nvPr/>
        </p:nvSpPr>
        <p:spPr>
          <a:xfrm>
            <a:off x="1641627" y="1225689"/>
            <a:ext cx="9278370" cy="5724644"/>
          </a:xfrm>
          <a:prstGeom prst="rect">
            <a:avLst/>
          </a:prstGeom>
          <a:noFill/>
        </p:spPr>
        <p:txBody>
          <a:bodyPr wrap="square" rtlCol="0">
            <a:spAutoFit/>
          </a:bodyPr>
          <a:lstStyle/>
          <a:p>
            <a:r>
              <a:rPr lang="en-CA" sz="2000" b="1" dirty="0">
                <a:solidFill>
                  <a:srgbClr val="32327F"/>
                </a:solidFill>
              </a:rPr>
              <a:t>3) </a:t>
            </a:r>
            <a:r>
              <a:rPr lang="en-CA" b="1" dirty="0">
                <a:solidFill>
                  <a:srgbClr val="32327F"/>
                </a:solidFill>
              </a:rPr>
              <a:t>Assembly Occupancies- More than 100 person load</a:t>
            </a:r>
          </a:p>
          <a:p>
            <a:pPr lvl="1"/>
            <a:r>
              <a:rPr lang="en-CA" b="1" dirty="0">
                <a:solidFill>
                  <a:srgbClr val="32327F"/>
                </a:solidFill>
              </a:rPr>
              <a:t>Where: Theatres, School Stages, Funeral Homes, Banquet Halls, Churches, Private Clubs, Golf Clubs, Restaurants/Nightclubs, Convention/Event Spaces</a:t>
            </a:r>
          </a:p>
          <a:p>
            <a:pPr lvl="1"/>
            <a:r>
              <a:rPr lang="en-CA" b="1" dirty="0">
                <a:solidFill>
                  <a:srgbClr val="32327F"/>
                </a:solidFill>
              </a:rPr>
              <a:t>	</a:t>
            </a:r>
            <a:r>
              <a:rPr lang="en-CA" dirty="0">
                <a:solidFill>
                  <a:srgbClr val="32327F"/>
                </a:solidFill>
              </a:rPr>
              <a:t>- Elevated Risk due to large numbers of people assembled at once. </a:t>
            </a:r>
          </a:p>
          <a:p>
            <a:pPr lvl="1"/>
            <a:r>
              <a:rPr lang="en-CA" b="1" dirty="0">
                <a:solidFill>
                  <a:srgbClr val="32327F"/>
                </a:solidFill>
              </a:rPr>
              <a:t>	</a:t>
            </a:r>
            <a:r>
              <a:rPr lang="en-CA" dirty="0">
                <a:solidFill>
                  <a:srgbClr val="32327F"/>
                </a:solidFill>
              </a:rPr>
              <a:t>- Hot Lights and Electrical Sparks increase risk on stages</a:t>
            </a:r>
          </a:p>
          <a:p>
            <a:pPr lvl="1"/>
            <a:r>
              <a:rPr lang="en-CA" dirty="0">
                <a:solidFill>
                  <a:srgbClr val="32327F"/>
                </a:solidFill>
              </a:rPr>
              <a:t>	- </a:t>
            </a:r>
            <a:r>
              <a:rPr lang="en-CA" b="1" dirty="0">
                <a:solidFill>
                  <a:srgbClr val="32327F"/>
                </a:solidFill>
              </a:rPr>
              <a:t>Professional Theatres </a:t>
            </a:r>
            <a:r>
              <a:rPr lang="en-CA" dirty="0">
                <a:solidFill>
                  <a:srgbClr val="32327F"/>
                </a:solidFill>
              </a:rPr>
              <a:t>Typically are aware of Fire Code Certification for Drapery,  	Theatres  however do not typically know that the flame retardant properties will 	wear off with the accumulation of dust and </a:t>
            </a:r>
            <a:r>
              <a:rPr lang="en-CA" b="1" dirty="0">
                <a:solidFill>
                  <a:srgbClr val="32327F"/>
                </a:solidFill>
              </a:rPr>
              <a:t>must be renewed every 3-5 years. </a:t>
            </a:r>
          </a:p>
          <a:p>
            <a:pPr lvl="1"/>
            <a:r>
              <a:rPr lang="en-CA" b="1" dirty="0">
                <a:solidFill>
                  <a:srgbClr val="32327F"/>
                </a:solidFill>
              </a:rPr>
              <a:t>	- School Boards</a:t>
            </a:r>
            <a:r>
              <a:rPr lang="en-CA" dirty="0">
                <a:solidFill>
                  <a:srgbClr val="32327F"/>
                </a:solidFill>
              </a:rPr>
              <a:t>: Elevated risk draperies often in contact with hot lighting. </a:t>
            </a:r>
          </a:p>
          <a:p>
            <a:pPr lvl="1"/>
            <a:r>
              <a:rPr lang="en-CA" dirty="0">
                <a:solidFill>
                  <a:srgbClr val="32327F"/>
                </a:solidFill>
              </a:rPr>
              <a:t>	Most school boards do not have a comprehensive program of   testing and re-	certification. Even failed results are ignored by schools as the board has not provided 	funding to re-certify the drapery to the schools. Boards specifying IFR draperies which 	are failing NFPA 705 testing after less than 1 year and are highly combustible </a:t>
            </a:r>
          </a:p>
          <a:p>
            <a:pPr lvl="1"/>
            <a:r>
              <a:rPr lang="en-CA" b="1" dirty="0">
                <a:solidFill>
                  <a:srgbClr val="32327F"/>
                </a:solidFill>
              </a:rPr>
              <a:t>	</a:t>
            </a:r>
            <a:r>
              <a:rPr lang="en-CA" dirty="0">
                <a:solidFill>
                  <a:srgbClr val="32327F"/>
                </a:solidFill>
              </a:rPr>
              <a:t>- In </a:t>
            </a:r>
            <a:r>
              <a:rPr lang="en-CA" b="1" dirty="0">
                <a:solidFill>
                  <a:srgbClr val="32327F"/>
                </a:solidFill>
              </a:rPr>
              <a:t>Banquet and Restaurants </a:t>
            </a:r>
            <a:r>
              <a:rPr lang="en-CA" dirty="0">
                <a:solidFill>
                  <a:srgbClr val="32327F"/>
                </a:solidFill>
              </a:rPr>
              <a:t>the presence of open flame increases risk. </a:t>
            </a:r>
          </a:p>
          <a:p>
            <a:pPr lvl="1"/>
            <a:r>
              <a:rPr lang="en-CA" b="1" dirty="0">
                <a:solidFill>
                  <a:srgbClr val="32327F"/>
                </a:solidFill>
              </a:rPr>
              <a:t>	</a:t>
            </a:r>
            <a:r>
              <a:rPr lang="en-CA" dirty="0">
                <a:solidFill>
                  <a:srgbClr val="32327F"/>
                </a:solidFill>
              </a:rPr>
              <a:t>- </a:t>
            </a:r>
            <a:r>
              <a:rPr lang="en-CA" b="1" dirty="0">
                <a:solidFill>
                  <a:srgbClr val="32327F"/>
                </a:solidFill>
              </a:rPr>
              <a:t>Churches, Private Clubs, Golf Clubs , Restaurants and Nightclubs </a:t>
            </a:r>
            <a:r>
              <a:rPr lang="en-CA" dirty="0">
                <a:solidFill>
                  <a:srgbClr val="32327F"/>
                </a:solidFill>
              </a:rPr>
              <a:t>often use non-IFR 	materials when creating decorative elements. Many items imported from the US, 	contain US certifications only. </a:t>
            </a:r>
          </a:p>
          <a:p>
            <a:pPr lvl="1"/>
            <a:r>
              <a:rPr lang="en-CA" b="1" dirty="0">
                <a:solidFill>
                  <a:srgbClr val="32327F"/>
                </a:solidFill>
              </a:rPr>
              <a:t>	- No regime of testing &amp; re-certification in place- Reactive only. </a:t>
            </a:r>
          </a:p>
          <a:p>
            <a:pPr marL="342900" indent="-342900">
              <a:buAutoNum type="arabicParenR"/>
            </a:pPr>
            <a:endParaRPr lang="en-CA" sz="2000" b="1" dirty="0">
              <a:solidFill>
                <a:srgbClr val="32327F"/>
              </a:solidFill>
            </a:endParaRPr>
          </a:p>
          <a:p>
            <a:endParaRPr lang="en-CA" sz="2000" b="1" dirty="0">
              <a:solidFill>
                <a:srgbClr val="32327F"/>
              </a:solidFill>
            </a:endParaRPr>
          </a:p>
        </p:txBody>
      </p:sp>
      <p:sp>
        <p:nvSpPr>
          <p:cNvPr id="6" name="TextBox 5"/>
          <p:cNvSpPr txBox="1"/>
          <p:nvPr/>
        </p:nvSpPr>
        <p:spPr>
          <a:xfrm>
            <a:off x="1386840" y="335280"/>
            <a:ext cx="9936480" cy="769441"/>
          </a:xfrm>
          <a:prstGeom prst="rect">
            <a:avLst/>
          </a:prstGeom>
          <a:noFill/>
        </p:spPr>
        <p:txBody>
          <a:bodyPr wrap="square" rtlCol="0">
            <a:spAutoFit/>
          </a:bodyPr>
          <a:lstStyle/>
          <a:p>
            <a:r>
              <a:rPr lang="en-CA" sz="4400" b="1" dirty="0">
                <a:solidFill>
                  <a:srgbClr val="00867D"/>
                </a:solidFill>
              </a:rPr>
              <a:t>WHERE? ASSESSMENT OF RISK</a:t>
            </a:r>
          </a:p>
        </p:txBody>
      </p:sp>
    </p:spTree>
    <p:extLst>
      <p:ext uri="{BB962C8B-B14F-4D97-AF65-F5344CB8AC3E}">
        <p14:creationId xmlns:p14="http://schemas.microsoft.com/office/powerpoint/2010/main" val="39934780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cene3d>
            <a:camera prst="orthographicFront">
              <a:rot lat="0" lon="5400000" rev="0"/>
            </a:camera>
            <a:lightRig rig="threePt" dir="t"/>
          </a:scene3d>
        </p:spPr>
        <p:txBody>
          <a:bodyPr/>
          <a:lstStyle/>
          <a:p>
            <a:endParaRPr lang="en-CA" dirty="0"/>
          </a:p>
        </p:txBody>
      </p:sp>
      <p:sp>
        <p:nvSpPr>
          <p:cNvPr id="4" name="TextBox 3"/>
          <p:cNvSpPr txBox="1"/>
          <p:nvPr/>
        </p:nvSpPr>
        <p:spPr>
          <a:xfrm>
            <a:off x="1641627" y="1225689"/>
            <a:ext cx="9278370" cy="2554545"/>
          </a:xfrm>
          <a:prstGeom prst="rect">
            <a:avLst/>
          </a:prstGeom>
          <a:noFill/>
        </p:spPr>
        <p:txBody>
          <a:bodyPr wrap="square" rtlCol="0">
            <a:spAutoFit/>
          </a:bodyPr>
          <a:lstStyle/>
          <a:p>
            <a:endParaRPr lang="en-CA" sz="2000" b="1" dirty="0">
              <a:solidFill>
                <a:srgbClr val="32327F"/>
              </a:solidFill>
            </a:endParaRPr>
          </a:p>
          <a:p>
            <a:r>
              <a:rPr lang="en-CA" sz="2000" b="1" dirty="0">
                <a:solidFill>
                  <a:srgbClr val="32327F"/>
                </a:solidFill>
              </a:rPr>
              <a:t>4) Any building with open floor area greater than 1500 square metres</a:t>
            </a:r>
          </a:p>
          <a:p>
            <a:pPr lvl="1"/>
            <a:r>
              <a:rPr lang="en-CA" sz="2000" b="1" dirty="0">
                <a:solidFill>
                  <a:srgbClr val="32327F"/>
                </a:solidFill>
              </a:rPr>
              <a:t>Where: Shopping Malls, Public Buildings, Museums, Arenas, Universities, Indoor Sports Facilities, Community Centres</a:t>
            </a:r>
          </a:p>
          <a:p>
            <a:pPr lvl="1"/>
            <a:r>
              <a:rPr lang="en-CA" sz="2000" b="1" dirty="0">
                <a:solidFill>
                  <a:srgbClr val="32327F"/>
                </a:solidFill>
              </a:rPr>
              <a:t>	</a:t>
            </a:r>
            <a:r>
              <a:rPr lang="en-CA" sz="2000" dirty="0">
                <a:solidFill>
                  <a:srgbClr val="32327F"/>
                </a:solidFill>
              </a:rPr>
              <a:t>-Typically few fabrics used in these areas, however, decorative elements, fake 	plants, netting and seasonal displays can present issues.</a:t>
            </a:r>
          </a:p>
          <a:p>
            <a:pPr lvl="1"/>
            <a:r>
              <a:rPr lang="en-CA" sz="2000" dirty="0">
                <a:solidFill>
                  <a:srgbClr val="32327F"/>
                </a:solidFill>
              </a:rPr>
              <a:t> 	- Museum art, quilts, decorative elements can be difficult to treat without 	affecting look and feel of fabrics, but most can be successfully treated. </a:t>
            </a:r>
            <a:endParaRPr lang="en-CA" sz="2000" b="1" dirty="0">
              <a:solidFill>
                <a:srgbClr val="32327F"/>
              </a:solidFill>
            </a:endParaRPr>
          </a:p>
        </p:txBody>
      </p:sp>
      <p:sp>
        <p:nvSpPr>
          <p:cNvPr id="6" name="TextBox 5"/>
          <p:cNvSpPr txBox="1"/>
          <p:nvPr/>
        </p:nvSpPr>
        <p:spPr>
          <a:xfrm>
            <a:off x="1386840" y="335280"/>
            <a:ext cx="9936480" cy="769441"/>
          </a:xfrm>
          <a:prstGeom prst="rect">
            <a:avLst/>
          </a:prstGeom>
          <a:noFill/>
        </p:spPr>
        <p:txBody>
          <a:bodyPr wrap="square" rtlCol="0">
            <a:spAutoFit/>
          </a:bodyPr>
          <a:lstStyle/>
          <a:p>
            <a:r>
              <a:rPr lang="en-CA" sz="4400" b="1" dirty="0">
                <a:solidFill>
                  <a:srgbClr val="00867D"/>
                </a:solidFill>
              </a:rPr>
              <a:t>WHERE? ASSESSMENT OF RISK</a:t>
            </a:r>
          </a:p>
        </p:txBody>
      </p:sp>
    </p:spTree>
    <p:extLst>
      <p:ext uri="{BB962C8B-B14F-4D97-AF65-F5344CB8AC3E}">
        <p14:creationId xmlns:p14="http://schemas.microsoft.com/office/powerpoint/2010/main" val="37057443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26947"/>
          </a:xfrm>
        </p:spPr>
        <p:txBody>
          <a:bodyPr>
            <a:normAutofit/>
          </a:bodyPr>
          <a:lstStyle/>
          <a:p>
            <a:pPr marL="457200" marR="0" lvl="1" indent="0" defTabSz="914400" rtl="0" eaLnBrk="1" fontAlgn="auto" latinLnBrk="0" hangingPunct="1">
              <a:lnSpc>
                <a:spcPct val="100000"/>
              </a:lnSpc>
              <a:spcBef>
                <a:spcPts val="0"/>
              </a:spcBef>
              <a:spcAft>
                <a:spcPts val="0"/>
              </a:spcAft>
              <a:tabLst/>
              <a:defRPr/>
            </a:pPr>
            <a:r>
              <a:rPr kumimoji="0" lang="en-CA" sz="3200" b="1" i="0" u="none" strike="noStrike" kern="1200" cap="all" spc="0" normalizeH="0" baseline="0" noProof="0" dirty="0">
                <a:ln>
                  <a:noFill/>
                </a:ln>
                <a:solidFill>
                  <a:srgbClr val="00867D"/>
                </a:solidFill>
                <a:effectLst/>
                <a:uLnTx/>
                <a:uFillTx/>
                <a:latin typeface="Calibri" panose="020F0502020204030204"/>
                <a:ea typeface="+mn-ea"/>
                <a:cs typeface="+mn-cs"/>
              </a:rPr>
              <a:t>The Solution:  </a:t>
            </a:r>
            <a:r>
              <a:rPr lang="en-CA" sz="3200" b="1" kern="1200" cap="all" dirty="0">
                <a:solidFill>
                  <a:srgbClr val="00867D"/>
                </a:solidFill>
                <a:latin typeface="Calibri" panose="020F0502020204030204"/>
                <a:ea typeface="+mn-ea"/>
                <a:cs typeface="+mn-cs"/>
              </a:rPr>
              <a:t>Part 1: NFPA 705 </a:t>
            </a:r>
            <a:r>
              <a:rPr lang="en-CA" sz="3200" b="1" kern="1200" cap="all" noProof="0" dirty="0">
                <a:solidFill>
                  <a:srgbClr val="00867D"/>
                </a:solidFill>
                <a:latin typeface="Calibri" panose="020F0502020204030204"/>
                <a:ea typeface="+mn-ea"/>
                <a:cs typeface="+mn-cs"/>
              </a:rPr>
              <a:t>Testing</a:t>
            </a:r>
            <a:endParaRPr kumimoji="0" lang="en-CA" sz="3200" b="1" i="0" u="none" strike="noStrike" kern="1200" cap="all" spc="0" normalizeH="0" baseline="0" noProof="0" dirty="0">
              <a:ln>
                <a:noFill/>
              </a:ln>
              <a:solidFill>
                <a:srgbClr val="00867D"/>
              </a:solidFill>
              <a:effectLst/>
              <a:uLnTx/>
              <a:uFillTx/>
              <a:latin typeface="Calibri" panose="020F0502020204030204"/>
              <a:ea typeface="+mn-ea"/>
              <a:cs typeface="+mn-cs"/>
            </a:endParaRPr>
          </a:p>
        </p:txBody>
      </p:sp>
      <p:sp>
        <p:nvSpPr>
          <p:cNvPr id="3" name="Rectangle 2"/>
          <p:cNvSpPr/>
          <p:nvPr/>
        </p:nvSpPr>
        <p:spPr>
          <a:xfrm>
            <a:off x="838200" y="1392072"/>
            <a:ext cx="8305800" cy="3416320"/>
          </a:xfrm>
          <a:prstGeom prst="rect">
            <a:avLst/>
          </a:prstGeom>
        </p:spPr>
        <p:txBody>
          <a:bodyPr wrap="square">
            <a:spAutoFit/>
          </a:bodyPr>
          <a:lstStyle/>
          <a:p>
            <a:pPr marL="1257300" lvl="2" indent="-342900">
              <a:buAutoNum type="arabicParenR"/>
            </a:pPr>
            <a:r>
              <a:rPr lang="en-CA" b="1" dirty="0">
                <a:solidFill>
                  <a:srgbClr val="32327F"/>
                </a:solidFill>
              </a:rPr>
              <a:t>Determine Actual Flammability Today: PASS or FAIL </a:t>
            </a:r>
          </a:p>
          <a:p>
            <a:pPr marL="1257300" lvl="2" indent="-342900">
              <a:buAutoNum type="arabicParenR"/>
            </a:pPr>
            <a:endParaRPr lang="en-CA" dirty="0"/>
          </a:p>
          <a:p>
            <a:pPr marL="1257300" lvl="2" indent="-342900">
              <a:buAutoNum type="arabicParenR"/>
            </a:pPr>
            <a:endParaRPr lang="en-CA" dirty="0"/>
          </a:p>
          <a:p>
            <a:pPr marL="1257300" lvl="2" indent="-342900">
              <a:buAutoNum type="arabicParenR"/>
            </a:pPr>
            <a:endParaRPr lang="en-CA" dirty="0"/>
          </a:p>
          <a:p>
            <a:pPr marL="1257300" lvl="2" indent="-342900">
              <a:buAutoNum type="arabicParenR"/>
            </a:pPr>
            <a:endParaRPr lang="en-CA" dirty="0"/>
          </a:p>
          <a:p>
            <a:pPr marL="1257300" lvl="2" indent="-342900">
              <a:buAutoNum type="arabicParenR"/>
            </a:pPr>
            <a:endParaRPr lang="en-CA" dirty="0"/>
          </a:p>
          <a:p>
            <a:pPr marL="1257300" lvl="2" indent="-342900">
              <a:buAutoNum type="arabicParenR"/>
            </a:pPr>
            <a:endParaRPr lang="en-CA" dirty="0"/>
          </a:p>
          <a:p>
            <a:pPr marL="1257300" lvl="2" indent="-342900">
              <a:buAutoNum type="arabicParenR"/>
            </a:pPr>
            <a:endParaRPr lang="en-CA" dirty="0"/>
          </a:p>
          <a:p>
            <a:pPr marL="1257300" lvl="2" indent="-342900">
              <a:buAutoNum type="arabicParenR"/>
            </a:pPr>
            <a:endParaRPr lang="en-CA" dirty="0"/>
          </a:p>
          <a:p>
            <a:pPr marL="1257300" lvl="2" indent="-342900">
              <a:buAutoNum type="arabicParenR"/>
            </a:pPr>
            <a:endParaRPr lang="en-CA" dirty="0"/>
          </a:p>
          <a:p>
            <a:pPr lvl="2"/>
            <a:endParaRPr lang="en-CA" dirty="0"/>
          </a:p>
          <a:p>
            <a:pPr lvl="2"/>
            <a:endParaRPr lang="en-CA"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19428" y="1735325"/>
            <a:ext cx="4180878" cy="3226603"/>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63041" y="1760417"/>
            <a:ext cx="4145280" cy="3201512"/>
          </a:xfrm>
          <a:prstGeom prst="rect">
            <a:avLst/>
          </a:prstGeom>
        </p:spPr>
      </p:pic>
      <p:sp>
        <p:nvSpPr>
          <p:cNvPr id="8" name="Rectangle 7"/>
          <p:cNvSpPr/>
          <p:nvPr/>
        </p:nvSpPr>
        <p:spPr>
          <a:xfrm>
            <a:off x="1828799" y="5103161"/>
            <a:ext cx="9228843" cy="1077218"/>
          </a:xfrm>
          <a:prstGeom prst="rect">
            <a:avLst/>
          </a:prstGeom>
        </p:spPr>
        <p:txBody>
          <a:bodyPr wrap="square">
            <a:spAutoFit/>
          </a:bodyPr>
          <a:lstStyle/>
          <a:p>
            <a:r>
              <a:rPr lang="en-CA" b="1" dirty="0">
                <a:solidFill>
                  <a:srgbClr val="32327F"/>
                </a:solidFill>
              </a:rPr>
              <a:t>2) For those which FAILED, evaluate two options to compliance: </a:t>
            </a:r>
          </a:p>
          <a:p>
            <a:pPr lvl="2"/>
            <a:endParaRPr lang="en-CA" sz="1000" dirty="0">
              <a:solidFill>
                <a:srgbClr val="32327F"/>
              </a:solidFill>
            </a:endParaRPr>
          </a:p>
          <a:p>
            <a:pPr marL="1714500" lvl="3" indent="-342900">
              <a:buFont typeface="+mj-lt"/>
              <a:buAutoNum type="arabicParenR"/>
            </a:pPr>
            <a:r>
              <a:rPr lang="en-CA" dirty="0">
                <a:solidFill>
                  <a:srgbClr val="32327F"/>
                </a:solidFill>
              </a:rPr>
              <a:t>	</a:t>
            </a:r>
            <a:r>
              <a:rPr lang="en-CA" b="1" dirty="0">
                <a:solidFill>
                  <a:srgbClr val="32327F"/>
                </a:solidFill>
              </a:rPr>
              <a:t>Replace</a:t>
            </a:r>
            <a:r>
              <a:rPr lang="en-CA" dirty="0">
                <a:solidFill>
                  <a:srgbClr val="32327F"/>
                </a:solidFill>
              </a:rPr>
              <a:t> All Draperies with new ones</a:t>
            </a:r>
          </a:p>
          <a:p>
            <a:pPr marL="1714500" lvl="3" indent="-342900">
              <a:buFont typeface="+mj-lt"/>
              <a:buAutoNum type="arabicParenR"/>
            </a:pPr>
            <a:r>
              <a:rPr lang="en-CA" dirty="0">
                <a:solidFill>
                  <a:srgbClr val="32327F"/>
                </a:solidFill>
              </a:rPr>
              <a:t>	or Clean &amp; </a:t>
            </a:r>
            <a:r>
              <a:rPr lang="en-CA" b="1" dirty="0">
                <a:solidFill>
                  <a:srgbClr val="32327F"/>
                </a:solidFill>
              </a:rPr>
              <a:t>Re-New Flame Retardant Treatments on Draperies</a:t>
            </a:r>
            <a:endParaRPr lang="en-CA" dirty="0">
              <a:solidFill>
                <a:srgbClr val="32327F"/>
              </a:solidFill>
            </a:endParaRPr>
          </a:p>
        </p:txBody>
      </p:sp>
    </p:spTree>
    <p:extLst>
      <p:ext uri="{BB962C8B-B14F-4D97-AF65-F5344CB8AC3E}">
        <p14:creationId xmlns:p14="http://schemas.microsoft.com/office/powerpoint/2010/main" val="41970684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26947"/>
          </a:xfrm>
        </p:spPr>
        <p:txBody>
          <a:bodyPr>
            <a:normAutofit fontScale="90000"/>
          </a:bodyPr>
          <a:lstStyle/>
          <a:p>
            <a:pPr marL="457200" marR="0" lvl="1" indent="0" defTabSz="914400" rtl="0" eaLnBrk="1" fontAlgn="auto" latinLnBrk="0" hangingPunct="1">
              <a:lnSpc>
                <a:spcPct val="100000"/>
              </a:lnSpc>
              <a:spcBef>
                <a:spcPts val="0"/>
              </a:spcBef>
              <a:spcAft>
                <a:spcPts val="0"/>
              </a:spcAft>
              <a:tabLst/>
              <a:defRPr/>
            </a:pPr>
            <a:r>
              <a:rPr kumimoji="0" lang="en-CA" sz="3200" b="1" i="0" u="none" strike="noStrike" kern="1200" cap="all" spc="0" normalizeH="0" baseline="0" noProof="0" dirty="0">
                <a:ln>
                  <a:noFill/>
                </a:ln>
                <a:solidFill>
                  <a:srgbClr val="00867D"/>
                </a:solidFill>
                <a:effectLst/>
                <a:uLnTx/>
                <a:uFillTx/>
                <a:latin typeface="Calibri" panose="020F0502020204030204"/>
                <a:ea typeface="+mn-ea"/>
                <a:cs typeface="+mn-cs"/>
              </a:rPr>
              <a:t>The Solution:  </a:t>
            </a:r>
            <a:r>
              <a:rPr lang="en-CA" sz="3200" b="1" kern="1200" cap="all" dirty="0">
                <a:solidFill>
                  <a:srgbClr val="00867D"/>
                </a:solidFill>
                <a:latin typeface="Calibri" panose="020F0502020204030204"/>
                <a:ea typeface="+mn-ea"/>
                <a:cs typeface="+mn-cs"/>
              </a:rPr>
              <a:t>Part 2: Keep Track of Future Renewal Date</a:t>
            </a:r>
            <a:endParaRPr kumimoji="0" lang="en-CA" sz="3200" b="1" i="0" u="none" strike="noStrike" kern="1200" cap="all" spc="0" normalizeH="0" baseline="0" noProof="0" dirty="0">
              <a:ln>
                <a:noFill/>
              </a:ln>
              <a:solidFill>
                <a:srgbClr val="00867D"/>
              </a:solidFill>
              <a:effectLst/>
              <a:uLnTx/>
              <a:uFillTx/>
              <a:latin typeface="Calibri" panose="020F0502020204030204"/>
              <a:ea typeface="+mn-ea"/>
              <a:cs typeface="+mn-cs"/>
            </a:endParaRPr>
          </a:p>
        </p:txBody>
      </p:sp>
      <p:sp>
        <p:nvSpPr>
          <p:cNvPr id="3" name="Rectangle 2"/>
          <p:cNvSpPr/>
          <p:nvPr/>
        </p:nvSpPr>
        <p:spPr>
          <a:xfrm>
            <a:off x="838200" y="1392072"/>
            <a:ext cx="10068098" cy="3693319"/>
          </a:xfrm>
          <a:prstGeom prst="rect">
            <a:avLst/>
          </a:prstGeom>
        </p:spPr>
        <p:txBody>
          <a:bodyPr wrap="square">
            <a:spAutoFit/>
          </a:bodyPr>
          <a:lstStyle/>
          <a:p>
            <a:pPr lvl="2"/>
            <a:r>
              <a:rPr lang="en-CA" b="1" dirty="0">
                <a:solidFill>
                  <a:srgbClr val="32327F"/>
                </a:solidFill>
              </a:rPr>
              <a:t>Once we have completed re-treatment, we put a sticker on the drape and enter customer into our system and remind them when there drapes are due for re-treatments </a:t>
            </a:r>
          </a:p>
          <a:p>
            <a:pPr marL="1257300" lvl="2" indent="-342900">
              <a:buAutoNum type="arabicParenR"/>
            </a:pPr>
            <a:endParaRPr lang="en-CA" dirty="0"/>
          </a:p>
          <a:p>
            <a:pPr marL="1257300" lvl="2" indent="-342900">
              <a:buAutoNum type="arabicParenR"/>
            </a:pPr>
            <a:endParaRPr lang="en-CA" dirty="0"/>
          </a:p>
          <a:p>
            <a:pPr marL="1257300" lvl="2" indent="-342900">
              <a:buAutoNum type="arabicParenR"/>
            </a:pPr>
            <a:endParaRPr lang="en-CA" dirty="0"/>
          </a:p>
          <a:p>
            <a:pPr marL="1257300" lvl="2" indent="-342900">
              <a:buAutoNum type="arabicParenR"/>
            </a:pPr>
            <a:endParaRPr lang="en-CA" dirty="0"/>
          </a:p>
          <a:p>
            <a:pPr marL="1257300" lvl="2" indent="-342900">
              <a:buAutoNum type="arabicParenR"/>
            </a:pPr>
            <a:endParaRPr lang="en-CA" dirty="0"/>
          </a:p>
          <a:p>
            <a:pPr marL="1257300" lvl="2" indent="-342900">
              <a:buAutoNum type="arabicParenR"/>
            </a:pPr>
            <a:endParaRPr lang="en-CA" dirty="0"/>
          </a:p>
          <a:p>
            <a:pPr marL="1257300" lvl="2" indent="-342900">
              <a:buAutoNum type="arabicParenR"/>
            </a:pPr>
            <a:endParaRPr lang="en-CA" dirty="0"/>
          </a:p>
          <a:p>
            <a:pPr marL="1257300" lvl="2" indent="-342900">
              <a:buAutoNum type="arabicParenR"/>
            </a:pPr>
            <a:endParaRPr lang="en-CA" dirty="0"/>
          </a:p>
          <a:p>
            <a:pPr marL="1257300" lvl="2" indent="-342900">
              <a:buAutoNum type="arabicParenR"/>
            </a:pPr>
            <a:endParaRPr lang="en-CA" dirty="0"/>
          </a:p>
          <a:p>
            <a:pPr lvl="2"/>
            <a:endParaRPr lang="en-CA" dirty="0"/>
          </a:p>
          <a:p>
            <a:pPr lvl="2"/>
            <a:endParaRPr lang="en-CA" dirty="0"/>
          </a:p>
        </p:txBody>
      </p:sp>
      <p:sp>
        <p:nvSpPr>
          <p:cNvPr id="8" name="Rectangle 7"/>
          <p:cNvSpPr/>
          <p:nvPr/>
        </p:nvSpPr>
        <p:spPr>
          <a:xfrm>
            <a:off x="1812980" y="4642293"/>
            <a:ext cx="9093318" cy="2308324"/>
          </a:xfrm>
          <a:prstGeom prst="rect">
            <a:avLst/>
          </a:prstGeom>
        </p:spPr>
        <p:txBody>
          <a:bodyPr wrap="square">
            <a:spAutoFit/>
          </a:bodyPr>
          <a:lstStyle/>
          <a:p>
            <a:r>
              <a:rPr lang="en-CA" b="1" dirty="0">
                <a:solidFill>
                  <a:srgbClr val="32327F"/>
                </a:solidFill>
              </a:rPr>
              <a:t>How Often Should Flame Retardant Treatments be Renewed? </a:t>
            </a:r>
          </a:p>
          <a:p>
            <a:endParaRPr lang="en-CA" b="1" dirty="0">
              <a:solidFill>
                <a:srgbClr val="32327F"/>
              </a:solidFill>
            </a:endParaRPr>
          </a:p>
          <a:p>
            <a:pPr marL="342900" indent="-342900">
              <a:buFont typeface="+mj-lt"/>
              <a:buAutoNum type="arabicPeriod"/>
            </a:pPr>
            <a:r>
              <a:rPr lang="en-CA" b="1" dirty="0">
                <a:solidFill>
                  <a:srgbClr val="32327F"/>
                </a:solidFill>
              </a:rPr>
              <a:t>For Draperies in Public Buildings, Lobbies, Restaurants, Nursing, Retirement, which are exposed to light, food, liquids and high touch surfaces, we recommend annual re-testing and re-treatment every 3 years. </a:t>
            </a:r>
          </a:p>
          <a:p>
            <a:pPr marL="342900" indent="-342900">
              <a:buFont typeface="+mj-lt"/>
              <a:buAutoNum type="arabicPeriod"/>
            </a:pPr>
            <a:r>
              <a:rPr lang="en-CA" b="1" dirty="0">
                <a:solidFill>
                  <a:srgbClr val="32327F"/>
                </a:solidFill>
              </a:rPr>
              <a:t>Draperies in Theatre Stages such as Theatres and School Gyms, typically treatments will last 5 years as they are not exposed to light and are heavier fabrics. </a:t>
            </a:r>
          </a:p>
          <a:p>
            <a:pPr marL="342900" indent="-342900">
              <a:buFont typeface="+mj-lt"/>
              <a:buAutoNum type="arabicPeriod"/>
            </a:pPr>
            <a:endParaRPr lang="en-CA" dirty="0">
              <a:solidFill>
                <a:srgbClr val="32327F"/>
              </a:solidFill>
            </a:endParaRPr>
          </a:p>
        </p:txBody>
      </p:sp>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40974" y="2103136"/>
            <a:ext cx="3591097" cy="2417959"/>
          </a:xfrm>
          <a:prstGeom prst="rect">
            <a:avLst/>
          </a:prstGeom>
        </p:spPr>
      </p:pic>
    </p:spTree>
    <p:extLst>
      <p:ext uri="{BB962C8B-B14F-4D97-AF65-F5344CB8AC3E}">
        <p14:creationId xmlns:p14="http://schemas.microsoft.com/office/powerpoint/2010/main" val="9452573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1822" y="0"/>
            <a:ext cx="10515600" cy="1026947"/>
          </a:xfrm>
        </p:spPr>
        <p:txBody>
          <a:bodyPr>
            <a:normAutofit fontScale="90000"/>
          </a:bodyPr>
          <a:lstStyle/>
          <a:p>
            <a:pPr marL="457200" marR="0" lvl="1" indent="0" defTabSz="914400" rtl="0" eaLnBrk="1" fontAlgn="auto" latinLnBrk="0" hangingPunct="1">
              <a:lnSpc>
                <a:spcPct val="100000"/>
              </a:lnSpc>
              <a:spcBef>
                <a:spcPts val="0"/>
              </a:spcBef>
              <a:spcAft>
                <a:spcPts val="0"/>
              </a:spcAft>
              <a:tabLst/>
              <a:defRPr/>
            </a:pPr>
            <a:r>
              <a:rPr kumimoji="0" lang="en-CA" sz="3200" b="1" i="0" u="none" strike="noStrike" kern="1200" cap="all" spc="0" normalizeH="0" baseline="0" noProof="0" dirty="0">
                <a:ln>
                  <a:noFill/>
                </a:ln>
                <a:solidFill>
                  <a:srgbClr val="00867D"/>
                </a:solidFill>
                <a:effectLst/>
                <a:uLnTx/>
                <a:uFillTx/>
                <a:latin typeface="Calibri" panose="020F0502020204030204"/>
                <a:ea typeface="+mn-ea"/>
                <a:cs typeface="+mn-cs"/>
              </a:rPr>
              <a:t>The Solution:  </a:t>
            </a:r>
            <a:r>
              <a:rPr lang="en-CA" sz="3200" b="1" kern="1200" cap="all" dirty="0">
                <a:solidFill>
                  <a:srgbClr val="00867D"/>
                </a:solidFill>
                <a:latin typeface="Calibri" panose="020F0502020204030204"/>
                <a:ea typeface="+mn-ea"/>
                <a:cs typeface="+mn-cs"/>
              </a:rPr>
              <a:t>Part 3: School Boards with many sites</a:t>
            </a:r>
            <a:endParaRPr kumimoji="0" lang="en-CA" sz="3200" b="1" i="0" u="none" strike="noStrike" kern="1200" cap="all" spc="0" normalizeH="0" baseline="0" noProof="0" dirty="0">
              <a:ln>
                <a:noFill/>
              </a:ln>
              <a:solidFill>
                <a:srgbClr val="00867D"/>
              </a:solidFill>
              <a:effectLst/>
              <a:uLnTx/>
              <a:uFillTx/>
              <a:latin typeface="Calibri" panose="020F0502020204030204"/>
              <a:ea typeface="+mn-ea"/>
              <a:cs typeface="+mn-cs"/>
            </a:endParaRPr>
          </a:p>
        </p:txBody>
      </p:sp>
      <p:sp>
        <p:nvSpPr>
          <p:cNvPr id="3" name="Rectangle 2"/>
          <p:cNvSpPr/>
          <p:nvPr/>
        </p:nvSpPr>
        <p:spPr>
          <a:xfrm>
            <a:off x="0" y="1039106"/>
            <a:ext cx="7457902" cy="8679299"/>
          </a:xfrm>
          <a:prstGeom prst="rect">
            <a:avLst/>
          </a:prstGeom>
        </p:spPr>
        <p:txBody>
          <a:bodyPr wrap="square">
            <a:spAutoFit/>
          </a:bodyPr>
          <a:lstStyle/>
          <a:p>
            <a:pPr marL="1200150" lvl="2" indent="-285750">
              <a:buClr>
                <a:srgbClr val="00867D"/>
              </a:buClr>
              <a:buFont typeface="Arial" panose="020B0604020202020204" pitchFamily="34" charset="0"/>
              <a:buChar char="•"/>
            </a:pPr>
            <a:r>
              <a:rPr lang="en-CA" sz="2000" dirty="0">
                <a:solidFill>
                  <a:srgbClr val="32327F"/>
                </a:solidFill>
              </a:rPr>
              <a:t>School boards are high risk, draperies regularly come in contact with hot stage lights, electrical sparks and careless students. </a:t>
            </a:r>
          </a:p>
          <a:p>
            <a:pPr marL="1200150" lvl="2" indent="-285750">
              <a:buClr>
                <a:srgbClr val="00867D"/>
              </a:buClr>
              <a:buFont typeface="Arial" panose="020B0604020202020204" pitchFamily="34" charset="0"/>
              <a:buChar char="•"/>
            </a:pPr>
            <a:endParaRPr lang="en-CA" sz="2000" dirty="0">
              <a:solidFill>
                <a:srgbClr val="32327F"/>
              </a:solidFill>
            </a:endParaRPr>
          </a:p>
          <a:p>
            <a:pPr marL="1200150" lvl="2" indent="-285750">
              <a:buClr>
                <a:srgbClr val="00867D"/>
              </a:buClr>
              <a:buFont typeface="Arial" panose="020B0604020202020204" pitchFamily="34" charset="0"/>
              <a:buChar char="•"/>
            </a:pPr>
            <a:r>
              <a:rPr lang="en-CA" sz="2000" dirty="0">
                <a:solidFill>
                  <a:srgbClr val="32327F"/>
                </a:solidFill>
              </a:rPr>
              <a:t>School Boards have literally hundreds of stages. Typically, certificates are lost in the bureaucracy of the school board. Most sites are well over 5 years old and Stage Drapery fire code compliance is often ignored until they are prompted. </a:t>
            </a:r>
          </a:p>
          <a:p>
            <a:pPr marL="1200150" lvl="2" indent="-285750">
              <a:buClr>
                <a:srgbClr val="00867D"/>
              </a:buClr>
              <a:buFont typeface="Arial" panose="020B0604020202020204" pitchFamily="34" charset="0"/>
              <a:buChar char="•"/>
            </a:pPr>
            <a:endParaRPr lang="en-CA" sz="2000" dirty="0">
              <a:solidFill>
                <a:srgbClr val="32327F"/>
              </a:solidFill>
            </a:endParaRPr>
          </a:p>
          <a:p>
            <a:pPr marL="1200150" lvl="2" indent="-285750">
              <a:buClr>
                <a:srgbClr val="00867D"/>
              </a:buClr>
              <a:buFont typeface="Arial" panose="020B0604020202020204" pitchFamily="34" charset="0"/>
              <a:buChar char="•"/>
            </a:pPr>
            <a:r>
              <a:rPr lang="en-CA" sz="2000" dirty="0">
                <a:solidFill>
                  <a:srgbClr val="32327F"/>
                </a:solidFill>
              </a:rPr>
              <a:t>The solution is to have a 5 Year Plan implemented. We  test all their sites, then we develop an ongoing plan to keep track of flame retardant treatments and re-testing schedule.  Those which Fail are re-treated immediately, then scheduled for re-testing in 3-5 years. Those which Pass are re-tested sooner. </a:t>
            </a:r>
          </a:p>
          <a:p>
            <a:pPr marL="1200150" lvl="2" indent="-285750">
              <a:buClr>
                <a:srgbClr val="00867D"/>
              </a:buClr>
              <a:buFont typeface="Arial" panose="020B0604020202020204" pitchFamily="34" charset="0"/>
              <a:buChar char="•"/>
            </a:pPr>
            <a:endParaRPr lang="en-CA" sz="2000" dirty="0">
              <a:solidFill>
                <a:srgbClr val="32327F"/>
              </a:solidFill>
            </a:endParaRPr>
          </a:p>
          <a:p>
            <a:pPr marL="1200150" lvl="2" indent="-285750">
              <a:buClr>
                <a:srgbClr val="00867D"/>
              </a:buClr>
              <a:buFont typeface="Arial" panose="020B0604020202020204" pitchFamily="34" charset="0"/>
              <a:buChar char="•"/>
            </a:pPr>
            <a:r>
              <a:rPr lang="en-CA" sz="2000" dirty="0">
                <a:solidFill>
                  <a:srgbClr val="32327F"/>
                </a:solidFill>
              </a:rPr>
              <a:t>Helps them to keep track and ensure all draperies have current flame retardant applied. </a:t>
            </a:r>
          </a:p>
          <a:p>
            <a:pPr marL="1257300" lvl="2" indent="-342900">
              <a:buAutoNum type="arabicParenR"/>
            </a:pPr>
            <a:endParaRPr lang="en-CA" dirty="0"/>
          </a:p>
          <a:p>
            <a:pPr marL="1257300" lvl="2" indent="-342900">
              <a:buAutoNum type="arabicParenR"/>
            </a:pPr>
            <a:endParaRPr lang="en-CA" dirty="0"/>
          </a:p>
          <a:p>
            <a:pPr marL="1257300" lvl="2" indent="-342900">
              <a:buAutoNum type="arabicParenR"/>
            </a:pPr>
            <a:endParaRPr lang="en-CA" dirty="0"/>
          </a:p>
          <a:p>
            <a:pPr marL="1257300" lvl="2" indent="-342900">
              <a:buAutoNum type="arabicParenR"/>
            </a:pPr>
            <a:endParaRPr lang="en-CA" dirty="0"/>
          </a:p>
          <a:p>
            <a:pPr marL="1257300" lvl="2" indent="-342900">
              <a:buAutoNum type="arabicParenR"/>
            </a:pPr>
            <a:endParaRPr lang="en-CA" dirty="0"/>
          </a:p>
          <a:p>
            <a:pPr marL="1257300" lvl="2" indent="-342900">
              <a:buAutoNum type="arabicParenR"/>
            </a:pPr>
            <a:endParaRPr lang="en-CA" dirty="0"/>
          </a:p>
          <a:p>
            <a:pPr marL="1257300" lvl="2" indent="-342900">
              <a:buAutoNum type="arabicParenR"/>
            </a:pPr>
            <a:endParaRPr lang="en-CA" dirty="0"/>
          </a:p>
          <a:p>
            <a:pPr marL="1257300" lvl="2" indent="-342900">
              <a:buAutoNum type="arabicParenR"/>
            </a:pPr>
            <a:endParaRPr lang="en-CA" dirty="0"/>
          </a:p>
          <a:p>
            <a:pPr marL="1257300" lvl="2" indent="-342900">
              <a:buAutoNum type="arabicParenR"/>
            </a:pPr>
            <a:endParaRPr lang="en-CA" dirty="0"/>
          </a:p>
          <a:p>
            <a:pPr lvl="2"/>
            <a:endParaRPr lang="en-CA" dirty="0"/>
          </a:p>
          <a:p>
            <a:pPr lvl="2"/>
            <a:endParaRPr lang="en-CA" dirty="0"/>
          </a:p>
        </p:txBody>
      </p:sp>
      <p:pic>
        <p:nvPicPr>
          <p:cNvPr id="5" name="Picture 4"/>
          <p:cNvPicPr>
            <a:picLocks noChangeAspect="1"/>
          </p:cNvPicPr>
          <p:nvPr/>
        </p:nvPicPr>
        <p:blipFill>
          <a:blip r:embed="rId3"/>
          <a:stretch>
            <a:fillRect/>
          </a:stretch>
        </p:blipFill>
        <p:spPr>
          <a:xfrm>
            <a:off x="7753350" y="1392072"/>
            <a:ext cx="3600450" cy="4619625"/>
          </a:xfrm>
          <a:prstGeom prst="rect">
            <a:avLst/>
          </a:prstGeom>
        </p:spPr>
      </p:pic>
    </p:spTree>
    <p:extLst>
      <p:ext uri="{BB962C8B-B14F-4D97-AF65-F5344CB8AC3E}">
        <p14:creationId xmlns:p14="http://schemas.microsoft.com/office/powerpoint/2010/main" val="32099231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560" y="365125"/>
            <a:ext cx="11714018" cy="1325563"/>
          </a:xfrm>
        </p:spPr>
        <p:txBody>
          <a:bodyPr>
            <a:noAutofit/>
          </a:bodyPr>
          <a:lstStyle/>
          <a:p>
            <a:pPr lvl="1"/>
            <a:r>
              <a:rPr lang="en-CA" sz="3800" b="1" cap="all" dirty="0">
                <a:solidFill>
                  <a:srgbClr val="00867D"/>
                </a:solidFill>
              </a:rPr>
              <a:t>Fabric Types &amp; Flammability Treatments</a:t>
            </a:r>
            <a:r>
              <a:rPr lang="en-CA" sz="3800" b="1" dirty="0">
                <a:solidFill>
                  <a:srgbClr val="00867D"/>
                </a:solidFill>
              </a:rPr>
              <a:t>:</a:t>
            </a:r>
          </a:p>
        </p:txBody>
      </p:sp>
      <p:sp>
        <p:nvSpPr>
          <p:cNvPr id="3" name="Content Placeholder 2"/>
          <p:cNvSpPr>
            <a:spLocks noGrp="1"/>
          </p:cNvSpPr>
          <p:nvPr>
            <p:ph idx="1"/>
          </p:nvPr>
        </p:nvSpPr>
        <p:spPr>
          <a:xfrm>
            <a:off x="289559" y="1532965"/>
            <a:ext cx="11463169" cy="4959910"/>
          </a:xfrm>
        </p:spPr>
        <p:txBody>
          <a:bodyPr>
            <a:normAutofit lnSpcReduction="10000"/>
          </a:bodyPr>
          <a:lstStyle/>
          <a:p>
            <a:pPr lvl="2"/>
            <a:r>
              <a:rPr lang="en-CA" dirty="0">
                <a:solidFill>
                  <a:srgbClr val="32327F"/>
                </a:solidFill>
              </a:rPr>
              <a:t>Drapery Flame Retardants are either Treated or Woven (Inherently Flame Retardant)</a:t>
            </a:r>
          </a:p>
          <a:p>
            <a:pPr lvl="2"/>
            <a:endParaRPr lang="en-CA" dirty="0">
              <a:solidFill>
                <a:srgbClr val="32327F"/>
              </a:solidFill>
            </a:endParaRPr>
          </a:p>
          <a:p>
            <a:pPr lvl="2"/>
            <a:r>
              <a:rPr lang="en-CA" dirty="0">
                <a:solidFill>
                  <a:srgbClr val="32327F"/>
                </a:solidFill>
              </a:rPr>
              <a:t>Typically Drapery is Treated as Woven IRF drapes cost 50% more and have limited choice of fabric and colour types thus are less common </a:t>
            </a:r>
          </a:p>
          <a:p>
            <a:pPr lvl="2"/>
            <a:endParaRPr lang="en-CA" dirty="0">
              <a:solidFill>
                <a:srgbClr val="32327F"/>
              </a:solidFill>
            </a:endParaRPr>
          </a:p>
          <a:p>
            <a:pPr lvl="2"/>
            <a:r>
              <a:rPr lang="en-CA" dirty="0">
                <a:solidFill>
                  <a:srgbClr val="32327F"/>
                </a:solidFill>
              </a:rPr>
              <a:t>All types require cleaning every 5 years. Both types of drapes require cleaning and/or retreatment as even IFR drapes will Fail the flame test as dust is highly flammable and acts as an accelerant</a:t>
            </a:r>
          </a:p>
          <a:p>
            <a:pPr lvl="2"/>
            <a:endParaRPr lang="en-CA" dirty="0">
              <a:solidFill>
                <a:srgbClr val="32327F"/>
              </a:solidFill>
            </a:endParaRPr>
          </a:p>
          <a:p>
            <a:pPr lvl="2"/>
            <a:r>
              <a:rPr lang="en-CA" dirty="0">
                <a:solidFill>
                  <a:srgbClr val="32327F"/>
                </a:solidFill>
              </a:rPr>
              <a:t>Loose threads burn easily thus drapes with rips or unfinished edges will also Fail</a:t>
            </a:r>
          </a:p>
          <a:p>
            <a:pPr lvl="2"/>
            <a:r>
              <a:rPr lang="en-US" sz="2000" dirty="0">
                <a:solidFill>
                  <a:srgbClr val="32327F"/>
                </a:solidFill>
              </a:rPr>
              <a:t>The fabric weight and weave will affect flammability of fabrics. Fabrics with a tight weave are less likely to ignite than the same fabric in a looser weave. </a:t>
            </a:r>
          </a:p>
          <a:p>
            <a:pPr marL="914400" lvl="2" indent="0">
              <a:buNone/>
            </a:pPr>
            <a:endParaRPr lang="en-US" sz="2000" dirty="0">
              <a:solidFill>
                <a:srgbClr val="32327F"/>
              </a:solidFill>
            </a:endParaRPr>
          </a:p>
          <a:p>
            <a:pPr lvl="2"/>
            <a:r>
              <a:rPr lang="en-US" sz="2000" dirty="0">
                <a:solidFill>
                  <a:srgbClr val="32327F"/>
                </a:solidFill>
              </a:rPr>
              <a:t>Surface texture also will affect flammability. Long, fluffy pile materials such as nap on a velour drapes are more likely to ignite that a hard tight surface. </a:t>
            </a:r>
          </a:p>
          <a:p>
            <a:pPr lvl="2"/>
            <a:endParaRPr lang="en-CA" dirty="0">
              <a:solidFill>
                <a:srgbClr val="32327F"/>
              </a:solidFill>
            </a:endParaRPr>
          </a:p>
          <a:p>
            <a:pPr lvl="2"/>
            <a:r>
              <a:rPr lang="en-CA" dirty="0">
                <a:solidFill>
                  <a:srgbClr val="32327F"/>
                </a:solidFill>
              </a:rPr>
              <a:t>If </a:t>
            </a:r>
            <a:r>
              <a:rPr lang="en-CA" b="1" dirty="0">
                <a:solidFill>
                  <a:srgbClr val="32327F"/>
                </a:solidFill>
              </a:rPr>
              <a:t>certificate is more than 5 years old, the drapes should be re-tested. </a:t>
            </a:r>
          </a:p>
          <a:p>
            <a:pPr lvl="2"/>
            <a:endParaRPr lang="en-CA" dirty="0">
              <a:solidFill>
                <a:srgbClr val="32327F"/>
              </a:solidFill>
            </a:endParaRPr>
          </a:p>
          <a:p>
            <a:pPr lvl="2"/>
            <a:endParaRPr lang="en-CA" dirty="0">
              <a:solidFill>
                <a:srgbClr val="32327F"/>
              </a:solidFill>
            </a:endParaRPr>
          </a:p>
        </p:txBody>
      </p:sp>
    </p:spTree>
    <p:extLst>
      <p:ext uri="{BB962C8B-B14F-4D97-AF65-F5344CB8AC3E}">
        <p14:creationId xmlns:p14="http://schemas.microsoft.com/office/powerpoint/2010/main" val="27108267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302876D-FBCE-2BDA-C090-6C5328F473CC}"/>
              </a:ext>
            </a:extLst>
          </p:cNvPr>
          <p:cNvSpPr txBox="1"/>
          <p:nvPr/>
        </p:nvSpPr>
        <p:spPr>
          <a:xfrm>
            <a:off x="1358152" y="1690688"/>
            <a:ext cx="9995647" cy="3539430"/>
          </a:xfrm>
          <a:prstGeom prst="rect">
            <a:avLst/>
          </a:prstGeom>
          <a:noFill/>
        </p:spPr>
        <p:txBody>
          <a:bodyPr wrap="square">
            <a:spAutoFit/>
          </a:bodyPr>
          <a:lstStyle/>
          <a:p>
            <a:pPr marL="457200" indent="-457200">
              <a:buFontTx/>
              <a:buAutoNum type="arabicParenR"/>
            </a:pPr>
            <a:r>
              <a:rPr lang="en-CA" sz="3200" b="1" dirty="0">
                <a:solidFill>
                  <a:srgbClr val="32327F"/>
                </a:solidFill>
              </a:rPr>
              <a:t>What does the Fire Code Require? </a:t>
            </a:r>
          </a:p>
          <a:p>
            <a:r>
              <a:rPr lang="en-CA" sz="3200" b="1" dirty="0">
                <a:solidFill>
                  <a:srgbClr val="32327F"/>
                </a:solidFill>
              </a:rPr>
              <a:t>	</a:t>
            </a:r>
            <a:r>
              <a:rPr lang="en-CA" sz="3200" b="1" dirty="0">
                <a:solidFill>
                  <a:srgbClr val="00867D"/>
                </a:solidFill>
              </a:rPr>
              <a:t>WHAT, WHEN, WHICH TEST &amp; WHERE</a:t>
            </a:r>
          </a:p>
          <a:p>
            <a:pPr marL="457200" indent="-457200">
              <a:buFontTx/>
              <a:buAutoNum type="arabicParenR"/>
            </a:pPr>
            <a:endParaRPr lang="en-CA" sz="3200" b="1" dirty="0">
              <a:solidFill>
                <a:srgbClr val="00867D"/>
              </a:solidFill>
            </a:endParaRPr>
          </a:p>
          <a:p>
            <a:pPr marL="457200" indent="-457200">
              <a:buAutoNum type="arabicParenR"/>
            </a:pPr>
            <a:r>
              <a:rPr lang="en-CA" sz="3200" b="1" dirty="0">
                <a:solidFill>
                  <a:srgbClr val="32327F"/>
                </a:solidFill>
              </a:rPr>
              <a:t>Flame Retardant Treatments: Background, Composition, Effectiveness</a:t>
            </a:r>
          </a:p>
          <a:p>
            <a:pPr marL="457200" indent="-457200">
              <a:buAutoNum type="arabicParenR"/>
            </a:pPr>
            <a:endParaRPr lang="en-CA" sz="3200" b="1" dirty="0">
              <a:solidFill>
                <a:srgbClr val="32327F"/>
              </a:solidFill>
            </a:endParaRPr>
          </a:p>
          <a:p>
            <a:pPr marL="457200" indent="-457200">
              <a:buAutoNum type="arabicParenR"/>
            </a:pPr>
            <a:r>
              <a:rPr lang="en-CA" sz="3200" b="1" dirty="0">
                <a:solidFill>
                  <a:srgbClr val="32327F"/>
                </a:solidFill>
              </a:rPr>
              <a:t>Best Practices on Care of Maintenance of Drapery</a:t>
            </a:r>
          </a:p>
        </p:txBody>
      </p:sp>
      <p:sp>
        <p:nvSpPr>
          <p:cNvPr id="6" name="Title 1">
            <a:extLst>
              <a:ext uri="{FF2B5EF4-FFF2-40B4-BE49-F238E27FC236}">
                <a16:creationId xmlns:a16="http://schemas.microsoft.com/office/drawing/2014/main" id="{EDAC3E24-66EC-8376-47E5-8885915B1A9B}"/>
              </a:ext>
            </a:extLst>
          </p:cNvPr>
          <p:cNvSpPr>
            <a:spLocks noGrp="1"/>
          </p:cNvSpPr>
          <p:nvPr>
            <p:ph type="title"/>
          </p:nvPr>
        </p:nvSpPr>
        <p:spPr>
          <a:xfrm>
            <a:off x="838200" y="365125"/>
            <a:ext cx="10515600" cy="1325563"/>
          </a:xfrm>
        </p:spPr>
        <p:txBody>
          <a:bodyPr>
            <a:normAutofit/>
          </a:bodyPr>
          <a:lstStyle/>
          <a:p>
            <a:r>
              <a:rPr lang="en-US" sz="5400" b="1" dirty="0">
                <a:solidFill>
                  <a:srgbClr val="00867D"/>
                </a:solidFill>
              </a:rPr>
              <a:t>Objectives</a:t>
            </a:r>
            <a:endParaRPr lang="en-CA" sz="5400" b="1" dirty="0">
              <a:solidFill>
                <a:srgbClr val="00867D"/>
              </a:solidFill>
            </a:endParaRPr>
          </a:p>
        </p:txBody>
      </p:sp>
    </p:spTree>
    <p:extLst>
      <p:ext uri="{BB962C8B-B14F-4D97-AF65-F5344CB8AC3E}">
        <p14:creationId xmlns:p14="http://schemas.microsoft.com/office/powerpoint/2010/main" val="14128062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b="1" cap="all" dirty="0">
                <a:solidFill>
                  <a:srgbClr val="00867D"/>
                </a:solidFill>
              </a:rPr>
              <a:t>Flame Retardant Treatments</a:t>
            </a:r>
            <a:endParaRPr lang="en-CA" cap="all" dirty="0"/>
          </a:p>
        </p:txBody>
      </p:sp>
      <p:sp>
        <p:nvSpPr>
          <p:cNvPr id="6" name="Content Placeholder 2">
            <a:extLst>
              <a:ext uri="{FF2B5EF4-FFF2-40B4-BE49-F238E27FC236}">
                <a16:creationId xmlns:a16="http://schemas.microsoft.com/office/drawing/2014/main" id="{659CFF6D-16B4-1980-EC44-6BB24A85A8CD}"/>
              </a:ext>
            </a:extLst>
          </p:cNvPr>
          <p:cNvSpPr txBox="1">
            <a:spLocks/>
          </p:cNvSpPr>
          <p:nvPr/>
        </p:nvSpPr>
        <p:spPr>
          <a:xfrm>
            <a:off x="2447925" y="1646238"/>
            <a:ext cx="7296149" cy="4846637"/>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dirty="0">
                <a:solidFill>
                  <a:srgbClr val="32327F"/>
                </a:solidFill>
              </a:rPr>
              <a:t>How it Works</a:t>
            </a:r>
          </a:p>
          <a:p>
            <a:endParaRPr lang="en-CA" sz="2000" dirty="0">
              <a:solidFill>
                <a:srgbClr val="32327F"/>
              </a:solidFill>
            </a:endParaRPr>
          </a:p>
          <a:p>
            <a:r>
              <a:rPr lang="en-CA" dirty="0">
                <a:solidFill>
                  <a:srgbClr val="32327F"/>
                </a:solidFill>
              </a:rPr>
              <a:t>How is it applied</a:t>
            </a:r>
          </a:p>
          <a:p>
            <a:endParaRPr lang="en-CA" sz="2000" dirty="0">
              <a:solidFill>
                <a:srgbClr val="32327F"/>
              </a:solidFill>
            </a:endParaRPr>
          </a:p>
          <a:p>
            <a:r>
              <a:rPr lang="en-CA" dirty="0">
                <a:solidFill>
                  <a:srgbClr val="32327F"/>
                </a:solidFill>
              </a:rPr>
              <a:t>Why is wears off</a:t>
            </a:r>
          </a:p>
          <a:p>
            <a:endParaRPr lang="en-CA" sz="2000" dirty="0">
              <a:solidFill>
                <a:srgbClr val="32327F"/>
              </a:solidFill>
            </a:endParaRPr>
          </a:p>
          <a:p>
            <a:r>
              <a:rPr lang="en-CA" dirty="0">
                <a:solidFill>
                  <a:srgbClr val="32327F"/>
                </a:solidFill>
              </a:rPr>
              <a:t>What happens when wet? </a:t>
            </a:r>
          </a:p>
          <a:p>
            <a:endParaRPr lang="en-CA" sz="2000" dirty="0">
              <a:solidFill>
                <a:srgbClr val="32327F"/>
              </a:solidFill>
            </a:endParaRPr>
          </a:p>
          <a:p>
            <a:r>
              <a:rPr lang="en-CA" dirty="0">
                <a:solidFill>
                  <a:srgbClr val="32327F"/>
                </a:solidFill>
              </a:rPr>
              <a:t>Chemical Composition</a:t>
            </a:r>
          </a:p>
          <a:p>
            <a:endParaRPr lang="en-CA" sz="2000" dirty="0">
              <a:solidFill>
                <a:srgbClr val="32327F"/>
              </a:solidFill>
            </a:endParaRPr>
          </a:p>
          <a:p>
            <a:r>
              <a:rPr lang="en-CA" dirty="0">
                <a:solidFill>
                  <a:srgbClr val="32327F"/>
                </a:solidFill>
              </a:rPr>
              <a:t>Environmental &amp; Toxicity Information</a:t>
            </a:r>
          </a:p>
        </p:txBody>
      </p:sp>
    </p:spTree>
    <p:extLst>
      <p:ext uri="{BB962C8B-B14F-4D97-AF65-F5344CB8AC3E}">
        <p14:creationId xmlns:p14="http://schemas.microsoft.com/office/powerpoint/2010/main" val="3989634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b="1" cap="all" dirty="0">
                <a:solidFill>
                  <a:srgbClr val="00867D"/>
                </a:solidFill>
              </a:rPr>
              <a:t>Flame Retardant Treatments</a:t>
            </a:r>
            <a:endParaRPr lang="en-CA" cap="all" dirty="0"/>
          </a:p>
        </p:txBody>
      </p:sp>
      <p:sp>
        <p:nvSpPr>
          <p:cNvPr id="4" name="Content Placeholder 2">
            <a:extLst>
              <a:ext uri="{FF2B5EF4-FFF2-40B4-BE49-F238E27FC236}">
                <a16:creationId xmlns:a16="http://schemas.microsoft.com/office/drawing/2014/main" id="{6F722373-EA03-AE76-A358-4CB559B74B76}"/>
              </a:ext>
            </a:extLst>
          </p:cNvPr>
          <p:cNvSpPr>
            <a:spLocks noGrp="1"/>
          </p:cNvSpPr>
          <p:nvPr>
            <p:ph idx="1"/>
          </p:nvPr>
        </p:nvSpPr>
        <p:spPr>
          <a:xfrm>
            <a:off x="457200" y="1363980"/>
            <a:ext cx="9296400" cy="5055869"/>
          </a:xfrm>
        </p:spPr>
        <p:txBody>
          <a:bodyPr>
            <a:normAutofit/>
          </a:bodyPr>
          <a:lstStyle/>
          <a:p>
            <a:r>
              <a:rPr lang="en-CA" dirty="0">
                <a:solidFill>
                  <a:srgbClr val="32327F"/>
                </a:solidFill>
              </a:rPr>
              <a:t>Wide Variety of Chemicals Used to inhibit, suppress or delay combustion of materials. Two primary types: </a:t>
            </a:r>
          </a:p>
          <a:p>
            <a:pPr lvl="1"/>
            <a:endParaRPr lang="en-US" b="1" dirty="0">
              <a:solidFill>
                <a:srgbClr val="32327F"/>
              </a:solidFill>
            </a:endParaRPr>
          </a:p>
          <a:p>
            <a:pPr lvl="1"/>
            <a:r>
              <a:rPr lang="en-US" sz="2800" b="1" dirty="0">
                <a:solidFill>
                  <a:srgbClr val="32327F"/>
                </a:solidFill>
              </a:rPr>
              <a:t>Halogenated - </a:t>
            </a:r>
            <a:r>
              <a:rPr lang="en-US" sz="2800" dirty="0">
                <a:solidFill>
                  <a:srgbClr val="32327F"/>
                </a:solidFill>
              </a:rPr>
              <a:t>Chemically Alter under combustion </a:t>
            </a:r>
          </a:p>
          <a:p>
            <a:pPr lvl="2"/>
            <a:r>
              <a:rPr lang="en-US" sz="2800" dirty="0">
                <a:solidFill>
                  <a:srgbClr val="32327F"/>
                </a:solidFill>
              </a:rPr>
              <a:t> Includes -  Brominate, Chlorine and Nitrogen. </a:t>
            </a:r>
          </a:p>
          <a:p>
            <a:pPr lvl="1"/>
            <a:endParaRPr lang="en-US" sz="2800" b="1" dirty="0">
              <a:solidFill>
                <a:srgbClr val="32327F"/>
              </a:solidFill>
            </a:endParaRPr>
          </a:p>
          <a:p>
            <a:pPr lvl="1"/>
            <a:r>
              <a:rPr lang="en-US" sz="2800" b="1" dirty="0">
                <a:solidFill>
                  <a:srgbClr val="32327F"/>
                </a:solidFill>
              </a:rPr>
              <a:t>Thermal Shielding -</a:t>
            </a:r>
            <a:r>
              <a:rPr lang="en-US" sz="2800" dirty="0">
                <a:solidFill>
                  <a:srgbClr val="32327F"/>
                </a:solidFill>
              </a:rPr>
              <a:t> Non-combustive barrier between the flame and combustible materials. </a:t>
            </a:r>
          </a:p>
          <a:p>
            <a:pPr lvl="2"/>
            <a:r>
              <a:rPr lang="en-US" sz="2800" dirty="0">
                <a:solidFill>
                  <a:srgbClr val="32327F"/>
                </a:solidFill>
              </a:rPr>
              <a:t>Includes – Phosphorous – most commonly used in textiles, furniture, plastics, electronics and foam.</a:t>
            </a:r>
          </a:p>
          <a:p>
            <a:pPr marL="457200" lvl="1" indent="0">
              <a:buNone/>
            </a:pPr>
            <a:endParaRPr lang="en-CA" dirty="0">
              <a:solidFill>
                <a:srgbClr val="32327F"/>
              </a:solidFill>
            </a:endParaRPr>
          </a:p>
        </p:txBody>
      </p:sp>
    </p:spTree>
    <p:extLst>
      <p:ext uri="{BB962C8B-B14F-4D97-AF65-F5344CB8AC3E}">
        <p14:creationId xmlns:p14="http://schemas.microsoft.com/office/powerpoint/2010/main" val="8487041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b="1" cap="all" dirty="0">
                <a:solidFill>
                  <a:srgbClr val="00867D"/>
                </a:solidFill>
              </a:rPr>
              <a:t>HISTORY OF Flame Retardants</a:t>
            </a:r>
            <a:endParaRPr lang="en-CA" cap="all" dirty="0"/>
          </a:p>
        </p:txBody>
      </p:sp>
      <p:sp>
        <p:nvSpPr>
          <p:cNvPr id="4" name="Content Placeholder 2">
            <a:extLst>
              <a:ext uri="{FF2B5EF4-FFF2-40B4-BE49-F238E27FC236}">
                <a16:creationId xmlns:a16="http://schemas.microsoft.com/office/drawing/2014/main" id="{70D6B43B-9325-729D-59DB-44CAAA7359C2}"/>
              </a:ext>
            </a:extLst>
          </p:cNvPr>
          <p:cNvSpPr>
            <a:spLocks noGrp="1"/>
          </p:cNvSpPr>
          <p:nvPr>
            <p:ph idx="1"/>
          </p:nvPr>
        </p:nvSpPr>
        <p:spPr>
          <a:xfrm>
            <a:off x="658907" y="1520639"/>
            <a:ext cx="9829799" cy="5143500"/>
          </a:xfrm>
        </p:spPr>
        <p:txBody>
          <a:bodyPr>
            <a:normAutofit/>
          </a:bodyPr>
          <a:lstStyle/>
          <a:p>
            <a:pPr marL="0" indent="0">
              <a:buNone/>
            </a:pPr>
            <a:r>
              <a:rPr lang="en-CA" dirty="0">
                <a:solidFill>
                  <a:srgbClr val="32327F"/>
                </a:solidFill>
              </a:rPr>
              <a:t>The use of flame retardants plays an important role in fire safety. </a:t>
            </a:r>
          </a:p>
          <a:p>
            <a:pPr lvl="1"/>
            <a:r>
              <a:rPr lang="en-CA" sz="2800" dirty="0">
                <a:solidFill>
                  <a:srgbClr val="32327F"/>
                </a:solidFill>
              </a:rPr>
              <a:t>Many household goods are made from natural or petrochemical flammable </a:t>
            </a:r>
          </a:p>
          <a:p>
            <a:pPr lvl="1"/>
            <a:r>
              <a:rPr lang="en-US" sz="2800" dirty="0">
                <a:solidFill>
                  <a:srgbClr val="32327F"/>
                </a:solidFill>
              </a:rPr>
              <a:t>California Technical Bulletin TB-117 – 1975 – </a:t>
            </a:r>
            <a:r>
              <a:rPr lang="en-US" sz="2800" dirty="0" err="1">
                <a:solidFill>
                  <a:srgbClr val="32327F"/>
                </a:solidFill>
              </a:rPr>
              <a:t>Defacto</a:t>
            </a:r>
            <a:r>
              <a:rPr lang="en-US" sz="2800" dirty="0">
                <a:solidFill>
                  <a:srgbClr val="32327F"/>
                </a:solidFill>
              </a:rPr>
              <a:t> National Standard of flame retardants in furniture. </a:t>
            </a:r>
          </a:p>
          <a:p>
            <a:pPr lvl="1"/>
            <a:r>
              <a:rPr lang="en-US" sz="2800" dirty="0">
                <a:solidFill>
                  <a:srgbClr val="32327F"/>
                </a:solidFill>
              </a:rPr>
              <a:t>Retardants were added to a wide variety of consumer goods </a:t>
            </a:r>
          </a:p>
          <a:p>
            <a:pPr lvl="2"/>
            <a:r>
              <a:rPr lang="en-US" sz="2400" dirty="0">
                <a:solidFill>
                  <a:srgbClr val="32327F"/>
                </a:solidFill>
              </a:rPr>
              <a:t>furniture, plastics, nylons, electronics, appliances, toys and even kids </a:t>
            </a:r>
            <a:r>
              <a:rPr lang="en-US" sz="2400" dirty="0" err="1">
                <a:solidFill>
                  <a:srgbClr val="32327F"/>
                </a:solidFill>
              </a:rPr>
              <a:t>pyjamas</a:t>
            </a:r>
            <a:r>
              <a:rPr lang="en-US" sz="2400" dirty="0">
                <a:solidFill>
                  <a:srgbClr val="32327F"/>
                </a:solidFill>
              </a:rPr>
              <a:t>.</a:t>
            </a:r>
          </a:p>
          <a:p>
            <a:pPr lvl="1"/>
            <a:r>
              <a:rPr lang="en-US" sz="2800" dirty="0">
                <a:solidFill>
                  <a:srgbClr val="32327F"/>
                </a:solidFill>
              </a:rPr>
              <a:t>One family of these chemicals, the halogenated polymeric brominated compounds (BFRs) have been linked to cancer, can be a neurotoxin and cause thyroid problems. </a:t>
            </a:r>
            <a:endParaRPr lang="en-CA" sz="2800" dirty="0">
              <a:solidFill>
                <a:srgbClr val="32327F"/>
              </a:solidFill>
            </a:endParaRPr>
          </a:p>
        </p:txBody>
      </p:sp>
    </p:spTree>
    <p:extLst>
      <p:ext uri="{BB962C8B-B14F-4D97-AF65-F5344CB8AC3E}">
        <p14:creationId xmlns:p14="http://schemas.microsoft.com/office/powerpoint/2010/main" val="42773160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b="1" cap="all" dirty="0">
                <a:solidFill>
                  <a:srgbClr val="00867D"/>
                </a:solidFill>
              </a:rPr>
              <a:t>Flame Retardant Treatments</a:t>
            </a:r>
            <a:endParaRPr lang="en-CA" cap="all" dirty="0"/>
          </a:p>
        </p:txBody>
      </p:sp>
      <p:sp>
        <p:nvSpPr>
          <p:cNvPr id="4" name="Content Placeholder 2">
            <a:extLst>
              <a:ext uri="{FF2B5EF4-FFF2-40B4-BE49-F238E27FC236}">
                <a16:creationId xmlns:a16="http://schemas.microsoft.com/office/drawing/2014/main" id="{5A640B6F-E147-CD8C-75A1-8356BAE07F83}"/>
              </a:ext>
            </a:extLst>
          </p:cNvPr>
          <p:cNvSpPr>
            <a:spLocks noGrp="1"/>
          </p:cNvSpPr>
          <p:nvPr>
            <p:ph idx="1"/>
          </p:nvPr>
        </p:nvSpPr>
        <p:spPr>
          <a:xfrm>
            <a:off x="876301" y="1423353"/>
            <a:ext cx="8724899" cy="4971732"/>
          </a:xfrm>
        </p:spPr>
        <p:txBody>
          <a:bodyPr>
            <a:normAutofit lnSpcReduction="10000"/>
          </a:bodyPr>
          <a:lstStyle/>
          <a:p>
            <a:pPr marL="0" indent="0">
              <a:buNone/>
            </a:pPr>
            <a:r>
              <a:rPr lang="en-US" dirty="0">
                <a:solidFill>
                  <a:srgbClr val="32327F"/>
                </a:solidFill>
              </a:rPr>
              <a:t>In January 2015, TB-117-2013 came into effect. </a:t>
            </a:r>
          </a:p>
          <a:p>
            <a:r>
              <a:rPr lang="en-US" dirty="0">
                <a:solidFill>
                  <a:srgbClr val="32327F"/>
                </a:solidFill>
              </a:rPr>
              <a:t>Revision </a:t>
            </a:r>
          </a:p>
          <a:p>
            <a:pPr marL="971550" lvl="1" indent="-514350">
              <a:buFont typeface="+mj-lt"/>
              <a:buAutoNum type="arabicPeriod"/>
            </a:pPr>
            <a:r>
              <a:rPr lang="en-US" sz="2800" dirty="0">
                <a:solidFill>
                  <a:srgbClr val="32327F"/>
                </a:solidFill>
              </a:rPr>
              <a:t>lowered the flame testing standard on individual components and</a:t>
            </a:r>
          </a:p>
          <a:p>
            <a:pPr marL="971550" lvl="1" indent="-514350">
              <a:buFont typeface="+mj-lt"/>
              <a:buAutoNum type="arabicPeriod"/>
            </a:pPr>
            <a:r>
              <a:rPr lang="en-US" sz="2800" dirty="0">
                <a:solidFill>
                  <a:srgbClr val="32327F"/>
                </a:solidFill>
              </a:rPr>
              <a:t>Focused on the flammability of final assembled item. </a:t>
            </a:r>
          </a:p>
          <a:p>
            <a:r>
              <a:rPr lang="en-US" dirty="0">
                <a:solidFill>
                  <a:srgbClr val="32327F"/>
                </a:solidFill>
              </a:rPr>
              <a:t>Products manufactured after January 1, 2015 require a label disclosing flame retardants used, if any. </a:t>
            </a:r>
          </a:p>
          <a:p>
            <a:r>
              <a:rPr lang="en-US" dirty="0">
                <a:solidFill>
                  <a:srgbClr val="32327F"/>
                </a:solidFill>
              </a:rPr>
              <a:t>IMPORTANT -  TB-117-2013 does not prevent manufacturers from using flame retardants BUT makes it possible to manufacture without flame retardant chemicals. </a:t>
            </a:r>
          </a:p>
          <a:p>
            <a:endParaRPr lang="en-CA" dirty="0">
              <a:solidFill>
                <a:srgbClr val="32327F"/>
              </a:solidFill>
            </a:endParaRPr>
          </a:p>
        </p:txBody>
      </p:sp>
    </p:spTree>
    <p:extLst>
      <p:ext uri="{BB962C8B-B14F-4D97-AF65-F5344CB8AC3E}">
        <p14:creationId xmlns:p14="http://schemas.microsoft.com/office/powerpoint/2010/main" val="15034907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5BD8A8A7-2296-4C0D-DFAF-636474CB63DF}"/>
              </a:ext>
            </a:extLst>
          </p:cNvPr>
          <p:cNvSpPr>
            <a:spLocks noGrp="1"/>
          </p:cNvSpPr>
          <p:nvPr>
            <p:ph idx="1"/>
          </p:nvPr>
        </p:nvSpPr>
        <p:spPr>
          <a:xfrm>
            <a:off x="1304366" y="1903880"/>
            <a:ext cx="9029699" cy="4133849"/>
          </a:xfrm>
        </p:spPr>
        <p:txBody>
          <a:bodyPr>
            <a:normAutofit/>
          </a:bodyPr>
          <a:lstStyle/>
          <a:p>
            <a:r>
              <a:rPr lang="en-US" dirty="0">
                <a:solidFill>
                  <a:srgbClr val="32327F"/>
                </a:solidFill>
              </a:rPr>
              <a:t>Mineral Based</a:t>
            </a:r>
          </a:p>
          <a:p>
            <a:pPr lvl="1"/>
            <a:r>
              <a:rPr lang="en-US" dirty="0">
                <a:solidFill>
                  <a:srgbClr val="32327F"/>
                </a:solidFill>
              </a:rPr>
              <a:t>includes salts, phosphors, sulfurs and other mineral based coatings. </a:t>
            </a:r>
          </a:p>
          <a:p>
            <a:r>
              <a:rPr lang="en-US" dirty="0">
                <a:solidFill>
                  <a:srgbClr val="32327F"/>
                </a:solidFill>
              </a:rPr>
              <a:t>Contain NO Volatile Organic Compounds (VOC’s), PCB’s or PSDE’s therefore non-hazardous. </a:t>
            </a:r>
          </a:p>
          <a:p>
            <a:r>
              <a:rPr lang="en-US" dirty="0">
                <a:solidFill>
                  <a:srgbClr val="32327F"/>
                </a:solidFill>
              </a:rPr>
              <a:t>The Health, Flammability, Reactivity ratings are all 0</a:t>
            </a:r>
          </a:p>
          <a:p>
            <a:pPr lvl="1"/>
            <a:r>
              <a:rPr lang="en-US" dirty="0">
                <a:solidFill>
                  <a:srgbClr val="32327F"/>
                </a:solidFill>
              </a:rPr>
              <a:t>Slight hazards listed are related to prolonged skin exposure or eye contact – irritations</a:t>
            </a:r>
          </a:p>
          <a:p>
            <a:pPr lvl="1"/>
            <a:r>
              <a:rPr lang="en-US" dirty="0">
                <a:solidFill>
                  <a:srgbClr val="32327F"/>
                </a:solidFill>
              </a:rPr>
              <a:t>Ingestion of large quantities may, however, cause gastrointestinal discomfort, so don’t drink it.  </a:t>
            </a:r>
            <a:endParaRPr lang="en-CA" dirty="0">
              <a:solidFill>
                <a:srgbClr val="32327F"/>
              </a:solidFill>
            </a:endParaRPr>
          </a:p>
        </p:txBody>
      </p:sp>
      <p:sp>
        <p:nvSpPr>
          <p:cNvPr id="9" name="Title 1">
            <a:extLst>
              <a:ext uri="{FF2B5EF4-FFF2-40B4-BE49-F238E27FC236}">
                <a16:creationId xmlns:a16="http://schemas.microsoft.com/office/drawing/2014/main" id="{1397F84A-BABA-476B-D1CF-54F9A741B572}"/>
              </a:ext>
            </a:extLst>
          </p:cNvPr>
          <p:cNvSpPr>
            <a:spLocks noGrp="1"/>
          </p:cNvSpPr>
          <p:nvPr>
            <p:ph type="title"/>
          </p:nvPr>
        </p:nvSpPr>
        <p:spPr>
          <a:xfrm>
            <a:off x="838200" y="365125"/>
            <a:ext cx="10515600" cy="1325563"/>
          </a:xfrm>
        </p:spPr>
        <p:txBody>
          <a:bodyPr/>
          <a:lstStyle/>
          <a:p>
            <a:r>
              <a:rPr lang="en-CA" b="1" cap="all" dirty="0">
                <a:solidFill>
                  <a:srgbClr val="00867D"/>
                </a:solidFill>
              </a:rPr>
              <a:t>ENVIRONMENTAL AND TOXICITY</a:t>
            </a:r>
            <a:endParaRPr lang="en-CA" cap="all" dirty="0"/>
          </a:p>
        </p:txBody>
      </p:sp>
    </p:spTree>
    <p:extLst>
      <p:ext uri="{BB962C8B-B14F-4D97-AF65-F5344CB8AC3E}">
        <p14:creationId xmlns:p14="http://schemas.microsoft.com/office/powerpoint/2010/main" val="1575046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3741" y="143140"/>
            <a:ext cx="10399059" cy="1092786"/>
          </a:xfrm>
        </p:spPr>
        <p:txBody>
          <a:bodyPr>
            <a:noAutofit/>
          </a:bodyPr>
          <a:lstStyle/>
          <a:p>
            <a:pPr lvl="1"/>
            <a:r>
              <a:rPr lang="en-CA" sz="4000" b="1" cap="all" dirty="0">
                <a:solidFill>
                  <a:srgbClr val="00867D"/>
                </a:solidFill>
                <a:latin typeface="+mn-lt"/>
              </a:rPr>
              <a:t>Drapes must be cleaned prior to re-treatment with flame retardant. </a:t>
            </a:r>
          </a:p>
        </p:txBody>
      </p:sp>
      <p:sp>
        <p:nvSpPr>
          <p:cNvPr id="3" name="Content Placeholder 2"/>
          <p:cNvSpPr>
            <a:spLocks noGrp="1"/>
          </p:cNvSpPr>
          <p:nvPr>
            <p:ph idx="1"/>
          </p:nvPr>
        </p:nvSpPr>
        <p:spPr>
          <a:xfrm>
            <a:off x="784412" y="1703154"/>
            <a:ext cx="10515600" cy="4351338"/>
          </a:xfrm>
        </p:spPr>
        <p:txBody>
          <a:bodyPr/>
          <a:lstStyle/>
          <a:p>
            <a:pPr marL="0" indent="0">
              <a:buNone/>
            </a:pPr>
            <a:r>
              <a:rPr lang="en-CA" dirty="0"/>
              <a:t> </a:t>
            </a:r>
          </a:p>
        </p:txBody>
      </p:sp>
      <p:sp>
        <p:nvSpPr>
          <p:cNvPr id="4" name="Rectangle 3"/>
          <p:cNvSpPr/>
          <p:nvPr/>
        </p:nvSpPr>
        <p:spPr>
          <a:xfrm>
            <a:off x="1408386" y="2270234"/>
            <a:ext cx="7735614" cy="369332"/>
          </a:xfrm>
          <a:prstGeom prst="rect">
            <a:avLst/>
          </a:prstGeom>
        </p:spPr>
        <p:txBody>
          <a:bodyPr wrap="square">
            <a:spAutoFit/>
          </a:bodyPr>
          <a:lstStyle/>
          <a:p>
            <a:pPr lvl="2"/>
            <a:endParaRPr lang="en-CA" dirty="0"/>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276193" y="1703154"/>
            <a:ext cx="6463553" cy="4847665"/>
          </a:xfrm>
          <a:prstGeom prst="rect">
            <a:avLst/>
          </a:prstGeom>
        </p:spPr>
      </p:pic>
      <p:sp>
        <p:nvSpPr>
          <p:cNvPr id="6" name="Rectangle 5"/>
          <p:cNvSpPr/>
          <p:nvPr/>
        </p:nvSpPr>
        <p:spPr>
          <a:xfrm>
            <a:off x="-738172" y="1653287"/>
            <a:ext cx="5553635" cy="4401205"/>
          </a:xfrm>
          <a:prstGeom prst="rect">
            <a:avLst/>
          </a:prstGeom>
        </p:spPr>
        <p:txBody>
          <a:bodyPr wrap="square">
            <a:spAutoFit/>
          </a:bodyPr>
          <a:lstStyle/>
          <a:p>
            <a:pPr lvl="2"/>
            <a:r>
              <a:rPr lang="en-CA" sz="2800" dirty="0">
                <a:solidFill>
                  <a:srgbClr val="32327F"/>
                </a:solidFill>
              </a:rPr>
              <a:t>Why? </a:t>
            </a:r>
          </a:p>
          <a:p>
            <a:pPr marL="1714500" lvl="3" indent="-342900">
              <a:buAutoNum type="arabicParenR"/>
            </a:pPr>
            <a:r>
              <a:rPr lang="en-CA" sz="2800" dirty="0">
                <a:solidFill>
                  <a:srgbClr val="32327F"/>
                </a:solidFill>
              </a:rPr>
              <a:t>Flame Retardant will adhere to dust and fall off rapidly. </a:t>
            </a:r>
          </a:p>
          <a:p>
            <a:pPr marL="1714500" lvl="3" indent="-342900">
              <a:buAutoNum type="arabicParenR"/>
            </a:pPr>
            <a:r>
              <a:rPr lang="en-CA" sz="2800" dirty="0">
                <a:solidFill>
                  <a:srgbClr val="32327F"/>
                </a:solidFill>
              </a:rPr>
              <a:t>Manufacturers Specification: Warrantee is void if applied incorrectly.</a:t>
            </a:r>
          </a:p>
          <a:p>
            <a:pPr marL="1714500" lvl="3" indent="-342900">
              <a:buAutoNum type="arabicParenR"/>
            </a:pPr>
            <a:r>
              <a:rPr lang="en-CA" sz="2800" dirty="0">
                <a:solidFill>
                  <a:srgbClr val="32327F"/>
                </a:solidFill>
              </a:rPr>
              <a:t>Stains the drapes, sometimes permanently.</a:t>
            </a:r>
          </a:p>
        </p:txBody>
      </p:sp>
    </p:spTree>
    <p:extLst>
      <p:ext uri="{BB962C8B-B14F-4D97-AF65-F5344CB8AC3E}">
        <p14:creationId xmlns:p14="http://schemas.microsoft.com/office/powerpoint/2010/main" val="13761588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386840" y="818880"/>
            <a:ext cx="9936480" cy="769441"/>
          </a:xfrm>
          <a:prstGeom prst="rect">
            <a:avLst/>
          </a:prstGeom>
          <a:noFill/>
        </p:spPr>
        <p:txBody>
          <a:bodyPr wrap="square" rtlCol="0">
            <a:spAutoFit/>
          </a:bodyPr>
          <a:lstStyle/>
          <a:p>
            <a:r>
              <a:rPr lang="en-CA" sz="4400" b="1" cap="all" dirty="0">
                <a:solidFill>
                  <a:srgbClr val="00867D"/>
                </a:solidFill>
              </a:rPr>
              <a:t>How do you Clean Draperies?</a:t>
            </a:r>
          </a:p>
        </p:txBody>
      </p:sp>
      <p:sp>
        <p:nvSpPr>
          <p:cNvPr id="6" name="TextBox 5"/>
          <p:cNvSpPr txBox="1"/>
          <p:nvPr/>
        </p:nvSpPr>
        <p:spPr>
          <a:xfrm>
            <a:off x="1862052" y="1834342"/>
            <a:ext cx="7730836" cy="3046988"/>
          </a:xfrm>
          <a:prstGeom prst="rect">
            <a:avLst/>
          </a:prstGeom>
          <a:noFill/>
        </p:spPr>
        <p:txBody>
          <a:bodyPr wrap="square" rtlCol="0">
            <a:spAutoFit/>
          </a:bodyPr>
          <a:lstStyle/>
          <a:p>
            <a:pPr marL="342900" indent="-342900">
              <a:buAutoNum type="arabicParenR"/>
            </a:pPr>
            <a:r>
              <a:rPr lang="en-CA" sz="3200" dirty="0">
                <a:solidFill>
                  <a:srgbClr val="32327F"/>
                </a:solidFill>
              </a:rPr>
              <a:t>Wash Them ? </a:t>
            </a:r>
          </a:p>
          <a:p>
            <a:pPr marL="342900" indent="-342900">
              <a:buAutoNum type="arabicParenR"/>
            </a:pPr>
            <a:r>
              <a:rPr lang="en-CA" sz="3200" dirty="0">
                <a:solidFill>
                  <a:srgbClr val="32327F"/>
                </a:solidFill>
              </a:rPr>
              <a:t>Have them Dry Cleaned ? </a:t>
            </a:r>
          </a:p>
          <a:p>
            <a:pPr marL="342900" indent="-342900">
              <a:buAutoNum type="arabicParenR"/>
            </a:pPr>
            <a:r>
              <a:rPr lang="en-CA" sz="3200" dirty="0">
                <a:solidFill>
                  <a:srgbClr val="32327F"/>
                </a:solidFill>
              </a:rPr>
              <a:t>Steam Clean Them?</a:t>
            </a:r>
          </a:p>
          <a:p>
            <a:pPr marL="342900" indent="-342900">
              <a:buAutoNum type="arabicParenR"/>
            </a:pPr>
            <a:r>
              <a:rPr lang="en-CA" sz="3200" dirty="0">
                <a:solidFill>
                  <a:srgbClr val="32327F"/>
                </a:solidFill>
              </a:rPr>
              <a:t>Vacuum Them ?</a:t>
            </a:r>
          </a:p>
          <a:p>
            <a:pPr marL="342900" indent="-342900">
              <a:buAutoNum type="arabicParenR"/>
            </a:pPr>
            <a:r>
              <a:rPr lang="en-CA" sz="3200" dirty="0">
                <a:solidFill>
                  <a:srgbClr val="32327F"/>
                </a:solidFill>
              </a:rPr>
              <a:t>Non-Immersion Cleaning ?</a:t>
            </a:r>
          </a:p>
          <a:p>
            <a:pPr marL="342900" indent="-342900">
              <a:buAutoNum type="arabicParenR"/>
            </a:pPr>
            <a:endParaRPr lang="en-CA" sz="3200" dirty="0">
              <a:solidFill>
                <a:srgbClr val="32327F"/>
              </a:solidFill>
            </a:endParaRPr>
          </a:p>
        </p:txBody>
      </p:sp>
    </p:spTree>
    <p:extLst>
      <p:ext uri="{BB962C8B-B14F-4D97-AF65-F5344CB8AC3E}">
        <p14:creationId xmlns:p14="http://schemas.microsoft.com/office/powerpoint/2010/main" val="12629180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5310" y="236696"/>
            <a:ext cx="11522014" cy="438916"/>
          </a:xfrm>
        </p:spPr>
        <p:txBody>
          <a:bodyPr>
            <a:noAutofit/>
          </a:bodyPr>
          <a:lstStyle/>
          <a:p>
            <a:r>
              <a:rPr lang="en-CA" sz="3200" b="1" cap="all" dirty="0">
                <a:solidFill>
                  <a:srgbClr val="00867D"/>
                </a:solidFill>
                <a:latin typeface="+mn-lt"/>
              </a:rPr>
              <a:t>Results of Washing: Notice Shrinkage &amp; Pulled Seams</a:t>
            </a: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7091" y="1615906"/>
            <a:ext cx="5988909" cy="3744369"/>
          </a:xfrm>
          <a:prstGeom prst="rect">
            <a:avLst/>
          </a:prstGeom>
        </p:spPr>
      </p:pic>
      <p:pic>
        <p:nvPicPr>
          <p:cNvPr id="4" name="Picture 3"/>
          <p:cNvPicPr/>
          <p:nvPr/>
        </p:nvPicPr>
        <p:blipFill>
          <a:blip r:embed="rId4" cstate="email">
            <a:extLst>
              <a:ext uri="{28A0092B-C50C-407E-A947-70E740481C1C}">
                <a14:useLocalDpi xmlns:a14="http://schemas.microsoft.com/office/drawing/2010/main"/>
              </a:ext>
            </a:extLst>
          </a:blip>
          <a:stretch>
            <a:fillRect/>
          </a:stretch>
        </p:blipFill>
        <p:spPr>
          <a:xfrm rot="5400000">
            <a:off x="4432327" y="1628835"/>
            <a:ext cx="5903917" cy="4238449"/>
          </a:xfrm>
          <a:prstGeom prst="rect">
            <a:avLst/>
          </a:prstGeom>
        </p:spPr>
      </p:pic>
      <p:pic>
        <p:nvPicPr>
          <p:cNvPr id="6" name="Picture 5"/>
          <p:cNvPicPr/>
          <p:nvPr/>
        </p:nvPicPr>
        <p:blipFill>
          <a:blip r:embed="rId5" cstate="email">
            <a:extLst>
              <a:ext uri="{28A0092B-C50C-407E-A947-70E740481C1C}">
                <a14:useLocalDpi xmlns:a14="http://schemas.microsoft.com/office/drawing/2010/main"/>
              </a:ext>
            </a:extLst>
          </a:blip>
          <a:stretch>
            <a:fillRect/>
          </a:stretch>
        </p:blipFill>
        <p:spPr>
          <a:xfrm rot="5400000">
            <a:off x="7363596" y="1851356"/>
            <a:ext cx="5893787" cy="3763020"/>
          </a:xfrm>
          <a:prstGeom prst="rect">
            <a:avLst/>
          </a:prstGeom>
        </p:spPr>
      </p:pic>
    </p:spTree>
    <p:extLst>
      <p:ext uri="{BB962C8B-B14F-4D97-AF65-F5344CB8AC3E}">
        <p14:creationId xmlns:p14="http://schemas.microsoft.com/office/powerpoint/2010/main" val="7574739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60855" y="743903"/>
            <a:ext cx="7809865" cy="5852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p:cNvSpPr>
            <a:spLocks noGrp="1"/>
          </p:cNvSpPr>
          <p:nvPr>
            <p:ph type="title"/>
          </p:nvPr>
        </p:nvSpPr>
        <p:spPr>
          <a:xfrm>
            <a:off x="411480" y="121920"/>
            <a:ext cx="8061960" cy="502920"/>
          </a:xfrm>
        </p:spPr>
        <p:txBody>
          <a:bodyPr>
            <a:noAutofit/>
          </a:bodyPr>
          <a:lstStyle/>
          <a:p>
            <a:pPr lvl="1"/>
            <a:r>
              <a:rPr lang="en-CA" sz="2800" b="1" cap="all" dirty="0">
                <a:solidFill>
                  <a:srgbClr val="00867D"/>
                </a:solidFill>
                <a:latin typeface="+mn-lt"/>
              </a:rPr>
              <a:t>Results of Washing Drapes:</a:t>
            </a:r>
          </a:p>
        </p:txBody>
      </p:sp>
    </p:spTree>
    <p:extLst>
      <p:ext uri="{BB962C8B-B14F-4D97-AF65-F5344CB8AC3E}">
        <p14:creationId xmlns:p14="http://schemas.microsoft.com/office/powerpoint/2010/main" val="16515459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1"/>
            <a:ext cx="10899371" cy="851338"/>
          </a:xfrm>
        </p:spPr>
        <p:txBody>
          <a:bodyPr>
            <a:normAutofit/>
          </a:bodyPr>
          <a:lstStyle/>
          <a:p>
            <a:r>
              <a:rPr lang="en-CA" sz="4000" b="1" cap="all" dirty="0">
                <a:solidFill>
                  <a:srgbClr val="00867D"/>
                </a:solidFill>
              </a:rPr>
              <a:t>Results of Dry Cleaning Draperies</a:t>
            </a:r>
          </a:p>
        </p:txBody>
      </p:sp>
      <p:pic>
        <p:nvPicPr>
          <p:cNvPr id="6" name="Picture 5"/>
          <p:cNvPicPr/>
          <p:nvPr/>
        </p:nvPicPr>
        <p:blipFill>
          <a:blip r:embed="rId3" cstate="email">
            <a:extLst>
              <a:ext uri="{28A0092B-C50C-407E-A947-70E740481C1C}">
                <a14:useLocalDpi xmlns:a14="http://schemas.microsoft.com/office/drawing/2010/main"/>
              </a:ext>
            </a:extLst>
          </a:blip>
          <a:stretch>
            <a:fillRect/>
          </a:stretch>
        </p:blipFill>
        <p:spPr>
          <a:xfrm rot="5400000">
            <a:off x="4017298" y="1098805"/>
            <a:ext cx="3650278" cy="3184635"/>
          </a:xfrm>
          <a:prstGeom prst="rect">
            <a:avLst/>
          </a:prstGeom>
        </p:spPr>
      </p:pic>
      <p:pic>
        <p:nvPicPr>
          <p:cNvPr id="8" name="Picture 7"/>
          <p:cNvPicPr/>
          <p:nvPr/>
        </p:nvPicPr>
        <p:blipFill>
          <a:blip r:embed="rId4" cstate="email">
            <a:extLst>
              <a:ext uri="{28A0092B-C50C-407E-A947-70E740481C1C}">
                <a14:useLocalDpi xmlns:a14="http://schemas.microsoft.com/office/drawing/2010/main"/>
              </a:ext>
            </a:extLst>
          </a:blip>
          <a:stretch>
            <a:fillRect/>
          </a:stretch>
        </p:blipFill>
        <p:spPr>
          <a:xfrm rot="5400000">
            <a:off x="316624" y="1372914"/>
            <a:ext cx="3657599" cy="2614448"/>
          </a:xfrm>
          <a:prstGeom prst="rect">
            <a:avLst/>
          </a:prstGeom>
        </p:spPr>
      </p:pic>
      <p:pic>
        <p:nvPicPr>
          <p:cNvPr id="9" name="Picture 8"/>
          <p:cNvPicPr/>
          <p:nvPr/>
        </p:nvPicPr>
        <p:blipFill>
          <a:blip r:embed="rId5" cstate="email">
            <a:extLst>
              <a:ext uri="{28A0092B-C50C-407E-A947-70E740481C1C}">
                <a14:useLocalDpi xmlns:a14="http://schemas.microsoft.com/office/drawing/2010/main"/>
              </a:ext>
            </a:extLst>
          </a:blip>
          <a:stretch>
            <a:fillRect/>
          </a:stretch>
        </p:blipFill>
        <p:spPr>
          <a:xfrm rot="5400000">
            <a:off x="8103474" y="1268564"/>
            <a:ext cx="3657601" cy="2837793"/>
          </a:xfrm>
          <a:prstGeom prst="rect">
            <a:avLst/>
          </a:prstGeom>
        </p:spPr>
      </p:pic>
      <p:pic>
        <p:nvPicPr>
          <p:cNvPr id="10" name="Picture 9"/>
          <p:cNvPicPr/>
          <p:nvPr/>
        </p:nvPicPr>
        <p:blipFill>
          <a:blip r:embed="rId6">
            <a:extLst>
              <a:ext uri="{28A0092B-C50C-407E-A947-70E740481C1C}">
                <a14:useLocalDpi xmlns:a14="http://schemas.microsoft.com/office/drawing/2010/main"/>
              </a:ext>
            </a:extLst>
          </a:blip>
          <a:stretch>
            <a:fillRect/>
          </a:stretch>
        </p:blipFill>
        <p:spPr>
          <a:xfrm>
            <a:off x="7131270" y="3774674"/>
            <a:ext cx="5060730" cy="3083325"/>
          </a:xfrm>
          <a:prstGeom prst="rect">
            <a:avLst/>
          </a:prstGeom>
        </p:spPr>
      </p:pic>
      <p:sp>
        <p:nvSpPr>
          <p:cNvPr id="7" name="Rectangle 6">
            <a:extLst>
              <a:ext uri="{FF2B5EF4-FFF2-40B4-BE49-F238E27FC236}">
                <a16:creationId xmlns:a16="http://schemas.microsoft.com/office/drawing/2014/main" id="{16E20B5F-6DE7-F3E2-360B-9B70BB5A0E7A}"/>
              </a:ext>
            </a:extLst>
          </p:cNvPr>
          <p:cNvSpPr/>
          <p:nvPr/>
        </p:nvSpPr>
        <p:spPr>
          <a:xfrm>
            <a:off x="272179" y="4514130"/>
            <a:ext cx="5418516" cy="2246769"/>
          </a:xfrm>
          <a:prstGeom prst="rect">
            <a:avLst/>
          </a:prstGeom>
          <a:solidFill>
            <a:schemeClr val="bg1"/>
          </a:solidFill>
        </p:spPr>
        <p:txBody>
          <a:bodyPr wrap="square">
            <a:spAutoFit/>
          </a:bodyPr>
          <a:lstStyle/>
          <a:p>
            <a:pPr lvl="0">
              <a:spcBef>
                <a:spcPct val="0"/>
              </a:spcBef>
              <a:defRPr/>
            </a:pPr>
            <a:r>
              <a:rPr lang="en-CA" altLang="en-US" sz="2000" kern="0" dirty="0">
                <a:solidFill>
                  <a:srgbClr val="32327F"/>
                </a:solidFill>
              </a:rPr>
              <a:t>Dry Cleaning Results:</a:t>
            </a:r>
          </a:p>
          <a:p>
            <a:pPr lvl="0">
              <a:spcBef>
                <a:spcPct val="0"/>
              </a:spcBef>
              <a:defRPr/>
            </a:pPr>
            <a:endParaRPr lang="en-CA" altLang="en-US" sz="2000" kern="0" dirty="0">
              <a:solidFill>
                <a:srgbClr val="32327F"/>
              </a:solidFill>
            </a:endParaRPr>
          </a:p>
          <a:p>
            <a:pPr lvl="0">
              <a:spcBef>
                <a:spcPct val="0"/>
              </a:spcBef>
              <a:defRPr/>
            </a:pPr>
            <a:r>
              <a:rPr lang="en-CA" altLang="en-US" sz="2000" kern="0" dirty="0">
                <a:solidFill>
                  <a:srgbClr val="32327F"/>
                </a:solidFill>
              </a:rPr>
              <a:t>In lab tests, under a microscope, fibres in the traditional dry cleaning method sample appeared degenerated, lacked colour, and were matted with grape like clusters of dirt (re-deposition of dirt) throughout.</a:t>
            </a:r>
          </a:p>
        </p:txBody>
      </p:sp>
      <p:pic>
        <p:nvPicPr>
          <p:cNvPr id="11" name="Picture 10">
            <a:extLst>
              <a:ext uri="{FF2B5EF4-FFF2-40B4-BE49-F238E27FC236}">
                <a16:creationId xmlns:a16="http://schemas.microsoft.com/office/drawing/2014/main" id="{62F77D45-E174-5B37-4A55-7EDAB105443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5400000">
            <a:off x="5182875" y="5165273"/>
            <a:ext cx="1826249" cy="1050093"/>
          </a:xfrm>
          <a:prstGeom prst="rect">
            <a:avLst/>
          </a:prstGeom>
        </p:spPr>
      </p:pic>
    </p:spTree>
    <p:extLst>
      <p:ext uri="{BB962C8B-B14F-4D97-AF65-F5344CB8AC3E}">
        <p14:creationId xmlns:p14="http://schemas.microsoft.com/office/powerpoint/2010/main" val="11046666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62094"/>
            <a:ext cx="10515600" cy="1325563"/>
          </a:xfrm>
        </p:spPr>
        <p:txBody>
          <a:bodyPr/>
          <a:lstStyle/>
          <a:p>
            <a:r>
              <a:rPr lang="en-CA" b="1" cap="all" dirty="0">
                <a:solidFill>
                  <a:srgbClr val="00867D"/>
                </a:solidFill>
              </a:rPr>
              <a:t>The Risks</a:t>
            </a:r>
          </a:p>
        </p:txBody>
      </p:sp>
      <p:sp>
        <p:nvSpPr>
          <p:cNvPr id="3" name="Content Placeholder 2"/>
          <p:cNvSpPr>
            <a:spLocks noGrp="1"/>
          </p:cNvSpPr>
          <p:nvPr>
            <p:ph idx="1"/>
          </p:nvPr>
        </p:nvSpPr>
        <p:spPr>
          <a:xfrm>
            <a:off x="838200" y="1477895"/>
            <a:ext cx="10515600" cy="4703964"/>
          </a:xfrm>
        </p:spPr>
        <p:txBody>
          <a:bodyPr>
            <a:normAutofit fontScale="92500" lnSpcReduction="10000"/>
          </a:bodyPr>
          <a:lstStyle/>
          <a:p>
            <a:r>
              <a:rPr lang="en-CA" dirty="0">
                <a:solidFill>
                  <a:srgbClr val="32327F"/>
                </a:solidFill>
              </a:rPr>
              <a:t>All Drapes are naturally flammable. Represent large quantity of combustible material.</a:t>
            </a:r>
          </a:p>
          <a:p>
            <a:r>
              <a:rPr lang="en-CA" dirty="0">
                <a:solidFill>
                  <a:srgbClr val="32327F"/>
                </a:solidFill>
              </a:rPr>
              <a:t>In the past, there have been terrible disasters related to fires in assembled occupancies such as theatres</a:t>
            </a:r>
          </a:p>
          <a:p>
            <a:pPr lvl="1"/>
            <a:r>
              <a:rPr lang="en-CA" dirty="0">
                <a:solidFill>
                  <a:srgbClr val="32327F"/>
                </a:solidFill>
              </a:rPr>
              <a:t>In fact, the most deadliest theatre fire on record, Iroquois Theatre in Chicago was caused by an arc light which ignited the curtains. 602 people died. </a:t>
            </a:r>
          </a:p>
          <a:p>
            <a:pPr lvl="1"/>
            <a:r>
              <a:rPr lang="en-CA" dirty="0">
                <a:solidFill>
                  <a:srgbClr val="32327F"/>
                </a:solidFill>
              </a:rPr>
              <a:t>1942 Cocoanut Grove fire in Boston, Massachusetts (492 fatalities)</a:t>
            </a:r>
          </a:p>
          <a:p>
            <a:r>
              <a:rPr lang="en-CA" dirty="0">
                <a:solidFill>
                  <a:srgbClr val="32327F"/>
                </a:solidFill>
              </a:rPr>
              <a:t>On theatre stages, the presence of hot lights, props and electrical sparks significantly increases the risk of fire. </a:t>
            </a:r>
          </a:p>
          <a:p>
            <a:pPr lvl="1"/>
            <a:r>
              <a:rPr lang="en-CA" dirty="0">
                <a:solidFill>
                  <a:srgbClr val="32327F"/>
                </a:solidFill>
              </a:rPr>
              <a:t>Recent Fires on Stages include Sheridan College, Public Schools in Burlington, Brampton and Kingston.</a:t>
            </a:r>
          </a:p>
          <a:p>
            <a:r>
              <a:rPr lang="en-CA" dirty="0">
                <a:solidFill>
                  <a:srgbClr val="32327F"/>
                </a:solidFill>
              </a:rPr>
              <a:t>In response, we have developed safety standards and codes to prevent this type of disaster from ever happening again. So…we fixed it right? </a:t>
            </a:r>
          </a:p>
        </p:txBody>
      </p:sp>
    </p:spTree>
    <p:extLst>
      <p:ext uri="{BB962C8B-B14F-4D97-AF65-F5344CB8AC3E}">
        <p14:creationId xmlns:p14="http://schemas.microsoft.com/office/powerpoint/2010/main" val="3926510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2335" y="153131"/>
            <a:ext cx="9679171" cy="1282381"/>
          </a:xfrm>
        </p:spPr>
        <p:txBody>
          <a:bodyPr>
            <a:normAutofit/>
          </a:bodyPr>
          <a:lstStyle/>
          <a:p>
            <a:r>
              <a:rPr lang="en-CA" sz="4000" b="1" cap="all" dirty="0">
                <a:solidFill>
                  <a:srgbClr val="00867D"/>
                </a:solidFill>
              </a:rPr>
              <a:t>Results of Steam Cleaning</a:t>
            </a:r>
          </a:p>
        </p:txBody>
      </p:sp>
      <p:sp>
        <p:nvSpPr>
          <p:cNvPr id="3" name="Content Placeholder 2"/>
          <p:cNvSpPr>
            <a:spLocks noGrp="1"/>
          </p:cNvSpPr>
          <p:nvPr>
            <p:ph idx="1"/>
          </p:nvPr>
        </p:nvSpPr>
        <p:spPr>
          <a:xfrm>
            <a:off x="0" y="1554824"/>
            <a:ext cx="8308428" cy="5096256"/>
          </a:xfrm>
        </p:spPr>
        <p:txBody>
          <a:bodyPr>
            <a:normAutofit/>
          </a:bodyPr>
          <a:lstStyle/>
          <a:p>
            <a:pPr lvl="2">
              <a:buClr>
                <a:srgbClr val="00867D"/>
              </a:buClr>
            </a:pPr>
            <a:r>
              <a:rPr lang="en-CA" sz="2800" dirty="0">
                <a:solidFill>
                  <a:srgbClr val="32327F"/>
                </a:solidFill>
              </a:rPr>
              <a:t>Using hand held attachments connected to carpet cleaning machines. With minimal suction without a solid surface backing, most of the dirty water is injected deeper into the drape producing mould and mildew as they dry. Drapes are left with limp and wrinkled look . </a:t>
            </a:r>
          </a:p>
          <a:p>
            <a:pPr lvl="2">
              <a:buClr>
                <a:srgbClr val="00867D"/>
              </a:buClr>
            </a:pPr>
            <a:r>
              <a:rPr lang="en-CA" altLang="en-US" sz="2800" dirty="0">
                <a:solidFill>
                  <a:srgbClr val="32327F"/>
                </a:solidFill>
              </a:rPr>
              <a:t>Drapes absorb so much water, they can pull tracks right out of the ceiling.  </a:t>
            </a:r>
          </a:p>
          <a:p>
            <a:pPr lvl="2">
              <a:buClr>
                <a:srgbClr val="00867D"/>
              </a:buClr>
            </a:pPr>
            <a:r>
              <a:rPr lang="en-CA" sz="2800" dirty="0">
                <a:solidFill>
                  <a:srgbClr val="32327F"/>
                </a:solidFill>
              </a:rPr>
              <a:t>Use of liquid injection causes flame retardants to be removed. </a:t>
            </a:r>
          </a:p>
        </p:txBody>
      </p:sp>
      <p:pic>
        <p:nvPicPr>
          <p:cNvPr id="4" name="Picture 3"/>
          <p:cNvPicPr>
            <a:picLocks noChangeAspect="1"/>
          </p:cNvPicPr>
          <p:nvPr/>
        </p:nvPicPr>
        <p:blipFill>
          <a:blip r:embed="rId3"/>
          <a:stretch>
            <a:fillRect/>
          </a:stretch>
        </p:blipFill>
        <p:spPr>
          <a:xfrm>
            <a:off x="9592699" y="650137"/>
            <a:ext cx="2037431" cy="2037431"/>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08428" y="3543045"/>
            <a:ext cx="3545668" cy="2988723"/>
          </a:xfrm>
          <a:prstGeom prst="rect">
            <a:avLst/>
          </a:prstGeom>
        </p:spPr>
      </p:pic>
      <p:sp>
        <p:nvSpPr>
          <p:cNvPr id="6" name="Content Placeholder 2">
            <a:extLst>
              <a:ext uri="{FF2B5EF4-FFF2-40B4-BE49-F238E27FC236}">
                <a16:creationId xmlns:a16="http://schemas.microsoft.com/office/drawing/2014/main" id="{1904A16A-3607-DF36-5C6C-76E8CD627C92}"/>
              </a:ext>
            </a:extLst>
          </p:cNvPr>
          <p:cNvSpPr txBox="1">
            <a:spLocks/>
          </p:cNvSpPr>
          <p:nvPr/>
        </p:nvSpPr>
        <p:spPr>
          <a:xfrm>
            <a:off x="8295538" y="2806880"/>
            <a:ext cx="3558558" cy="660035"/>
          </a:xfrm>
          <a:prstGeom prst="rect">
            <a:avLst/>
          </a:prstGeom>
          <a:solidFill>
            <a:schemeClr val="accent1"/>
          </a:solidFill>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00867D"/>
              </a:buClr>
              <a:buNone/>
            </a:pPr>
            <a:r>
              <a:rPr lang="en-CA" altLang="en-US" sz="1800" dirty="0">
                <a:solidFill>
                  <a:srgbClr val="32327F"/>
                </a:solidFill>
              </a:rPr>
              <a:t>Drapes which have been steam cleaned- limped look, patchy flame retardant</a:t>
            </a:r>
          </a:p>
        </p:txBody>
      </p:sp>
    </p:spTree>
    <p:extLst>
      <p:ext uri="{BB962C8B-B14F-4D97-AF65-F5344CB8AC3E}">
        <p14:creationId xmlns:p14="http://schemas.microsoft.com/office/powerpoint/2010/main" val="5912787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801" y="132368"/>
            <a:ext cx="10515600" cy="1325563"/>
          </a:xfrm>
        </p:spPr>
        <p:txBody>
          <a:bodyPr>
            <a:normAutofit/>
          </a:bodyPr>
          <a:lstStyle/>
          <a:p>
            <a:r>
              <a:rPr lang="en-CA" b="1" cap="all" dirty="0">
                <a:solidFill>
                  <a:srgbClr val="00867D"/>
                </a:solidFill>
                <a:latin typeface="+mn-lt"/>
              </a:rPr>
              <a:t>Drapes Cleaned by vacuum only prior to flame retardant application</a:t>
            </a:r>
          </a:p>
        </p:txBody>
      </p:sp>
      <p:pic>
        <p:nvPicPr>
          <p:cNvPr id="4" name="Content Placeholder 3"/>
          <p:cNvPicPr>
            <a:picLocks noGrp="1"/>
          </p:cNvPicPr>
          <p:nvPr>
            <p:ph idx="1"/>
          </p:nvPr>
        </p:nvPicPr>
        <p:blipFill>
          <a:blip r:embed="rId3" cstate="print">
            <a:extLst>
              <a:ext uri="{28A0092B-C50C-407E-A947-70E740481C1C}">
                <a14:useLocalDpi xmlns:a14="http://schemas.microsoft.com/office/drawing/2010/main"/>
              </a:ext>
            </a:extLst>
          </a:blip>
          <a:stretch>
            <a:fillRect/>
          </a:stretch>
        </p:blipFill>
        <p:spPr bwMode="auto">
          <a:xfrm>
            <a:off x="4946013" y="1716242"/>
            <a:ext cx="6042027" cy="4917391"/>
          </a:xfrm>
          <a:prstGeom prst="rect">
            <a:avLst/>
          </a:prstGeom>
          <a:noFill/>
          <a:ln>
            <a:noFill/>
          </a:ln>
        </p:spPr>
      </p:pic>
      <p:sp>
        <p:nvSpPr>
          <p:cNvPr id="3" name="Rectangle 2"/>
          <p:cNvSpPr/>
          <p:nvPr/>
        </p:nvSpPr>
        <p:spPr>
          <a:xfrm>
            <a:off x="279802" y="1457931"/>
            <a:ext cx="4666210" cy="1477328"/>
          </a:xfrm>
          <a:prstGeom prst="rect">
            <a:avLst/>
          </a:prstGeom>
        </p:spPr>
        <p:txBody>
          <a:bodyPr wrap="square">
            <a:spAutoFit/>
          </a:bodyPr>
          <a:lstStyle/>
          <a:p>
            <a:pPr marL="285750" indent="-285750">
              <a:buClr>
                <a:srgbClr val="00867D"/>
              </a:buClr>
              <a:buFont typeface="Arial" panose="020B0604020202020204" pitchFamily="34" charset="0"/>
              <a:buChar char="•"/>
            </a:pPr>
            <a:r>
              <a:rPr lang="en-CA" dirty="0">
                <a:solidFill>
                  <a:srgbClr val="32327F"/>
                </a:solidFill>
              </a:rPr>
              <a:t>Vacuuming between deep cleaning cycles will remove surface dust.  However, due to be absence of a solid backing, vacuums have difficult generating sufficient suction to remove embedded dirt. </a:t>
            </a:r>
          </a:p>
        </p:txBody>
      </p:sp>
      <p:pic>
        <p:nvPicPr>
          <p:cNvPr id="6"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796172" y="4172820"/>
            <a:ext cx="1633471" cy="2460813"/>
          </a:xfrm>
          <a:prstGeom prst="rect">
            <a:avLst/>
          </a:prstGeom>
        </p:spPr>
      </p:pic>
      <p:sp>
        <p:nvSpPr>
          <p:cNvPr id="7" name="Rectangle 6">
            <a:extLst>
              <a:ext uri="{FF2B5EF4-FFF2-40B4-BE49-F238E27FC236}">
                <a16:creationId xmlns:a16="http://schemas.microsoft.com/office/drawing/2014/main" id="{BF7B13A2-8E04-BE94-0DF5-DAC2CFE3C603}"/>
              </a:ext>
            </a:extLst>
          </p:cNvPr>
          <p:cNvSpPr/>
          <p:nvPr/>
        </p:nvSpPr>
        <p:spPr>
          <a:xfrm>
            <a:off x="5845385" y="1848582"/>
            <a:ext cx="4666211" cy="1200329"/>
          </a:xfrm>
          <a:prstGeom prst="rect">
            <a:avLst/>
          </a:prstGeom>
          <a:solidFill>
            <a:schemeClr val="bg1"/>
          </a:solidFill>
        </p:spPr>
        <p:txBody>
          <a:bodyPr wrap="square">
            <a:spAutoFit/>
          </a:bodyPr>
          <a:lstStyle/>
          <a:p>
            <a:pPr>
              <a:buClr>
                <a:srgbClr val="00867D"/>
              </a:buClr>
            </a:pPr>
            <a:r>
              <a:rPr lang="en-CA" dirty="0">
                <a:solidFill>
                  <a:srgbClr val="32327F"/>
                </a:solidFill>
              </a:rPr>
              <a:t>If dirt is not sufficiently removed, once flame retardants are re-applied will cause staining as dirt congeals with liquid flame retardant. </a:t>
            </a:r>
          </a:p>
          <a:p>
            <a:pPr>
              <a:buClr>
                <a:srgbClr val="00867D"/>
              </a:buClr>
            </a:pPr>
            <a:r>
              <a:rPr lang="en-CA" b="1" cap="all" dirty="0">
                <a:solidFill>
                  <a:srgbClr val="00867D"/>
                </a:solidFill>
              </a:rPr>
              <a:t>Note heavy spotting </a:t>
            </a:r>
            <a:endParaRPr lang="en-CA" dirty="0"/>
          </a:p>
        </p:txBody>
      </p:sp>
    </p:spTree>
    <p:extLst>
      <p:ext uri="{BB962C8B-B14F-4D97-AF65-F5344CB8AC3E}">
        <p14:creationId xmlns:p14="http://schemas.microsoft.com/office/powerpoint/2010/main" val="11592583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4800" b="1" cap="all" dirty="0">
                <a:solidFill>
                  <a:srgbClr val="00867D"/>
                </a:solidFill>
                <a:latin typeface="+mn-lt"/>
              </a:rPr>
              <a:t>Non-Immersion Cleaning</a:t>
            </a:r>
          </a:p>
        </p:txBody>
      </p:sp>
      <p:sp>
        <p:nvSpPr>
          <p:cNvPr id="3" name="Content Placeholder 2"/>
          <p:cNvSpPr>
            <a:spLocks noGrp="1"/>
          </p:cNvSpPr>
          <p:nvPr>
            <p:ph idx="1"/>
          </p:nvPr>
        </p:nvSpPr>
        <p:spPr>
          <a:xfrm>
            <a:off x="701040" y="1661160"/>
            <a:ext cx="6846916" cy="4024745"/>
          </a:xfrm>
        </p:spPr>
        <p:txBody>
          <a:bodyPr>
            <a:normAutofit fontScale="92500" lnSpcReduction="10000"/>
          </a:bodyPr>
          <a:lstStyle/>
          <a:p>
            <a:pPr lvl="0">
              <a:buClr>
                <a:srgbClr val="00867D"/>
              </a:buClr>
            </a:pPr>
            <a:r>
              <a:rPr lang="en-CA" b="1" dirty="0">
                <a:solidFill>
                  <a:srgbClr val="32327F"/>
                </a:solidFill>
              </a:rPr>
              <a:t>Non-Immersion Cleaning:</a:t>
            </a:r>
            <a:r>
              <a:rPr lang="en-CA" dirty="0">
                <a:solidFill>
                  <a:srgbClr val="32327F"/>
                </a:solidFill>
              </a:rPr>
              <a:t> Preferably, draperies should be cleaned using non-immersion cleaning technology, which does not expose draperies to liquids of any kind. </a:t>
            </a:r>
          </a:p>
          <a:p>
            <a:pPr lvl="0">
              <a:buClr>
                <a:srgbClr val="00867D"/>
              </a:buClr>
            </a:pPr>
            <a:r>
              <a:rPr lang="en-CA" dirty="0">
                <a:solidFill>
                  <a:srgbClr val="32327F"/>
                </a:solidFill>
              </a:rPr>
              <a:t>Drapes are cleaned using powder, which combined with action of the drum, a powerful forced air extraction process and series of filters effectively removes dirt, odour and soil from drapes. </a:t>
            </a:r>
          </a:p>
          <a:p>
            <a:pPr>
              <a:buClr>
                <a:srgbClr val="00867D"/>
              </a:buClr>
            </a:pPr>
            <a:r>
              <a:rPr lang="en-CA" altLang="en-US" sz="2800" dirty="0">
                <a:solidFill>
                  <a:srgbClr val="32327F"/>
                </a:solidFill>
              </a:rPr>
              <a:t>Our motor creates 3,000 cubic feet per minute of suction, 30 times that of a vacuum.</a:t>
            </a:r>
          </a:p>
          <a:p>
            <a:pPr lvl="0">
              <a:buClr>
                <a:srgbClr val="00867D"/>
              </a:buClr>
            </a:pPr>
            <a:endParaRPr lang="en-CA" dirty="0">
              <a:solidFill>
                <a:srgbClr val="32327F"/>
              </a:solidFill>
            </a:endParaRPr>
          </a:p>
          <a:p>
            <a:endParaRPr lang="en-CA"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66708" y="1877433"/>
            <a:ext cx="4139543" cy="3103133"/>
          </a:xfrm>
          <a:prstGeom prst="rect">
            <a:avLst/>
          </a:prstGeom>
        </p:spPr>
      </p:pic>
    </p:spTree>
    <p:extLst>
      <p:ext uri="{BB962C8B-B14F-4D97-AF65-F5344CB8AC3E}">
        <p14:creationId xmlns:p14="http://schemas.microsoft.com/office/powerpoint/2010/main" val="5844433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7946"/>
            <a:ext cx="10515600" cy="1325563"/>
          </a:xfrm>
        </p:spPr>
        <p:txBody>
          <a:bodyPr>
            <a:normAutofit fontScale="90000"/>
          </a:bodyPr>
          <a:lstStyle/>
          <a:p>
            <a:pPr algn="ctr"/>
            <a:r>
              <a:rPr lang="en-CA" sz="6000" b="1" cap="all" dirty="0">
                <a:solidFill>
                  <a:srgbClr val="00867D"/>
                </a:solidFill>
              </a:rPr>
              <a:t>The Non-Immersion Advantage</a:t>
            </a:r>
            <a:endParaRPr lang="en-CA" b="1" cap="all" dirty="0">
              <a:solidFill>
                <a:srgbClr val="00867D"/>
              </a:solidFill>
            </a:endParaRPr>
          </a:p>
        </p:txBody>
      </p:sp>
      <p:sp>
        <p:nvSpPr>
          <p:cNvPr id="3" name="Content Placeholder 2"/>
          <p:cNvSpPr>
            <a:spLocks noGrp="1"/>
          </p:cNvSpPr>
          <p:nvPr>
            <p:ph idx="1"/>
          </p:nvPr>
        </p:nvSpPr>
        <p:spPr>
          <a:xfrm>
            <a:off x="418475" y="1523510"/>
            <a:ext cx="8120407" cy="5136544"/>
          </a:xfrm>
        </p:spPr>
        <p:txBody>
          <a:bodyPr>
            <a:normAutofit fontScale="25000" lnSpcReduction="20000"/>
          </a:bodyPr>
          <a:lstStyle/>
          <a:p>
            <a:pPr>
              <a:buClr>
                <a:srgbClr val="00867D"/>
              </a:buClr>
            </a:pPr>
            <a:r>
              <a:rPr lang="en-CA" sz="7400" b="1" dirty="0">
                <a:solidFill>
                  <a:srgbClr val="32327F"/>
                </a:solidFill>
              </a:rPr>
              <a:t>No Shrinkage: </a:t>
            </a:r>
            <a:r>
              <a:rPr lang="en-CA" sz="7400" dirty="0">
                <a:solidFill>
                  <a:srgbClr val="32327F"/>
                </a:solidFill>
              </a:rPr>
              <a:t>Unlike clothing, drapery fabrics are not pre-washed. When fabric fibres are exposed to liquids of any kind- either water or dry cleaning fluid,  they will shrink considerably.</a:t>
            </a:r>
          </a:p>
          <a:p>
            <a:pPr>
              <a:buClr>
                <a:srgbClr val="00867D"/>
              </a:buClr>
            </a:pPr>
            <a:r>
              <a:rPr lang="en-CA" sz="7400" b="1" dirty="0">
                <a:solidFill>
                  <a:srgbClr val="32327F"/>
                </a:solidFill>
              </a:rPr>
              <a:t>No Colour Fade or Bleed: </a:t>
            </a:r>
            <a:r>
              <a:rPr lang="en-CA" sz="7400" dirty="0">
                <a:solidFill>
                  <a:srgbClr val="32327F"/>
                </a:solidFill>
              </a:rPr>
              <a:t>The colours of your drapery are critical. Why fade them away? Be wary of bleeding of colours, if immersed, dyes will run.  </a:t>
            </a:r>
          </a:p>
          <a:p>
            <a:pPr>
              <a:buClr>
                <a:srgbClr val="00867D"/>
              </a:buClr>
            </a:pPr>
            <a:r>
              <a:rPr lang="en-CA" sz="7400" b="1" dirty="0">
                <a:solidFill>
                  <a:srgbClr val="32327F"/>
                </a:solidFill>
              </a:rPr>
              <a:t>No Fabric Damage:</a:t>
            </a:r>
            <a:r>
              <a:rPr lang="en-CA" sz="7400" dirty="0">
                <a:solidFill>
                  <a:srgbClr val="32327F"/>
                </a:solidFill>
              </a:rPr>
              <a:t> On-Site’s non-immersion cleaning method is the gentlest way to clean your drapery. Traditional cleaning methods will lead to damage and distortion of fabric fibres. </a:t>
            </a:r>
          </a:p>
          <a:p>
            <a:pPr>
              <a:buClr>
                <a:srgbClr val="00867D"/>
              </a:buClr>
            </a:pPr>
            <a:r>
              <a:rPr lang="en-CA" sz="7400" b="1" dirty="0">
                <a:solidFill>
                  <a:srgbClr val="32327F"/>
                </a:solidFill>
              </a:rPr>
              <a:t>No Distortion of Pleats and Seams: </a:t>
            </a:r>
            <a:r>
              <a:rPr lang="en-CA" sz="7400" dirty="0">
                <a:solidFill>
                  <a:srgbClr val="32327F"/>
                </a:solidFill>
              </a:rPr>
              <a:t>Fabrics immersed in liquids will lose their shape resulting in lost pleats and limp looking. To address this, traditional dry cleaners will  then use steaming, pressing and re-pleating machines. Heat and pressure degrade your fabric fibres.  </a:t>
            </a:r>
            <a:endParaRPr lang="en-CA" sz="7400" b="1" dirty="0">
              <a:solidFill>
                <a:srgbClr val="32327F"/>
              </a:solidFill>
            </a:endParaRPr>
          </a:p>
          <a:p>
            <a:pPr>
              <a:buClr>
                <a:srgbClr val="00867D"/>
              </a:buClr>
            </a:pPr>
            <a:r>
              <a:rPr lang="en-CA" sz="7400" b="1" dirty="0">
                <a:solidFill>
                  <a:srgbClr val="32327F"/>
                </a:solidFill>
              </a:rPr>
              <a:t>Gentlest Method. Period. </a:t>
            </a:r>
            <a:r>
              <a:rPr lang="en-CA" sz="7400" dirty="0">
                <a:solidFill>
                  <a:srgbClr val="32327F"/>
                </a:solidFill>
              </a:rPr>
              <a:t>There is no better method of cleaning drapery. Our proprietary system is so gentle we can even clean delicates, blackout-lined drapes, silks, &amp; embroidered decorative draperies.</a:t>
            </a:r>
          </a:p>
          <a:p>
            <a:pPr>
              <a:buClr>
                <a:srgbClr val="00867D"/>
              </a:buClr>
            </a:pPr>
            <a:r>
              <a:rPr lang="en-CA" sz="8000" b="1" dirty="0">
                <a:solidFill>
                  <a:srgbClr val="32327F"/>
                </a:solidFill>
              </a:rPr>
              <a:t>Won’t Remove Flame Retardant: </a:t>
            </a:r>
            <a:r>
              <a:rPr lang="en-CA" sz="8000" dirty="0">
                <a:solidFill>
                  <a:srgbClr val="32327F"/>
                </a:solidFill>
              </a:rPr>
              <a:t>Since we don’t use liquids, we don’t affect the flame retardant.</a:t>
            </a:r>
            <a:endParaRPr lang="en-CA" sz="8000" b="1" dirty="0">
              <a:solidFill>
                <a:srgbClr val="32327F"/>
              </a:solidFill>
            </a:endParaRPr>
          </a:p>
          <a:p>
            <a:pPr>
              <a:buClr>
                <a:srgbClr val="00867D"/>
              </a:buClr>
            </a:pPr>
            <a:endParaRPr lang="en-CA" sz="7400" dirty="0">
              <a:solidFill>
                <a:srgbClr val="32327F"/>
              </a:solidFill>
            </a:endParaRPr>
          </a:p>
          <a:p>
            <a:pPr marL="0" indent="0">
              <a:buNone/>
            </a:pPr>
            <a:r>
              <a:rPr lang="en-CA" b="1" dirty="0">
                <a:solidFill>
                  <a:srgbClr val="00867D"/>
                </a:solidFill>
              </a:rPr>
              <a:t> </a:t>
            </a:r>
            <a:r>
              <a:rPr lang="en-CA" dirty="0">
                <a:solidFill>
                  <a:srgbClr val="00867D"/>
                </a:solidFill>
              </a:rPr>
              <a:t> </a:t>
            </a:r>
          </a:p>
          <a:p>
            <a:endParaRPr lang="en-CA" dirty="0"/>
          </a:p>
        </p:txBody>
      </p:sp>
      <p:pic>
        <p:nvPicPr>
          <p:cNvPr id="4" name="Picture 3" descr="A close up of a hand bag&#10;&#10;Description automatically generated">
            <a:extLst>
              <a:ext uri="{FF2B5EF4-FFF2-40B4-BE49-F238E27FC236}">
                <a16:creationId xmlns:a16="http://schemas.microsoft.com/office/drawing/2014/main" id="{E2D0D744-81EE-19A0-FA50-A832567A5FA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595707" y="1011346"/>
            <a:ext cx="3596293" cy="2408946"/>
          </a:xfrm>
          <a:prstGeom prst="rect">
            <a:avLst/>
          </a:prstGeom>
        </p:spPr>
      </p:pic>
      <p:pic>
        <p:nvPicPr>
          <p:cNvPr id="6" name="Picture 5" descr="A person wearing a black shirt&#10;&#10;Description automatically generated">
            <a:extLst>
              <a:ext uri="{FF2B5EF4-FFF2-40B4-BE49-F238E27FC236}">
                <a16:creationId xmlns:a16="http://schemas.microsoft.com/office/drawing/2014/main" id="{17F9F926-9F04-61C2-31C1-B72239595EF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595707" y="3716341"/>
            <a:ext cx="3571025" cy="2678269"/>
          </a:xfrm>
          <a:prstGeom prst="rect">
            <a:avLst/>
          </a:prstGeom>
        </p:spPr>
      </p:pic>
    </p:spTree>
    <p:extLst>
      <p:ext uri="{BB962C8B-B14F-4D97-AF65-F5344CB8AC3E}">
        <p14:creationId xmlns:p14="http://schemas.microsoft.com/office/powerpoint/2010/main" val="13261042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288530" y="3808090"/>
            <a:ext cx="4076700" cy="267652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025765" y="602615"/>
            <a:ext cx="2876550" cy="2924175"/>
          </a:xfrm>
          <a:prstGeom prst="rect">
            <a:avLst/>
          </a:prstGeom>
        </p:spPr>
      </p:pic>
      <p:sp>
        <p:nvSpPr>
          <p:cNvPr id="5" name="Text Box 4"/>
          <p:cNvSpPr txBox="1">
            <a:spLocks noChangeArrowheads="1"/>
          </p:cNvSpPr>
          <p:nvPr/>
        </p:nvSpPr>
        <p:spPr bwMode="auto">
          <a:xfrm>
            <a:off x="450028" y="293333"/>
            <a:ext cx="6187440" cy="52679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in">
                <a:solidFill>
                  <a:srgbClr val="857253"/>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413"/>
              </a:spcAft>
              <a:buClrTx/>
              <a:buSzTx/>
              <a:buFontTx/>
              <a:buNone/>
              <a:tabLst/>
            </a:pPr>
            <a:endParaRPr kumimoji="0" lang="en-CA" sz="3200" b="1" i="0" u="none" strike="noStrike" cap="none" normalizeH="0" baseline="0" dirty="0">
              <a:ln>
                <a:noFill/>
              </a:ln>
              <a:solidFill>
                <a:srgbClr val="00867D"/>
              </a:solidFill>
              <a:effectLst/>
              <a:latin typeface="Calibri" pitchFamily="34" charset="0"/>
              <a:cs typeface="Arial" pitchFamily="34" charset="0"/>
            </a:endParaRPr>
          </a:p>
          <a:p>
            <a:pPr marL="0" marR="0" lvl="0" indent="0" algn="ctr" defTabSz="914400" rtl="0" eaLnBrk="1" fontAlgn="base" latinLnBrk="0" hangingPunct="1">
              <a:lnSpc>
                <a:spcPct val="100000"/>
              </a:lnSpc>
              <a:spcBef>
                <a:spcPct val="0"/>
              </a:spcBef>
              <a:spcAft>
                <a:spcPts val="413"/>
              </a:spcAft>
              <a:buClrTx/>
              <a:buSzTx/>
              <a:buFontTx/>
              <a:buNone/>
              <a:tabLst/>
            </a:pPr>
            <a:r>
              <a:rPr kumimoji="0" lang="en-CA" sz="3200" b="1" i="0" u="none" strike="noStrike" cap="none" normalizeH="0" baseline="0" dirty="0">
                <a:ln>
                  <a:noFill/>
                </a:ln>
                <a:solidFill>
                  <a:srgbClr val="00867D"/>
                </a:solidFill>
                <a:effectLst/>
                <a:latin typeface="Calibri" pitchFamily="34" charset="0"/>
                <a:cs typeface="Arial" pitchFamily="34" charset="0"/>
              </a:rPr>
              <a:t>     ENVIRONMENTALY FRIENDLY</a:t>
            </a:r>
          </a:p>
          <a:p>
            <a:pPr lvl="1" fontAlgn="base">
              <a:spcBef>
                <a:spcPct val="0"/>
              </a:spcBef>
              <a:spcAft>
                <a:spcPts val="413"/>
              </a:spcAft>
              <a:buSzPts val="1200"/>
              <a:buFont typeface="Symbol" pitchFamily="18" charset="2"/>
              <a:buChar char="·"/>
            </a:pPr>
            <a:r>
              <a:rPr lang="en-CA" sz="2000" b="1" dirty="0">
                <a:solidFill>
                  <a:srgbClr val="32327F"/>
                </a:solidFill>
                <a:latin typeface="Calibri" pitchFamily="34" charset="0"/>
                <a:cs typeface="Arial" pitchFamily="34" charset="0"/>
              </a:rPr>
              <a:t> The Greenest- Especially since our competitors are </a:t>
            </a:r>
            <a:r>
              <a:rPr lang="en-CA" sz="2000" b="1" i="1" u="sng" dirty="0">
                <a:solidFill>
                  <a:srgbClr val="32327F"/>
                </a:solidFill>
                <a:latin typeface="Calibri" pitchFamily="34" charset="0"/>
                <a:cs typeface="Arial" pitchFamily="34" charset="0"/>
              </a:rPr>
              <a:t>still</a:t>
            </a:r>
            <a:r>
              <a:rPr lang="en-CA" sz="2000" b="1" i="1" dirty="0">
                <a:solidFill>
                  <a:srgbClr val="32327F"/>
                </a:solidFill>
                <a:latin typeface="Calibri" pitchFamily="34" charset="0"/>
                <a:cs typeface="Arial" pitchFamily="34" charset="0"/>
              </a:rPr>
              <a:t> </a:t>
            </a:r>
            <a:r>
              <a:rPr lang="en-CA" sz="2000" b="1" dirty="0">
                <a:solidFill>
                  <a:srgbClr val="32327F"/>
                </a:solidFill>
                <a:latin typeface="Calibri" pitchFamily="34" charset="0"/>
                <a:cs typeface="Arial" pitchFamily="34" charset="0"/>
              </a:rPr>
              <a:t>using perchloroethylene- a know carcinogen  </a:t>
            </a:r>
          </a:p>
          <a:p>
            <a:pPr lvl="1" fontAlgn="base">
              <a:spcBef>
                <a:spcPct val="0"/>
              </a:spcBef>
              <a:spcAft>
                <a:spcPts val="413"/>
              </a:spcAft>
              <a:buSzPts val="1200"/>
              <a:buFont typeface="Symbol" pitchFamily="18" charset="2"/>
              <a:buChar char="·"/>
            </a:pPr>
            <a:endParaRPr lang="en-CA" sz="1000" b="1" dirty="0">
              <a:solidFill>
                <a:srgbClr val="32327F"/>
              </a:solidFill>
              <a:latin typeface="Calibri" pitchFamily="34" charset="0"/>
              <a:cs typeface="Arial" pitchFamily="34" charset="0"/>
            </a:endParaRPr>
          </a:p>
          <a:p>
            <a:pPr lvl="1" fontAlgn="base">
              <a:spcBef>
                <a:spcPct val="0"/>
              </a:spcBef>
              <a:spcAft>
                <a:spcPts val="413"/>
              </a:spcAft>
              <a:buSzPts val="1200"/>
              <a:buFont typeface="Symbol" pitchFamily="18" charset="2"/>
              <a:buChar char="·"/>
            </a:pPr>
            <a:r>
              <a:rPr kumimoji="0" lang="en-CA" sz="2000" b="1" i="0" u="none" strike="noStrike" cap="none" normalizeH="0" baseline="0" dirty="0">
                <a:ln>
                  <a:noFill/>
                </a:ln>
                <a:solidFill>
                  <a:srgbClr val="32327F"/>
                </a:solidFill>
                <a:effectLst/>
                <a:latin typeface="Calibri" pitchFamily="34" charset="0"/>
                <a:cs typeface="Arial" pitchFamily="34" charset="0"/>
              </a:rPr>
              <a:t> Non-immersion process means no toxic Dry- Cleaning Fluids to be disposed of</a:t>
            </a:r>
            <a:r>
              <a:rPr kumimoji="0" lang="en-CA" sz="2000" b="1" i="0" u="none" strike="noStrike" cap="none" normalizeH="0" baseline="0" dirty="0">
                <a:ln>
                  <a:noFill/>
                </a:ln>
                <a:solidFill>
                  <a:srgbClr val="00867D"/>
                </a:solidFill>
                <a:effectLst/>
                <a:latin typeface="Calibri" pitchFamily="34" charset="0"/>
                <a:cs typeface="Arial" pitchFamily="34" charset="0"/>
              </a:rPr>
              <a:t> </a:t>
            </a:r>
            <a:r>
              <a:rPr lang="en-CA" sz="2000" b="1" dirty="0">
                <a:solidFill>
                  <a:srgbClr val="00867D"/>
                </a:solidFill>
                <a:latin typeface="Calibri" pitchFamily="34" charset="0"/>
                <a:cs typeface="Arial" pitchFamily="34" charset="0"/>
              </a:rPr>
              <a:t>and </a:t>
            </a:r>
            <a:r>
              <a:rPr lang="en-CA" sz="2000" b="1" dirty="0">
                <a:solidFill>
                  <a:srgbClr val="32327F"/>
                </a:solidFill>
                <a:latin typeface="Calibri" pitchFamily="34" charset="0"/>
                <a:cs typeface="Arial" pitchFamily="34" charset="0"/>
              </a:rPr>
              <a:t>no waste water</a:t>
            </a:r>
          </a:p>
          <a:p>
            <a:pPr lvl="1" fontAlgn="base">
              <a:spcBef>
                <a:spcPct val="0"/>
              </a:spcBef>
              <a:spcAft>
                <a:spcPts val="413"/>
              </a:spcAft>
              <a:buSzPts val="1200"/>
              <a:buFont typeface="Symbol" pitchFamily="18" charset="2"/>
              <a:buChar char="·"/>
            </a:pPr>
            <a:endParaRPr lang="en-CA" sz="1000" b="1" dirty="0">
              <a:solidFill>
                <a:srgbClr val="32327F"/>
              </a:solidFill>
              <a:latin typeface="Calibri" pitchFamily="34" charset="0"/>
              <a:cs typeface="Arial" pitchFamily="34" charset="0"/>
            </a:endParaRPr>
          </a:p>
          <a:p>
            <a:pPr lvl="1" fontAlgn="base">
              <a:spcBef>
                <a:spcPct val="0"/>
              </a:spcBef>
              <a:spcAft>
                <a:spcPts val="413"/>
              </a:spcAft>
              <a:buSzPts val="1200"/>
              <a:buFont typeface="Symbol" pitchFamily="18" charset="2"/>
              <a:buChar char="·"/>
            </a:pPr>
            <a:r>
              <a:rPr kumimoji="0" lang="en-CA" sz="2000" b="1" i="0" u="none" strike="noStrike" cap="none" normalizeH="0" baseline="0" dirty="0">
                <a:ln>
                  <a:noFill/>
                </a:ln>
                <a:solidFill>
                  <a:srgbClr val="32327F"/>
                </a:solidFill>
                <a:effectLst/>
                <a:latin typeface="Calibri" pitchFamily="34" charset="0"/>
                <a:cs typeface="Arial" pitchFamily="34" charset="0"/>
              </a:rPr>
              <a:t> No</a:t>
            </a:r>
            <a:r>
              <a:rPr kumimoji="0" lang="en-CA" sz="2000" b="1" i="0" u="none" strike="noStrike" cap="none" normalizeH="0" dirty="0">
                <a:ln>
                  <a:noFill/>
                </a:ln>
                <a:solidFill>
                  <a:srgbClr val="32327F"/>
                </a:solidFill>
                <a:effectLst/>
                <a:latin typeface="Calibri" pitchFamily="34" charset="0"/>
                <a:cs typeface="Arial" pitchFamily="34" charset="0"/>
              </a:rPr>
              <a:t> Energy wasted making hot water</a:t>
            </a:r>
          </a:p>
          <a:p>
            <a:pPr lvl="1" fontAlgn="base">
              <a:spcBef>
                <a:spcPct val="0"/>
              </a:spcBef>
              <a:spcAft>
                <a:spcPts val="413"/>
              </a:spcAft>
              <a:buSzPts val="1200"/>
            </a:pPr>
            <a:endParaRPr kumimoji="0" lang="en-CA" sz="1000" b="1" i="0" u="none" strike="noStrike" cap="none" normalizeH="0" baseline="0" dirty="0">
              <a:ln>
                <a:noFill/>
              </a:ln>
              <a:solidFill>
                <a:srgbClr val="32327F"/>
              </a:solidFill>
              <a:effectLst/>
              <a:latin typeface="Calibri" pitchFamily="34" charset="0"/>
              <a:cs typeface="Arial" pitchFamily="34" charset="0"/>
            </a:endParaRPr>
          </a:p>
          <a:p>
            <a:pPr lvl="1" fontAlgn="base">
              <a:spcBef>
                <a:spcPct val="0"/>
              </a:spcBef>
              <a:spcAft>
                <a:spcPts val="413"/>
              </a:spcAft>
              <a:buSzPts val="1200"/>
              <a:buFont typeface="Symbol" pitchFamily="18" charset="2"/>
              <a:buChar char="·"/>
            </a:pPr>
            <a:r>
              <a:rPr kumimoji="0" lang="en-CA" sz="2000" b="1" i="0" u="none" strike="noStrike" cap="none" normalizeH="0" baseline="0" dirty="0">
                <a:ln>
                  <a:noFill/>
                </a:ln>
                <a:solidFill>
                  <a:srgbClr val="32327F"/>
                </a:solidFill>
                <a:effectLst/>
                <a:latin typeface="Calibri" pitchFamily="34" charset="0"/>
                <a:cs typeface="Arial" pitchFamily="34" charset="0"/>
              </a:rPr>
              <a:t> On-site’s waste is completely non-toxic</a:t>
            </a:r>
          </a:p>
          <a:p>
            <a:pPr lvl="1" fontAlgn="base">
              <a:spcBef>
                <a:spcPct val="0"/>
              </a:spcBef>
              <a:spcAft>
                <a:spcPts val="413"/>
              </a:spcAft>
              <a:buSzPts val="1200"/>
              <a:buFont typeface="Symbol" pitchFamily="18" charset="2"/>
              <a:buChar char="·"/>
            </a:pPr>
            <a:endParaRPr kumimoji="0" lang="en-CA" sz="1000" b="1" i="0" u="none" strike="noStrike" cap="none" normalizeH="0" baseline="0" dirty="0">
              <a:ln>
                <a:noFill/>
              </a:ln>
              <a:solidFill>
                <a:srgbClr val="00867D"/>
              </a:solidFill>
              <a:effectLst/>
              <a:latin typeface="Calibri" pitchFamily="34" charset="0"/>
              <a:cs typeface="Arial" pitchFamily="34" charset="0"/>
            </a:endParaRPr>
          </a:p>
          <a:p>
            <a:pPr lvl="1" fontAlgn="base">
              <a:spcBef>
                <a:spcPct val="0"/>
              </a:spcBef>
              <a:spcAft>
                <a:spcPts val="413"/>
              </a:spcAft>
              <a:buSzPts val="1200"/>
              <a:buFont typeface="Symbol" pitchFamily="18" charset="2"/>
              <a:buChar char="·"/>
            </a:pPr>
            <a:r>
              <a:rPr kumimoji="0" lang="en-CA" sz="2000" b="1" i="0" u="none" strike="noStrike" cap="none" normalizeH="0" baseline="0" dirty="0">
                <a:ln>
                  <a:noFill/>
                </a:ln>
                <a:solidFill>
                  <a:srgbClr val="32327F"/>
                </a:solidFill>
                <a:effectLst/>
                <a:latin typeface="Calibri" pitchFamily="34" charset="0"/>
                <a:cs typeface="Arial" pitchFamily="34" charset="0"/>
              </a:rPr>
              <a:t> No trace of residual toxins on your drapes</a:t>
            </a:r>
          </a:p>
          <a:p>
            <a:pPr lvl="1" fontAlgn="base">
              <a:spcBef>
                <a:spcPct val="0"/>
              </a:spcBef>
              <a:spcAft>
                <a:spcPts val="413"/>
              </a:spcAft>
              <a:buSzPts val="1200"/>
            </a:pPr>
            <a:r>
              <a:rPr lang="en-US" sz="2400" b="1" dirty="0">
                <a:solidFill>
                  <a:srgbClr val="00867D"/>
                </a:solidFill>
                <a:latin typeface="Calibri" pitchFamily="34" charset="0"/>
                <a:cs typeface="Arial" pitchFamily="34" charset="0"/>
              </a:rPr>
              <a:t>TOTAL SAVINGS LAST YEAR ALONE:</a:t>
            </a:r>
          </a:p>
          <a:p>
            <a:pPr lvl="1" fontAlgn="base">
              <a:spcBef>
                <a:spcPct val="0"/>
              </a:spcBef>
              <a:spcAft>
                <a:spcPts val="413"/>
              </a:spcAft>
              <a:buSzPts val="1200"/>
              <a:buFont typeface="Symbol" pitchFamily="18" charset="2"/>
              <a:buChar char="·"/>
            </a:pPr>
            <a:r>
              <a:rPr lang="en-US" sz="2000" b="1" dirty="0">
                <a:solidFill>
                  <a:srgbClr val="00867D"/>
                </a:solidFill>
                <a:latin typeface="Calibri" pitchFamily="34" charset="0"/>
                <a:cs typeface="Arial" pitchFamily="34" charset="0"/>
              </a:rPr>
              <a:t>120,000 Gallons of hot water saved or</a:t>
            </a:r>
          </a:p>
          <a:p>
            <a:pPr lvl="1" fontAlgn="base">
              <a:spcBef>
                <a:spcPct val="0"/>
              </a:spcBef>
              <a:spcAft>
                <a:spcPts val="413"/>
              </a:spcAft>
              <a:buSzPts val="1200"/>
              <a:buFont typeface="Symbol" pitchFamily="18" charset="2"/>
              <a:buChar char="·"/>
            </a:pPr>
            <a:r>
              <a:rPr lang="en-US" sz="2000" b="1" dirty="0">
                <a:solidFill>
                  <a:srgbClr val="00867D"/>
                </a:solidFill>
                <a:latin typeface="Calibri" pitchFamily="34" charset="0"/>
                <a:cs typeface="Arial" pitchFamily="34" charset="0"/>
              </a:rPr>
              <a:t>40,000 fewer Gallons of perchloroethylene Toxic Dry Cleaning Fluid to be disposed of</a:t>
            </a:r>
            <a:endParaRPr kumimoji="0" lang="en-CA" sz="2000" b="1" i="0" u="none" strike="noStrike" cap="none" normalizeH="0" baseline="0" dirty="0">
              <a:ln>
                <a:noFill/>
              </a:ln>
              <a:solidFill>
                <a:srgbClr val="00867D"/>
              </a:solidFill>
              <a:effectLst/>
              <a:latin typeface="Calibri" pitchFamily="34" charset="0"/>
              <a:cs typeface="Arial" pitchFamily="34" charset="0"/>
            </a:endParaRPr>
          </a:p>
        </p:txBody>
      </p:sp>
    </p:spTree>
    <p:extLst>
      <p:ext uri="{BB962C8B-B14F-4D97-AF65-F5344CB8AC3E}">
        <p14:creationId xmlns:p14="http://schemas.microsoft.com/office/powerpoint/2010/main" val="34519948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46760" y="215492"/>
            <a:ext cx="3002280" cy="769441"/>
          </a:xfrm>
          <a:prstGeom prst="rect">
            <a:avLst/>
          </a:prstGeom>
        </p:spPr>
        <p:txBody>
          <a:bodyPr wrap="square">
            <a:spAutoFit/>
          </a:bodyPr>
          <a:lstStyle/>
          <a:p>
            <a:r>
              <a:rPr lang="en-CA" sz="4400" b="1" cap="all" dirty="0">
                <a:solidFill>
                  <a:srgbClr val="00867D"/>
                </a:solidFill>
              </a:rPr>
              <a:t>Summary</a:t>
            </a:r>
          </a:p>
        </p:txBody>
      </p:sp>
      <p:sp>
        <p:nvSpPr>
          <p:cNvPr id="4" name="Text Box 4"/>
          <p:cNvSpPr txBox="1">
            <a:spLocks noChangeArrowheads="1"/>
          </p:cNvSpPr>
          <p:nvPr/>
        </p:nvSpPr>
        <p:spPr bwMode="auto">
          <a:xfrm>
            <a:off x="853440" y="984933"/>
            <a:ext cx="10332720" cy="58730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in">
                <a:solidFill>
                  <a:srgbClr val="857253"/>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r>
              <a:rPr lang="en-CA" sz="2000" b="1" dirty="0">
                <a:solidFill>
                  <a:srgbClr val="32327F"/>
                </a:solidFill>
              </a:rPr>
              <a:t>1) Drapes are naturally highly flammable unless treated with flame retardant. Flame Retardant needs to be renewed. </a:t>
            </a:r>
          </a:p>
          <a:p>
            <a:r>
              <a:rPr lang="en-CA" sz="2000" b="1" dirty="0">
                <a:solidFill>
                  <a:srgbClr val="32327F"/>
                </a:solidFill>
              </a:rPr>
              <a:t> 	</a:t>
            </a:r>
            <a:r>
              <a:rPr lang="en-CA" sz="2000" b="1" dirty="0">
                <a:solidFill>
                  <a:srgbClr val="00867D"/>
                </a:solidFill>
              </a:rPr>
              <a:t>HOW OFTEN: </a:t>
            </a:r>
            <a:r>
              <a:rPr lang="en-CA" sz="2000" dirty="0">
                <a:solidFill>
                  <a:srgbClr val="32327F"/>
                </a:solidFill>
              </a:rPr>
              <a:t>	Flame Retardant wears off within 3-5 years or if fabric gets wet or is 				immersed in liquids. </a:t>
            </a:r>
          </a:p>
          <a:p>
            <a:endParaRPr lang="en-CA" sz="2000" b="1" dirty="0">
              <a:solidFill>
                <a:srgbClr val="32327F"/>
              </a:solidFill>
            </a:endParaRPr>
          </a:p>
          <a:p>
            <a:r>
              <a:rPr lang="en-CA" sz="2000" b="1" dirty="0">
                <a:solidFill>
                  <a:srgbClr val="32327F"/>
                </a:solidFill>
              </a:rPr>
              <a:t>2) Fire Code Requirements: </a:t>
            </a:r>
            <a:r>
              <a:rPr lang="en-CA" sz="2000" b="1" dirty="0">
                <a:solidFill>
                  <a:srgbClr val="00867D"/>
                </a:solidFill>
              </a:rPr>
              <a:t>WHAT, WHICH TEST, WHERE</a:t>
            </a:r>
          </a:p>
          <a:p>
            <a:r>
              <a:rPr lang="en-CA" sz="2000" b="1" dirty="0">
                <a:solidFill>
                  <a:srgbClr val="32327F"/>
                </a:solidFill>
              </a:rPr>
              <a:t>	</a:t>
            </a:r>
            <a:r>
              <a:rPr lang="en-CA" sz="2000" b="1" dirty="0">
                <a:solidFill>
                  <a:srgbClr val="00867D"/>
                </a:solidFill>
              </a:rPr>
              <a:t>WHAT: 		</a:t>
            </a:r>
            <a:r>
              <a:rPr lang="en-CA" sz="2000" b="1" dirty="0">
                <a:solidFill>
                  <a:srgbClr val="32327F"/>
                </a:solidFill>
              </a:rPr>
              <a:t>Drapes, Curtains, Textiles, Banners, Flags and Wall Coverings</a:t>
            </a:r>
          </a:p>
          <a:p>
            <a:r>
              <a:rPr lang="en-CA" sz="2000" b="1" dirty="0">
                <a:solidFill>
                  <a:srgbClr val="32327F"/>
                </a:solidFill>
              </a:rPr>
              <a:t>	</a:t>
            </a:r>
            <a:r>
              <a:rPr lang="en-CA" sz="2000" b="1" dirty="0">
                <a:solidFill>
                  <a:srgbClr val="00867D"/>
                </a:solidFill>
              </a:rPr>
              <a:t>WHICH TEST:</a:t>
            </a:r>
            <a:endParaRPr lang="en-CA" sz="2000" b="1" dirty="0">
              <a:solidFill>
                <a:srgbClr val="32327F"/>
              </a:solidFill>
            </a:endParaRPr>
          </a:p>
          <a:p>
            <a:pPr lvl="4"/>
            <a:r>
              <a:rPr lang="en-CA" sz="2000" b="1" dirty="0">
                <a:solidFill>
                  <a:srgbClr val="32327F"/>
                </a:solidFill>
              </a:rPr>
              <a:t> 	New Drapes: </a:t>
            </a:r>
            <a:r>
              <a:rPr lang="en-CA" sz="2000" dirty="0">
                <a:solidFill>
                  <a:srgbClr val="32327F"/>
                </a:solidFill>
              </a:rPr>
              <a:t>	CAN/ULC S-109 Certification Required</a:t>
            </a:r>
          </a:p>
          <a:p>
            <a:pPr lvl="4"/>
            <a:r>
              <a:rPr lang="en-CA" sz="2000" b="1" dirty="0">
                <a:solidFill>
                  <a:srgbClr val="32327F"/>
                </a:solidFill>
              </a:rPr>
              <a:t>	Existing Drapes: </a:t>
            </a:r>
            <a:r>
              <a:rPr lang="en-CA" sz="2000" dirty="0">
                <a:solidFill>
                  <a:srgbClr val="32327F"/>
                </a:solidFill>
              </a:rPr>
              <a:t>	Fire Code requires flame proofing treatments shall be 			renewed as often as required to pass NFPA 705</a:t>
            </a:r>
          </a:p>
          <a:p>
            <a:pPr lvl="2"/>
            <a:r>
              <a:rPr lang="en-CA" sz="2000" b="1" dirty="0">
                <a:solidFill>
                  <a:srgbClr val="00867D"/>
                </a:solidFill>
              </a:rPr>
              <a:t>WHERE: 		</a:t>
            </a:r>
            <a:r>
              <a:rPr lang="en-CA" sz="2000" b="1" dirty="0">
                <a:solidFill>
                  <a:srgbClr val="32327F"/>
                </a:solidFill>
              </a:rPr>
              <a:t>Healthcare Facilities, Lobbies &amp; Exits, Assembled Occupancies</a:t>
            </a:r>
          </a:p>
          <a:p>
            <a:pPr lvl="2"/>
            <a:r>
              <a:rPr lang="en-CA" sz="2000" b="1" dirty="0">
                <a:solidFill>
                  <a:srgbClr val="00867D"/>
                </a:solidFill>
              </a:rPr>
              <a:t>WHEN: 		</a:t>
            </a:r>
            <a:r>
              <a:rPr lang="en-CA" sz="2000" dirty="0">
                <a:solidFill>
                  <a:srgbClr val="32327F"/>
                </a:solidFill>
              </a:rPr>
              <a:t>Fire Code says “as often as required” </a:t>
            </a:r>
          </a:p>
          <a:p>
            <a:endParaRPr lang="en-CA" sz="2000" dirty="0">
              <a:solidFill>
                <a:srgbClr val="32327F"/>
              </a:solidFill>
            </a:endParaRPr>
          </a:p>
          <a:p>
            <a:r>
              <a:rPr lang="en-CA" sz="2000" b="1" dirty="0">
                <a:solidFill>
                  <a:srgbClr val="32327F"/>
                </a:solidFill>
              </a:rPr>
              <a:t>3) The Solution:  REGULAR TESTING</a:t>
            </a:r>
          </a:p>
          <a:p>
            <a:r>
              <a:rPr lang="en-CA" sz="2000" b="1" dirty="0">
                <a:solidFill>
                  <a:srgbClr val="32327F"/>
                </a:solidFill>
              </a:rPr>
              <a:t>	</a:t>
            </a:r>
            <a:r>
              <a:rPr lang="en-CA" sz="2000" b="1" dirty="0">
                <a:solidFill>
                  <a:srgbClr val="00867D"/>
                </a:solidFill>
              </a:rPr>
              <a:t>PART 1: 	</a:t>
            </a:r>
            <a:r>
              <a:rPr lang="en-CA" sz="2000" b="1" dirty="0">
                <a:solidFill>
                  <a:srgbClr val="32327F"/>
                </a:solidFill>
              </a:rPr>
              <a:t>	Establish current flammability </a:t>
            </a:r>
          </a:p>
          <a:p>
            <a:r>
              <a:rPr lang="en-CA" sz="2000" b="1" dirty="0">
                <a:solidFill>
                  <a:srgbClr val="32327F"/>
                </a:solidFill>
              </a:rPr>
              <a:t>	</a:t>
            </a:r>
            <a:r>
              <a:rPr lang="en-CA" sz="2000" b="1" dirty="0">
                <a:solidFill>
                  <a:srgbClr val="00867D"/>
                </a:solidFill>
              </a:rPr>
              <a:t>PART 2: 	</a:t>
            </a:r>
            <a:r>
              <a:rPr lang="en-CA" sz="2000" b="1" dirty="0">
                <a:solidFill>
                  <a:srgbClr val="32327F"/>
                </a:solidFill>
              </a:rPr>
              <a:t>	Track Re-Testing  and Re-Treatment Dates</a:t>
            </a:r>
          </a:p>
          <a:p>
            <a:r>
              <a:rPr lang="en-CA" sz="2000" b="1" dirty="0">
                <a:solidFill>
                  <a:srgbClr val="32327F"/>
                </a:solidFill>
              </a:rPr>
              <a:t>	</a:t>
            </a:r>
            <a:r>
              <a:rPr lang="en-CA" sz="2000" b="1" dirty="0">
                <a:solidFill>
                  <a:srgbClr val="00867D"/>
                </a:solidFill>
              </a:rPr>
              <a:t>PART 3: </a:t>
            </a:r>
            <a:r>
              <a:rPr lang="en-CA" sz="2000" b="1" dirty="0">
                <a:solidFill>
                  <a:srgbClr val="32327F"/>
                </a:solidFill>
              </a:rPr>
              <a:t>		For Multi-Site Clients Such as School Boards- Establish 5 Year Plan </a:t>
            </a:r>
          </a:p>
          <a:p>
            <a:endParaRPr lang="en-CA" sz="2000" b="1" dirty="0">
              <a:solidFill>
                <a:srgbClr val="32327F"/>
              </a:solidFill>
            </a:endParaRPr>
          </a:p>
        </p:txBody>
      </p:sp>
    </p:spTree>
    <p:extLst>
      <p:ext uri="{BB962C8B-B14F-4D97-AF65-F5344CB8AC3E}">
        <p14:creationId xmlns:p14="http://schemas.microsoft.com/office/powerpoint/2010/main" val="6732115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46760" y="215492"/>
            <a:ext cx="3002280" cy="769441"/>
          </a:xfrm>
          <a:prstGeom prst="rect">
            <a:avLst/>
          </a:prstGeom>
        </p:spPr>
        <p:txBody>
          <a:bodyPr wrap="square">
            <a:spAutoFit/>
          </a:bodyPr>
          <a:lstStyle/>
          <a:p>
            <a:r>
              <a:rPr lang="en-CA" sz="4400" b="1" cap="all" dirty="0">
                <a:solidFill>
                  <a:srgbClr val="00867D"/>
                </a:solidFill>
              </a:rPr>
              <a:t>Summary</a:t>
            </a:r>
          </a:p>
        </p:txBody>
      </p:sp>
      <p:sp>
        <p:nvSpPr>
          <p:cNvPr id="4" name="Text Box 4"/>
          <p:cNvSpPr txBox="1">
            <a:spLocks noChangeArrowheads="1"/>
          </p:cNvSpPr>
          <p:nvPr/>
        </p:nvSpPr>
        <p:spPr bwMode="auto">
          <a:xfrm>
            <a:off x="746759" y="984933"/>
            <a:ext cx="10608425" cy="58730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in">
                <a:solidFill>
                  <a:srgbClr val="857253"/>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r>
              <a:rPr lang="en-CA" sz="2000" b="1" dirty="0">
                <a:solidFill>
                  <a:srgbClr val="32327F"/>
                </a:solidFill>
              </a:rPr>
              <a:t>4) Fabric Types &amp; Flammability Treatments: </a:t>
            </a:r>
          </a:p>
          <a:p>
            <a:r>
              <a:rPr lang="en-CA" sz="2000" dirty="0">
                <a:solidFill>
                  <a:srgbClr val="32327F"/>
                </a:solidFill>
              </a:rPr>
              <a:t>	Dipped or Woven (IFR)</a:t>
            </a:r>
          </a:p>
          <a:p>
            <a:r>
              <a:rPr lang="en-CA" sz="2000" dirty="0">
                <a:solidFill>
                  <a:srgbClr val="32327F"/>
                </a:solidFill>
              </a:rPr>
              <a:t>	All fabrics must be cleaned prior to re-application of flame retardant</a:t>
            </a:r>
          </a:p>
          <a:p>
            <a:r>
              <a:rPr lang="en-CA" sz="2000" dirty="0">
                <a:solidFill>
                  <a:srgbClr val="32327F"/>
                </a:solidFill>
              </a:rPr>
              <a:t>	Typically Flame Retardant Needs to be re-applied ever 3-5 years</a:t>
            </a:r>
          </a:p>
          <a:p>
            <a:endParaRPr lang="en-CA" sz="2000" dirty="0">
              <a:solidFill>
                <a:srgbClr val="32327F"/>
              </a:solidFill>
            </a:endParaRPr>
          </a:p>
          <a:p>
            <a:r>
              <a:rPr lang="en-CA" sz="2000" b="1" dirty="0">
                <a:solidFill>
                  <a:srgbClr val="32327F"/>
                </a:solidFill>
              </a:rPr>
              <a:t>5) Drapery Cannot be Safely Washed or Dry Cleaned without removing flame retardant</a:t>
            </a:r>
          </a:p>
          <a:p>
            <a:r>
              <a:rPr lang="en-CA" sz="2000" b="1" dirty="0">
                <a:solidFill>
                  <a:srgbClr val="32327F"/>
                </a:solidFill>
              </a:rPr>
              <a:t>	</a:t>
            </a:r>
            <a:r>
              <a:rPr lang="en-CA" sz="2000" dirty="0">
                <a:solidFill>
                  <a:srgbClr val="32327F"/>
                </a:solidFill>
              </a:rPr>
              <a:t>Non-Immersion Cleaning is best</a:t>
            </a:r>
          </a:p>
          <a:p>
            <a:endParaRPr lang="en-CA" sz="2000" b="1" dirty="0">
              <a:solidFill>
                <a:srgbClr val="32327F"/>
              </a:solidFill>
            </a:endParaRPr>
          </a:p>
          <a:p>
            <a:r>
              <a:rPr lang="en-CA" sz="2000" b="1" dirty="0">
                <a:solidFill>
                  <a:srgbClr val="32327F"/>
                </a:solidFill>
              </a:rPr>
              <a:t>6) Drapery can be Cleaned and Re-Treated for a Fraction of the Cost of Replacement</a:t>
            </a:r>
          </a:p>
          <a:p>
            <a:endParaRPr lang="en-CA" sz="2000" b="1" dirty="0">
              <a:solidFill>
                <a:srgbClr val="32327F"/>
              </a:solidFill>
            </a:endParaRPr>
          </a:p>
          <a:p>
            <a:r>
              <a:rPr lang="en-CA" sz="2000" b="1" dirty="0">
                <a:solidFill>
                  <a:srgbClr val="32327F"/>
                </a:solidFill>
              </a:rPr>
              <a:t>7) On-Site Service Group is a specialist in this field offers the following services: </a:t>
            </a:r>
          </a:p>
          <a:p>
            <a:pPr marL="1257300" lvl="2" indent="-342900">
              <a:buClr>
                <a:srgbClr val="00867D"/>
              </a:buClr>
              <a:buFont typeface="Arial" panose="020B0604020202020204" pitchFamily="34" charset="0"/>
              <a:buChar char="•"/>
            </a:pPr>
            <a:r>
              <a:rPr lang="en-CA" sz="2000" dirty="0">
                <a:solidFill>
                  <a:srgbClr val="32327F"/>
                </a:solidFill>
              </a:rPr>
              <a:t>	Testing &amp; Re-Certification</a:t>
            </a:r>
          </a:p>
          <a:p>
            <a:pPr marL="1257300" lvl="2" indent="-342900">
              <a:buClr>
                <a:srgbClr val="00867D"/>
              </a:buClr>
              <a:buFont typeface="Arial" panose="020B0604020202020204" pitchFamily="34" charset="0"/>
              <a:buChar char="•"/>
            </a:pPr>
            <a:r>
              <a:rPr lang="en-CA" sz="2000" dirty="0">
                <a:solidFill>
                  <a:srgbClr val="32327F"/>
                </a:solidFill>
              </a:rPr>
              <a:t>	Cleaning</a:t>
            </a:r>
          </a:p>
          <a:p>
            <a:pPr marL="1257300" lvl="2" indent="-342900">
              <a:buClr>
                <a:srgbClr val="00867D"/>
              </a:buClr>
              <a:buFont typeface="Arial" panose="020B0604020202020204" pitchFamily="34" charset="0"/>
              <a:buChar char="•"/>
            </a:pPr>
            <a:r>
              <a:rPr lang="en-CA" sz="2000" dirty="0">
                <a:solidFill>
                  <a:srgbClr val="32327F"/>
                </a:solidFill>
              </a:rPr>
              <a:t>	Flame Retardant Re-Application </a:t>
            </a:r>
          </a:p>
          <a:p>
            <a:pPr marL="1257300" lvl="2" indent="-342900">
              <a:buClr>
                <a:srgbClr val="00867D"/>
              </a:buClr>
              <a:buFont typeface="Arial" panose="020B0604020202020204" pitchFamily="34" charset="0"/>
              <a:buChar char="•"/>
            </a:pPr>
            <a:r>
              <a:rPr lang="en-CA" sz="2000" dirty="0">
                <a:solidFill>
                  <a:srgbClr val="32327F"/>
                </a:solidFill>
              </a:rPr>
              <a:t>	Tracking of Re-Testing &amp; Re-Application dates</a:t>
            </a:r>
          </a:p>
          <a:p>
            <a:pPr marL="1257300" lvl="2" indent="-342900">
              <a:buClr>
                <a:srgbClr val="00867D"/>
              </a:buClr>
              <a:buFont typeface="Arial" panose="020B0604020202020204" pitchFamily="34" charset="0"/>
              <a:buChar char="•"/>
            </a:pPr>
            <a:r>
              <a:rPr lang="en-CA" sz="2000" dirty="0">
                <a:solidFill>
                  <a:srgbClr val="32327F"/>
                </a:solidFill>
              </a:rPr>
              <a:t>	Implementation of 5 Year plans for multi-site clients such as school boards</a:t>
            </a:r>
          </a:p>
          <a:p>
            <a:pPr lvl="2">
              <a:buClr>
                <a:srgbClr val="00867D"/>
              </a:buClr>
            </a:pPr>
            <a:endParaRPr lang="en-CA" sz="2000" dirty="0">
              <a:solidFill>
                <a:srgbClr val="32327F"/>
              </a:solidFill>
            </a:endParaRPr>
          </a:p>
          <a:p>
            <a:pPr>
              <a:buClr>
                <a:srgbClr val="00867D"/>
              </a:buClr>
            </a:pPr>
            <a:r>
              <a:rPr lang="en-CA" sz="2000" b="1" cap="all" dirty="0">
                <a:solidFill>
                  <a:srgbClr val="00867D"/>
                </a:solidFill>
              </a:rPr>
              <a:t>If you are in doubt of the compliance of any facility, simply have them contact us</a:t>
            </a:r>
            <a:r>
              <a:rPr lang="en-CA" sz="2000" b="1" cap="all" dirty="0">
                <a:solidFill>
                  <a:srgbClr val="32327F"/>
                </a:solidFill>
              </a:rPr>
              <a:t>. </a:t>
            </a:r>
            <a:r>
              <a:rPr lang="en-CA" sz="2000" b="1" dirty="0">
                <a:solidFill>
                  <a:srgbClr val="32327F"/>
                </a:solidFill>
              </a:rPr>
              <a:t>	</a:t>
            </a:r>
          </a:p>
          <a:p>
            <a:endParaRPr lang="en-CA" sz="2000" b="1" dirty="0">
              <a:solidFill>
                <a:srgbClr val="32327F"/>
              </a:solidFill>
            </a:endParaRPr>
          </a:p>
        </p:txBody>
      </p:sp>
    </p:spTree>
    <p:extLst>
      <p:ext uri="{BB962C8B-B14F-4D97-AF65-F5344CB8AC3E}">
        <p14:creationId xmlns:p14="http://schemas.microsoft.com/office/powerpoint/2010/main" val="16979521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b="1" cap="all" dirty="0">
                <a:solidFill>
                  <a:srgbClr val="00867D"/>
                </a:solidFill>
              </a:rPr>
              <a:t>What has been done to prevent this?</a:t>
            </a:r>
          </a:p>
        </p:txBody>
      </p:sp>
      <p:sp>
        <p:nvSpPr>
          <p:cNvPr id="3" name="Content Placeholder 2"/>
          <p:cNvSpPr>
            <a:spLocks noGrp="1"/>
          </p:cNvSpPr>
          <p:nvPr>
            <p:ph idx="1"/>
          </p:nvPr>
        </p:nvSpPr>
        <p:spPr/>
        <p:txBody>
          <a:bodyPr>
            <a:normAutofit/>
          </a:bodyPr>
          <a:lstStyle/>
          <a:p>
            <a:r>
              <a:rPr lang="en-CA" dirty="0">
                <a:solidFill>
                  <a:srgbClr val="32327F"/>
                </a:solidFill>
              </a:rPr>
              <a:t>And then, it happened again.</a:t>
            </a:r>
          </a:p>
          <a:p>
            <a:pPr lvl="1"/>
            <a:r>
              <a:rPr lang="en-CA" dirty="0">
                <a:solidFill>
                  <a:srgbClr val="32327F"/>
                </a:solidFill>
              </a:rPr>
              <a:t>Station Nightclub 2003, Rhode Island- 100 fatalities</a:t>
            </a:r>
          </a:p>
          <a:p>
            <a:pPr lvl="1"/>
            <a:r>
              <a:rPr lang="en-CA" dirty="0" err="1">
                <a:solidFill>
                  <a:srgbClr val="32327F"/>
                </a:solidFill>
              </a:rPr>
              <a:t>Boate</a:t>
            </a:r>
            <a:r>
              <a:rPr lang="en-CA" dirty="0">
                <a:solidFill>
                  <a:srgbClr val="32327F"/>
                </a:solidFill>
              </a:rPr>
              <a:t> Kiss </a:t>
            </a:r>
            <a:r>
              <a:rPr lang="en-CA" dirty="0" err="1">
                <a:solidFill>
                  <a:srgbClr val="32327F"/>
                </a:solidFill>
              </a:rPr>
              <a:t>Nighclub</a:t>
            </a:r>
            <a:r>
              <a:rPr lang="en-CA" dirty="0">
                <a:solidFill>
                  <a:srgbClr val="32327F"/>
                </a:solidFill>
              </a:rPr>
              <a:t> in Brazil- 240 fatalities</a:t>
            </a:r>
          </a:p>
          <a:p>
            <a:r>
              <a:rPr lang="en-CA" dirty="0">
                <a:solidFill>
                  <a:srgbClr val="32327F"/>
                </a:solidFill>
              </a:rPr>
              <a:t>Problem is not the standard or the code, problem is, it not being followed.  </a:t>
            </a:r>
          </a:p>
          <a:p>
            <a:r>
              <a:rPr lang="en-CA" dirty="0">
                <a:solidFill>
                  <a:srgbClr val="32327F"/>
                </a:solidFill>
              </a:rPr>
              <a:t>Enforcement: Has historically been under the jurisdiction of the Fire Department, however, recently the Ontario Ministry of Labour has targeted the theatres and has become actively involved in enforcement of safety standards in theatres. </a:t>
            </a:r>
          </a:p>
          <a:p>
            <a:endParaRPr lang="en-CA" dirty="0"/>
          </a:p>
        </p:txBody>
      </p:sp>
    </p:spTree>
    <p:extLst>
      <p:ext uri="{BB962C8B-B14F-4D97-AF65-F5344CB8AC3E}">
        <p14:creationId xmlns:p14="http://schemas.microsoft.com/office/powerpoint/2010/main" val="36147565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252696"/>
            <a:ext cx="12053455" cy="461665"/>
          </a:xfrm>
          <a:prstGeom prst="rect">
            <a:avLst/>
          </a:prstGeom>
        </p:spPr>
        <p:txBody>
          <a:bodyPr wrap="square">
            <a:spAutoFit/>
          </a:bodyPr>
          <a:lstStyle/>
          <a:p>
            <a:pPr lvl="1"/>
            <a:r>
              <a:rPr lang="en-CA" sz="2400" b="1" cap="all" dirty="0">
                <a:solidFill>
                  <a:srgbClr val="00867D"/>
                </a:solidFill>
              </a:rPr>
              <a:t>Review of Ontario Fire Code Sub Section 2.3.2.1 and 2.3.2.2 Textile Flammability</a:t>
            </a:r>
          </a:p>
        </p:txBody>
      </p:sp>
      <p:sp>
        <p:nvSpPr>
          <p:cNvPr id="3" name="Rectangle 2"/>
          <p:cNvSpPr/>
          <p:nvPr/>
        </p:nvSpPr>
        <p:spPr>
          <a:xfrm>
            <a:off x="525780" y="831518"/>
            <a:ext cx="10858500" cy="5340681"/>
          </a:xfrm>
          <a:prstGeom prst="rect">
            <a:avLst/>
          </a:prstGeom>
        </p:spPr>
        <p:txBody>
          <a:bodyPr wrap="square">
            <a:spAutoFit/>
          </a:bodyPr>
          <a:lstStyle/>
          <a:p>
            <a:r>
              <a:rPr lang="en-CA" sz="1400" b="1" dirty="0"/>
              <a:t>Subsection 2.3.2.  Textile Flammability</a:t>
            </a:r>
          </a:p>
          <a:p>
            <a:endParaRPr lang="en-CA" sz="1400" b="1" dirty="0"/>
          </a:p>
          <a:p>
            <a:pPr lvl="1"/>
            <a:r>
              <a:rPr lang="en-CA" sz="1400" b="1" dirty="0"/>
              <a:t>Flame resistance of textiles</a:t>
            </a:r>
          </a:p>
          <a:p>
            <a:pPr lvl="1"/>
            <a:endParaRPr lang="en-CA" sz="1400" b="1" dirty="0"/>
          </a:p>
          <a:p>
            <a:pPr lvl="1"/>
            <a:r>
              <a:rPr lang="en-CA" sz="1400" dirty="0"/>
              <a:t>2.3.2.1.  </a:t>
            </a:r>
          </a:p>
          <a:p>
            <a:pPr lvl="3"/>
            <a:r>
              <a:rPr lang="en-CA" sz="1400" dirty="0"/>
              <a:t>(1)  </a:t>
            </a:r>
            <a:r>
              <a:rPr lang="en-CA" sz="1400" b="1" dirty="0">
                <a:solidFill>
                  <a:srgbClr val="FF0000"/>
                </a:solidFill>
              </a:rPr>
              <a:t>Drapes, curtains, netting, and other similar or decorative materials, including textiles and films used in buildings, </a:t>
            </a:r>
            <a:r>
              <a:rPr lang="en-CA" sz="1400" dirty="0"/>
              <a:t>shall meet the requirements of </a:t>
            </a:r>
            <a:r>
              <a:rPr lang="en-CA" sz="1400" b="1" dirty="0">
                <a:solidFill>
                  <a:srgbClr val="FF0000"/>
                </a:solidFill>
              </a:rPr>
              <a:t>CAN/ULC-S109, </a:t>
            </a:r>
            <a:r>
              <a:rPr lang="en-CA" sz="1400" dirty="0"/>
              <a:t>“Flame Tests of Flame-Resistant Fabrics and Films”, when these materials are used in any</a:t>
            </a:r>
          </a:p>
          <a:p>
            <a:pPr lvl="4"/>
            <a:r>
              <a:rPr lang="en-CA" sz="1400" dirty="0"/>
              <a:t>(a) care and treatment occupancy and detention occupancy,</a:t>
            </a:r>
          </a:p>
          <a:p>
            <a:pPr lvl="4"/>
            <a:r>
              <a:rPr lang="en-CA" sz="1400" dirty="0"/>
              <a:t>(b) lobby or exit,</a:t>
            </a:r>
          </a:p>
          <a:p>
            <a:pPr lvl="4"/>
            <a:r>
              <a:rPr lang="en-CA" sz="1400" dirty="0"/>
              <a:t>(c) access to exit in assembly occupancies, and assembly occupancies with an </a:t>
            </a:r>
            <a:r>
              <a:rPr lang="en-CA" sz="1400" dirty="0">
                <a:solidFill>
                  <a:srgbClr val="FF0000"/>
                </a:solidFill>
              </a:rPr>
              <a:t>occupant load of more than 100 persons, </a:t>
            </a:r>
            <a:r>
              <a:rPr lang="en-CA" sz="1400" dirty="0"/>
              <a:t>or</a:t>
            </a:r>
          </a:p>
          <a:p>
            <a:pPr lvl="4"/>
            <a:r>
              <a:rPr lang="en-CA" sz="1400" dirty="0"/>
              <a:t>(d) open floor area in a business and personal services occupancy, mercantile occupancy or industrial occupancy exceeding 1500 m2, except when the floor area is divided into fire compartments not exceeding 1500 m2 in area and separated from the remainder of the floor area by a fire separation having a 1 h fire-resistance rating.</a:t>
            </a:r>
          </a:p>
          <a:p>
            <a:pPr lvl="3"/>
            <a:r>
              <a:rPr lang="en-CA" sz="1400" dirty="0"/>
              <a:t>(2)  Existing drapes, curtains, netting, and other similar or decorative materials, including textiles and films used in buildings which meet the requirements for a high degree of flame resistance as described in </a:t>
            </a:r>
            <a:r>
              <a:rPr lang="en-CA" sz="1400" dirty="0">
                <a:solidFill>
                  <a:srgbClr val="FF0000"/>
                </a:solidFill>
              </a:rPr>
              <a:t>NOTE 4 of Test Method 27.1 of CAN2-4.2, </a:t>
            </a:r>
            <a:r>
              <a:rPr lang="en-CA" sz="1400" dirty="0"/>
              <a:t>“Textile Test Methods” are deemed to be in compliance with Sentence (1).</a:t>
            </a:r>
          </a:p>
          <a:p>
            <a:pPr lvl="3"/>
            <a:r>
              <a:rPr lang="en-CA" sz="1400" dirty="0"/>
              <a:t>(3)  For the purposes of Sentence (2),  “existing” means in place on November 21, 2007.</a:t>
            </a:r>
          </a:p>
          <a:p>
            <a:pPr lvl="3"/>
            <a:endParaRPr lang="en-CA" sz="1400" dirty="0"/>
          </a:p>
          <a:p>
            <a:pPr lvl="1"/>
            <a:r>
              <a:rPr lang="en-CA" sz="1400" b="1" dirty="0" err="1"/>
              <a:t>Flameproofing</a:t>
            </a:r>
            <a:r>
              <a:rPr lang="en-CA" sz="1400" b="1" dirty="0"/>
              <a:t> treatments</a:t>
            </a:r>
          </a:p>
          <a:p>
            <a:pPr lvl="1"/>
            <a:endParaRPr lang="en-CA" sz="1400" b="1" dirty="0"/>
          </a:p>
          <a:p>
            <a:pPr lvl="1"/>
            <a:r>
              <a:rPr lang="en-CA" sz="1400" dirty="0"/>
              <a:t>2.3.2.2.  </a:t>
            </a:r>
          </a:p>
          <a:p>
            <a:pPr lvl="3"/>
            <a:r>
              <a:rPr lang="en-CA" sz="1400" dirty="0"/>
              <a:t>Flame retardant treatments shall be renewed as often as required to ensure that the material will pass the match flame test in </a:t>
            </a:r>
            <a:r>
              <a:rPr lang="en-CA" sz="1400" b="1" dirty="0">
                <a:solidFill>
                  <a:srgbClr val="FF0000"/>
                </a:solidFill>
              </a:rPr>
              <a:t>NFPA 705</a:t>
            </a:r>
            <a:r>
              <a:rPr lang="en-CA" sz="1400" dirty="0"/>
              <a:t>, “Recommended Practice for a Field Flame Test for Textiles and Films”.</a:t>
            </a:r>
          </a:p>
        </p:txBody>
      </p:sp>
    </p:spTree>
    <p:extLst>
      <p:ext uri="{BB962C8B-B14F-4D97-AF65-F5344CB8AC3E}">
        <p14:creationId xmlns:p14="http://schemas.microsoft.com/office/powerpoint/2010/main" val="4126615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cene3d>
            <a:camera prst="orthographicFront">
              <a:rot lat="0" lon="5400000" rev="0"/>
            </a:camera>
            <a:lightRig rig="threePt" dir="t"/>
          </a:scene3d>
        </p:spPr>
        <p:txBody>
          <a:bodyPr/>
          <a:lstStyle/>
          <a:p>
            <a:endParaRPr lang="en-CA" dirty="0"/>
          </a:p>
        </p:txBody>
      </p:sp>
      <p:sp>
        <p:nvSpPr>
          <p:cNvPr id="6" name="TextBox 5"/>
          <p:cNvSpPr txBox="1"/>
          <p:nvPr/>
        </p:nvSpPr>
        <p:spPr>
          <a:xfrm>
            <a:off x="838200" y="364490"/>
            <a:ext cx="9936480" cy="769441"/>
          </a:xfrm>
          <a:prstGeom prst="rect">
            <a:avLst/>
          </a:prstGeom>
          <a:noFill/>
        </p:spPr>
        <p:txBody>
          <a:bodyPr wrap="square" rtlCol="0">
            <a:spAutoFit/>
          </a:bodyPr>
          <a:lstStyle/>
          <a:p>
            <a:r>
              <a:rPr lang="en-CA" sz="4400" b="1" dirty="0">
                <a:solidFill>
                  <a:srgbClr val="00867D"/>
                </a:solidFill>
              </a:rPr>
              <a:t>WHAT? </a:t>
            </a:r>
          </a:p>
        </p:txBody>
      </p:sp>
      <p:sp>
        <p:nvSpPr>
          <p:cNvPr id="5" name="TextBox 4"/>
          <p:cNvSpPr txBox="1"/>
          <p:nvPr/>
        </p:nvSpPr>
        <p:spPr>
          <a:xfrm>
            <a:off x="1219200" y="1326525"/>
            <a:ext cx="8981440" cy="3231654"/>
          </a:xfrm>
          <a:prstGeom prst="rect">
            <a:avLst/>
          </a:prstGeom>
          <a:noFill/>
        </p:spPr>
        <p:txBody>
          <a:bodyPr wrap="square" rtlCol="0">
            <a:spAutoFit/>
          </a:bodyPr>
          <a:lstStyle/>
          <a:p>
            <a:r>
              <a:rPr lang="en-CA" sz="3200" b="1" dirty="0">
                <a:solidFill>
                  <a:srgbClr val="32327F"/>
                </a:solidFill>
              </a:rPr>
              <a:t>Drapes, curtains, netting, and other similar or decorative materials, including textiles and films used in buildings.</a:t>
            </a:r>
          </a:p>
          <a:p>
            <a:endParaRPr lang="en-CA" sz="3200" b="1" dirty="0">
              <a:solidFill>
                <a:srgbClr val="32327F"/>
              </a:solidFill>
            </a:endParaRPr>
          </a:p>
          <a:p>
            <a:r>
              <a:rPr lang="en-CA" sz="3200" b="1" dirty="0">
                <a:solidFill>
                  <a:srgbClr val="32327F"/>
                </a:solidFill>
              </a:rPr>
              <a:t>Includes: Drapes, Soccer Nets, Banners, Quilts, Fabric Wall Panels</a:t>
            </a:r>
            <a:r>
              <a:rPr lang="en-CA" sz="4400" b="1" dirty="0">
                <a:solidFill>
                  <a:srgbClr val="32327F"/>
                </a:solidFill>
              </a:rPr>
              <a:t>.</a:t>
            </a:r>
          </a:p>
        </p:txBody>
      </p:sp>
    </p:spTree>
    <p:extLst>
      <p:ext uri="{BB962C8B-B14F-4D97-AF65-F5344CB8AC3E}">
        <p14:creationId xmlns:p14="http://schemas.microsoft.com/office/powerpoint/2010/main" val="21232931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cene3d>
            <a:camera prst="orthographicFront">
              <a:rot lat="0" lon="5400000" rev="0"/>
            </a:camera>
            <a:lightRig rig="threePt" dir="t"/>
          </a:scene3d>
        </p:spPr>
        <p:txBody>
          <a:bodyPr/>
          <a:lstStyle/>
          <a:p>
            <a:endParaRPr lang="en-CA" dirty="0"/>
          </a:p>
        </p:txBody>
      </p:sp>
      <p:sp>
        <p:nvSpPr>
          <p:cNvPr id="6" name="TextBox 5"/>
          <p:cNvSpPr txBox="1"/>
          <p:nvPr/>
        </p:nvSpPr>
        <p:spPr>
          <a:xfrm>
            <a:off x="838200" y="364490"/>
            <a:ext cx="9936480" cy="769441"/>
          </a:xfrm>
          <a:prstGeom prst="rect">
            <a:avLst/>
          </a:prstGeom>
          <a:noFill/>
        </p:spPr>
        <p:txBody>
          <a:bodyPr wrap="square" rtlCol="0">
            <a:spAutoFit/>
          </a:bodyPr>
          <a:lstStyle/>
          <a:p>
            <a:r>
              <a:rPr lang="en-CA" sz="4400" b="1" dirty="0">
                <a:solidFill>
                  <a:srgbClr val="00867D"/>
                </a:solidFill>
              </a:rPr>
              <a:t>WHEN? </a:t>
            </a:r>
          </a:p>
        </p:txBody>
      </p:sp>
      <p:sp>
        <p:nvSpPr>
          <p:cNvPr id="7" name="TextBox 6">
            <a:extLst>
              <a:ext uri="{FF2B5EF4-FFF2-40B4-BE49-F238E27FC236}">
                <a16:creationId xmlns:a16="http://schemas.microsoft.com/office/drawing/2014/main" id="{B022B9D3-0594-4859-B41C-722AB13F28DB}"/>
              </a:ext>
            </a:extLst>
          </p:cNvPr>
          <p:cNvSpPr txBox="1"/>
          <p:nvPr/>
        </p:nvSpPr>
        <p:spPr>
          <a:xfrm>
            <a:off x="1038929" y="1443841"/>
            <a:ext cx="9288194" cy="3970318"/>
          </a:xfrm>
          <a:prstGeom prst="rect">
            <a:avLst/>
          </a:prstGeom>
          <a:noFill/>
        </p:spPr>
        <p:txBody>
          <a:bodyPr wrap="square" rtlCol="0">
            <a:spAutoFit/>
          </a:bodyPr>
          <a:lstStyle/>
          <a:p>
            <a:r>
              <a:rPr lang="en-CA" sz="2800" b="1" dirty="0">
                <a:solidFill>
                  <a:srgbClr val="32327F"/>
                </a:solidFill>
              </a:rPr>
              <a:t>Existing Drapes: </a:t>
            </a:r>
            <a:r>
              <a:rPr lang="en-CA" sz="2800" dirty="0">
                <a:solidFill>
                  <a:srgbClr val="32327F"/>
                </a:solidFill>
              </a:rPr>
              <a:t>	Ontario Fire Code and NFPA advises that flame proofing treatments shall be renewed as often as required to pass NFPA 705</a:t>
            </a:r>
          </a:p>
          <a:p>
            <a:endParaRPr lang="en-CA" sz="2800" dirty="0">
              <a:solidFill>
                <a:srgbClr val="32327F"/>
              </a:solidFill>
            </a:endParaRPr>
          </a:p>
          <a:p>
            <a:r>
              <a:rPr lang="en-CA" sz="2800" dirty="0">
                <a:solidFill>
                  <a:srgbClr val="32327F"/>
                </a:solidFill>
              </a:rPr>
              <a:t>Typically, all draperies require servicing at least every five years to maintain their flame retardant properties and warrantee. IFR drapery can be cleaned only to remove combustible dust, FR drapery requires cleaning and re-application of flame retardant. </a:t>
            </a:r>
          </a:p>
        </p:txBody>
      </p:sp>
    </p:spTree>
    <p:extLst>
      <p:ext uri="{BB962C8B-B14F-4D97-AF65-F5344CB8AC3E}">
        <p14:creationId xmlns:p14="http://schemas.microsoft.com/office/powerpoint/2010/main" val="11209383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68680" y="621709"/>
            <a:ext cx="4678680" cy="769441"/>
          </a:xfrm>
          <a:prstGeom prst="rect">
            <a:avLst/>
          </a:prstGeom>
          <a:noFill/>
        </p:spPr>
        <p:txBody>
          <a:bodyPr wrap="square" rtlCol="0">
            <a:spAutoFit/>
          </a:bodyPr>
          <a:lstStyle/>
          <a:p>
            <a:r>
              <a:rPr lang="en-CA" sz="4400" b="1" dirty="0">
                <a:solidFill>
                  <a:srgbClr val="00867D"/>
                </a:solidFill>
              </a:rPr>
              <a:t>WHICH TEST? </a:t>
            </a:r>
          </a:p>
        </p:txBody>
      </p:sp>
      <p:sp>
        <p:nvSpPr>
          <p:cNvPr id="4" name="TextBox 3"/>
          <p:cNvSpPr txBox="1"/>
          <p:nvPr/>
        </p:nvSpPr>
        <p:spPr>
          <a:xfrm>
            <a:off x="868680" y="1767840"/>
            <a:ext cx="10698480" cy="1815882"/>
          </a:xfrm>
          <a:prstGeom prst="rect">
            <a:avLst/>
          </a:prstGeom>
          <a:noFill/>
        </p:spPr>
        <p:txBody>
          <a:bodyPr wrap="square" rtlCol="0">
            <a:spAutoFit/>
          </a:bodyPr>
          <a:lstStyle/>
          <a:p>
            <a:r>
              <a:rPr lang="en-CA" sz="2800" b="1" dirty="0">
                <a:solidFill>
                  <a:srgbClr val="32327F"/>
                </a:solidFill>
              </a:rPr>
              <a:t>New Drapes: </a:t>
            </a:r>
            <a:r>
              <a:rPr lang="en-CA" sz="2800" dirty="0">
                <a:solidFill>
                  <a:srgbClr val="32327F"/>
                </a:solidFill>
              </a:rPr>
              <a:t>	CAN/ULC S-109 Certification Required</a:t>
            </a:r>
          </a:p>
          <a:p>
            <a:endParaRPr lang="en-CA" sz="2800" dirty="0">
              <a:solidFill>
                <a:srgbClr val="32327F"/>
              </a:solidFill>
            </a:endParaRPr>
          </a:p>
          <a:p>
            <a:r>
              <a:rPr lang="en-CA" sz="2800" b="1" dirty="0">
                <a:solidFill>
                  <a:srgbClr val="32327F"/>
                </a:solidFill>
              </a:rPr>
              <a:t>Existing Drapes: </a:t>
            </a:r>
            <a:r>
              <a:rPr lang="en-CA" sz="2800" dirty="0">
                <a:solidFill>
                  <a:srgbClr val="32327F"/>
                </a:solidFill>
              </a:rPr>
              <a:t>	Fire Code requires flame proofing treatments shall 			be renewed as often as required to pass NFPA 705</a:t>
            </a:r>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377678" y="4145078"/>
            <a:ext cx="2846082" cy="2299634"/>
          </a:xfrm>
          <a:prstGeom prst="rect">
            <a:avLst/>
          </a:prstGeom>
        </p:spPr>
      </p:pic>
    </p:spTree>
    <p:extLst>
      <p:ext uri="{BB962C8B-B14F-4D97-AF65-F5344CB8AC3E}">
        <p14:creationId xmlns:p14="http://schemas.microsoft.com/office/powerpoint/2010/main" val="39434913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9629" y="252696"/>
            <a:ext cx="9080659" cy="461665"/>
          </a:xfrm>
          <a:prstGeom prst="rect">
            <a:avLst/>
          </a:prstGeom>
        </p:spPr>
        <p:txBody>
          <a:bodyPr wrap="square">
            <a:spAutoFit/>
          </a:bodyPr>
          <a:lstStyle/>
          <a:p>
            <a:r>
              <a:rPr lang="en-CA" sz="2400" b="1" cap="all" dirty="0">
                <a:solidFill>
                  <a:srgbClr val="00867D"/>
                </a:solidFill>
              </a:rPr>
              <a:t>Overview of the tests mentioned in the Ontario Fire Code: </a:t>
            </a:r>
          </a:p>
        </p:txBody>
      </p:sp>
      <p:sp>
        <p:nvSpPr>
          <p:cNvPr id="3" name="Rectangle 2"/>
          <p:cNvSpPr/>
          <p:nvPr/>
        </p:nvSpPr>
        <p:spPr>
          <a:xfrm>
            <a:off x="525780" y="765028"/>
            <a:ext cx="8439544" cy="6340197"/>
          </a:xfrm>
          <a:prstGeom prst="rect">
            <a:avLst/>
          </a:prstGeom>
        </p:spPr>
        <p:txBody>
          <a:bodyPr wrap="square">
            <a:spAutoFit/>
          </a:bodyPr>
          <a:lstStyle/>
          <a:p>
            <a:pPr marL="342900" indent="-342900">
              <a:buAutoNum type="arabicParenR"/>
            </a:pPr>
            <a:r>
              <a:rPr lang="en-CA" sz="1400" b="1" dirty="0"/>
              <a:t>CAN/ULC S-109: “Flame Tests of Flame-Resistant Fabric and Films”</a:t>
            </a:r>
          </a:p>
          <a:p>
            <a:pPr marL="800100" lvl="1" indent="-342900">
              <a:buAutoNum type="arabicParenR"/>
            </a:pPr>
            <a:r>
              <a:rPr lang="en-CA" sz="1400" dirty="0"/>
              <a:t>Measures flash, after flame, flaming drips, char length, tearing loads.</a:t>
            </a:r>
          </a:p>
          <a:p>
            <a:pPr marL="1257300" lvl="2" indent="-342900">
              <a:buAutoNum type="arabicParenR"/>
            </a:pPr>
            <a:r>
              <a:rPr lang="en-CA" sz="1400" dirty="0"/>
              <a:t>Small Scale: </a:t>
            </a:r>
          </a:p>
          <a:p>
            <a:pPr marL="1714500" lvl="3" indent="-342900">
              <a:buAutoNum type="arabicParenR"/>
            </a:pPr>
            <a:r>
              <a:rPr lang="en-CA" sz="1400" dirty="0"/>
              <a:t>10 samples, 9 by 25 cm- 5 lengthwise, 5 widthwise</a:t>
            </a:r>
          </a:p>
          <a:p>
            <a:pPr marL="1714500" lvl="3" indent="-342900">
              <a:buAutoNum type="arabicParenR"/>
            </a:pPr>
            <a:r>
              <a:rPr lang="en-CA" sz="1400" dirty="0"/>
              <a:t>12 seconds flame exposure</a:t>
            </a:r>
          </a:p>
          <a:p>
            <a:pPr marL="1257300" lvl="2" indent="-342900">
              <a:buAutoNum type="arabicParenR"/>
            </a:pPr>
            <a:r>
              <a:rPr lang="en-CA" sz="1400" dirty="0"/>
              <a:t>Large Scale: </a:t>
            </a:r>
          </a:p>
          <a:p>
            <a:pPr marL="1714500" lvl="3" indent="-342900">
              <a:buFontTx/>
              <a:buAutoNum type="arabicParenR"/>
            </a:pPr>
            <a:r>
              <a:rPr lang="en-CA" sz="1400" dirty="0"/>
              <a:t>10 samples 4 samples of folded , 62.5 by 210 cm</a:t>
            </a:r>
          </a:p>
          <a:p>
            <a:pPr marL="1714500" lvl="3" indent="-342900">
              <a:buFontTx/>
              <a:buAutoNum type="arabicParenR"/>
            </a:pPr>
            <a:r>
              <a:rPr lang="en-CA" sz="1400" dirty="0"/>
              <a:t>120 seconds of flame exposure</a:t>
            </a:r>
          </a:p>
          <a:p>
            <a:pPr marL="342900" indent="-342900">
              <a:buAutoNum type="arabicParenR"/>
            </a:pPr>
            <a:endParaRPr lang="en-CA" sz="1400" dirty="0"/>
          </a:p>
          <a:p>
            <a:pPr marL="342900" indent="-342900">
              <a:buAutoNum type="arabicParenR"/>
            </a:pPr>
            <a:endParaRPr lang="en-CA" sz="1400" dirty="0"/>
          </a:p>
          <a:p>
            <a:pPr marL="342900" indent="-342900">
              <a:buAutoNum type="arabicParenR"/>
            </a:pPr>
            <a:r>
              <a:rPr lang="en-CA" sz="1400" b="1" dirty="0"/>
              <a:t>NOTE 4 of Test Method 27.1 of CAN2-4.2, “Textile Test Methods- Flame Resistance – Vertical Burning Test”</a:t>
            </a:r>
          </a:p>
          <a:p>
            <a:pPr marL="800100" lvl="1" indent="-342900">
              <a:buAutoNum type="arabicParenR"/>
            </a:pPr>
            <a:r>
              <a:rPr lang="en-CA" sz="1400" dirty="0"/>
              <a:t>6 Pieces fabric, 7.5 by 30 cm in size</a:t>
            </a:r>
          </a:p>
          <a:p>
            <a:pPr marL="800100" lvl="1" indent="-342900">
              <a:buAutoNum type="arabicParenR"/>
            </a:pPr>
            <a:r>
              <a:rPr lang="en-CA" sz="1400" dirty="0"/>
              <a:t>12 second flame exposure</a:t>
            </a:r>
          </a:p>
          <a:p>
            <a:pPr marL="800100" lvl="1" indent="-342900">
              <a:buAutoNum type="arabicParenR"/>
            </a:pPr>
            <a:r>
              <a:rPr lang="en-CA" sz="1400" dirty="0"/>
              <a:t>Measures flash, after flame, flaming drips, damage to fabric fibres. </a:t>
            </a:r>
          </a:p>
          <a:p>
            <a:pPr marL="800100" lvl="1" indent="-342900">
              <a:buAutoNum type="arabicParenR"/>
            </a:pPr>
            <a:endParaRPr lang="en-CA" sz="1400" dirty="0"/>
          </a:p>
          <a:p>
            <a:pPr marL="800100" lvl="1" indent="-342900">
              <a:buAutoNum type="arabicParenR"/>
            </a:pPr>
            <a:endParaRPr lang="en-CA" sz="1400" dirty="0"/>
          </a:p>
          <a:p>
            <a:pPr marL="800100" lvl="1" indent="-342900">
              <a:buAutoNum type="arabicParenR"/>
            </a:pPr>
            <a:endParaRPr lang="en-CA" sz="1400" dirty="0"/>
          </a:p>
          <a:p>
            <a:pPr marL="800100" lvl="1" indent="-342900">
              <a:buAutoNum type="arabicParenR"/>
            </a:pPr>
            <a:endParaRPr lang="en-CA" sz="1400" dirty="0"/>
          </a:p>
          <a:p>
            <a:pPr marL="342900" indent="-342900">
              <a:buAutoNum type="arabicParenR"/>
            </a:pPr>
            <a:r>
              <a:rPr lang="en-CA" sz="1400" b="1" dirty="0"/>
              <a:t>NFPA 705 “Recommended Practice for the Field Flame Test for Textiles and Films”</a:t>
            </a:r>
          </a:p>
          <a:p>
            <a:pPr marL="800100" lvl="1" indent="-342900">
              <a:buAutoNum type="arabicParenR"/>
            </a:pPr>
            <a:r>
              <a:rPr lang="en-CA" sz="1400" dirty="0"/>
              <a:t>1 piece of fabric, 1.27 by 10.16 cm in size</a:t>
            </a:r>
          </a:p>
          <a:p>
            <a:pPr marL="800100" lvl="1" indent="-342900">
              <a:buAutoNum type="arabicParenR"/>
            </a:pPr>
            <a:r>
              <a:rPr lang="en-CA" sz="1400" dirty="0"/>
              <a:t>12 seconds of flame exposure</a:t>
            </a:r>
          </a:p>
          <a:p>
            <a:pPr marL="800100" lvl="1" indent="-342900">
              <a:buAutoNum type="arabicParenR"/>
            </a:pPr>
            <a:r>
              <a:rPr lang="en-CA" sz="1400" dirty="0"/>
              <a:t>Measures flash, after flame, flaming drips. Fails if flashes, burns for 2 seconds or more, or has any drips which continue to burn.</a:t>
            </a:r>
          </a:p>
          <a:p>
            <a:pPr marL="342900" indent="-342900">
              <a:buFont typeface="Arial" panose="020B0604020202020204" pitchFamily="34" charset="0"/>
              <a:buChar char="•"/>
            </a:pPr>
            <a:r>
              <a:rPr lang="en-CA" sz="1400" b="1" dirty="0"/>
              <a:t>Previously known as NFPA 701 Small Scale</a:t>
            </a:r>
          </a:p>
          <a:p>
            <a:pPr marL="342900" indent="-342900">
              <a:buFont typeface="Arial" panose="020B0604020202020204" pitchFamily="34" charset="0"/>
              <a:buChar char="•"/>
            </a:pPr>
            <a:r>
              <a:rPr lang="en-CA" sz="1400" b="1" dirty="0"/>
              <a:t>Good to Test Existing Drapery as it is non-destructive testing. </a:t>
            </a:r>
          </a:p>
          <a:p>
            <a:pPr marL="800100" lvl="1" indent="-342900">
              <a:buFontTx/>
              <a:buAutoNum type="arabicParenR"/>
            </a:pPr>
            <a:endParaRPr lang="en-CA" sz="1400" dirty="0"/>
          </a:p>
          <a:p>
            <a:pPr lvl="1"/>
            <a:endParaRPr lang="en-CA" sz="1400" b="1" dirty="0"/>
          </a:p>
          <a:p>
            <a:pPr marL="800100" lvl="1" indent="-342900">
              <a:buAutoNum type="arabicParenR"/>
            </a:pPr>
            <a:endParaRPr lang="en-CA" sz="1400" b="1" dirty="0"/>
          </a:p>
          <a:p>
            <a:pPr marL="342900" indent="-342900">
              <a:buAutoNum type="arabicParenR"/>
            </a:pPr>
            <a:endParaRPr lang="en-CA" sz="1400" b="1" dirty="0"/>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243042" y="2327985"/>
            <a:ext cx="1570695" cy="2087601"/>
          </a:xfrm>
          <a:prstGeom prst="rect">
            <a:avLst/>
          </a:prstGeom>
          <a:effectLst>
            <a:outerShdw blurRad="50800" dist="50800" dir="5400000" algn="ctr" rotWithShape="0">
              <a:schemeClr val="tx1"/>
            </a:outerShdw>
          </a:effectLst>
        </p:spPr>
      </p:pic>
      <p:pic>
        <p:nvPicPr>
          <p:cNvPr id="1026" name="Picture 2" descr="https://smp.gilmore.ca/dynamic/L79mlp7zHGxglcdTh4b1tbiRTxedWLWuxHouim923xHDPinz0FcZ7ycOuXFQqBXy/images/products/108233.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230288" y="181131"/>
            <a:ext cx="1570695" cy="1920152"/>
          </a:xfrm>
          <a:prstGeom prst="rect">
            <a:avLst/>
          </a:prstGeom>
          <a:noFill/>
          <a:effectLst>
            <a:outerShdw blurRad="50800" dist="50800" dir="5400000" algn="ctr" rotWithShape="0">
              <a:schemeClr val="tx1"/>
            </a:outerShdw>
          </a:effectLst>
          <a:extLst>
            <a:ext uri="{909E8E84-426E-40DD-AFC4-6F175D3DCCD1}">
              <a14:hiddenFill xmlns:a14="http://schemas.microsoft.com/office/drawing/2010/main">
                <a:solidFill>
                  <a:srgbClr val="FFFFFF"/>
                </a:solidFill>
              </a14:hiddenFill>
            </a:ext>
          </a:extLst>
        </p:spPr>
      </p:pic>
      <p:pic>
        <p:nvPicPr>
          <p:cNvPr id="7" name="Picture 2" descr="2018 NFPA 705 Recommended Practice - Current Edition">
            <a:extLst>
              <a:ext uri="{FF2B5EF4-FFF2-40B4-BE49-F238E27FC236}">
                <a16:creationId xmlns:a16="http://schemas.microsoft.com/office/drawing/2014/main" id="{B54A4A00-8B92-EAEA-82D8-7E25A2FEF255}"/>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965324" y="4532744"/>
            <a:ext cx="2087601" cy="2087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86205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8146</TotalTime>
  <Words>4963</Words>
  <Application>Microsoft Office PowerPoint</Application>
  <PresentationFormat>Widescreen</PresentationFormat>
  <Paragraphs>483</Paragraphs>
  <Slides>36</Slides>
  <Notes>34</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36</vt:i4>
      </vt:variant>
    </vt:vector>
  </HeadingPairs>
  <TitlesOfParts>
    <vt:vector size="41" baseType="lpstr">
      <vt:lpstr>Arial</vt:lpstr>
      <vt:lpstr>Calibri</vt:lpstr>
      <vt:lpstr>Calibri Light</vt:lpstr>
      <vt:lpstr>Symbol</vt:lpstr>
      <vt:lpstr>Office Theme</vt:lpstr>
      <vt:lpstr>Textiles and Fire Safety</vt:lpstr>
      <vt:lpstr>Objectives</vt:lpstr>
      <vt:lpstr>The Risks</vt:lpstr>
      <vt:lpstr>What has been done to prevent this?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Solution:  Part 1: NFPA 705 Testing</vt:lpstr>
      <vt:lpstr>The Solution:  Part 2: Keep Track of Future Renewal Date</vt:lpstr>
      <vt:lpstr>The Solution:  Part 3: School Boards with many sites</vt:lpstr>
      <vt:lpstr>Fabric Types &amp; Flammability Treatments:</vt:lpstr>
      <vt:lpstr>Flame Retardant Treatments</vt:lpstr>
      <vt:lpstr>Flame Retardant Treatments</vt:lpstr>
      <vt:lpstr>HISTORY OF Flame Retardants</vt:lpstr>
      <vt:lpstr>Flame Retardant Treatments</vt:lpstr>
      <vt:lpstr>ENVIRONMENTAL AND TOXICITY</vt:lpstr>
      <vt:lpstr>Drapes must be cleaned prior to re-treatment with flame retardant. </vt:lpstr>
      <vt:lpstr>PowerPoint Presentation</vt:lpstr>
      <vt:lpstr>Results of Washing: Notice Shrinkage &amp; Pulled Seams</vt:lpstr>
      <vt:lpstr>Results of Washing Drapes:</vt:lpstr>
      <vt:lpstr>Results of Dry Cleaning Draperies</vt:lpstr>
      <vt:lpstr>Results of Steam Cleaning</vt:lpstr>
      <vt:lpstr>Drapes Cleaned by vacuum only prior to flame retardant application</vt:lpstr>
      <vt:lpstr>Non-Immersion Cleaning</vt:lpstr>
      <vt:lpstr>The Non-Immersion Advantage</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Stage Drapery Safety</dc:title>
  <dc:creator>B D</dc:creator>
  <cp:lastModifiedBy>Vince Tripp</cp:lastModifiedBy>
  <cp:revision>160</cp:revision>
  <cp:lastPrinted>2015-11-25T19:58:05Z</cp:lastPrinted>
  <dcterms:created xsi:type="dcterms:W3CDTF">2014-04-09T20:32:44Z</dcterms:created>
  <dcterms:modified xsi:type="dcterms:W3CDTF">2022-10-27T12:57:09Z</dcterms:modified>
</cp:coreProperties>
</file>