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6"/>
  </p:notesMasterIdLst>
  <p:sldIdLst>
    <p:sldId id="256" r:id="rId2"/>
    <p:sldId id="372" r:id="rId3"/>
    <p:sldId id="257" r:id="rId4"/>
    <p:sldId id="268" r:id="rId5"/>
    <p:sldId id="269" r:id="rId6"/>
    <p:sldId id="258" r:id="rId7"/>
    <p:sldId id="271" r:id="rId8"/>
    <p:sldId id="272" r:id="rId9"/>
    <p:sldId id="270" r:id="rId10"/>
    <p:sldId id="259" r:id="rId11"/>
    <p:sldId id="274" r:id="rId12"/>
    <p:sldId id="275" r:id="rId13"/>
    <p:sldId id="276" r:id="rId14"/>
    <p:sldId id="277" r:id="rId15"/>
    <p:sldId id="279" r:id="rId16"/>
    <p:sldId id="369" r:id="rId17"/>
    <p:sldId id="281" r:id="rId18"/>
    <p:sldId id="282" r:id="rId19"/>
    <p:sldId id="283" r:id="rId20"/>
    <p:sldId id="284" r:id="rId21"/>
    <p:sldId id="285" r:id="rId22"/>
    <p:sldId id="286" r:id="rId23"/>
    <p:sldId id="288" r:id="rId24"/>
    <p:sldId id="289" r:id="rId25"/>
    <p:sldId id="290" r:id="rId26"/>
    <p:sldId id="291" r:id="rId27"/>
    <p:sldId id="292" r:id="rId28"/>
    <p:sldId id="293" r:id="rId29"/>
    <p:sldId id="298" r:id="rId30"/>
    <p:sldId id="299" r:id="rId31"/>
    <p:sldId id="300"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 id="361" r:id="rId86"/>
    <p:sldId id="362" r:id="rId87"/>
    <p:sldId id="363" r:id="rId88"/>
    <p:sldId id="364" r:id="rId89"/>
    <p:sldId id="365" r:id="rId90"/>
    <p:sldId id="366" r:id="rId91"/>
    <p:sldId id="367" r:id="rId92"/>
    <p:sldId id="368" r:id="rId93"/>
    <p:sldId id="371" r:id="rId94"/>
    <p:sldId id="265" r:id="rId95"/>
  </p:sldIdLst>
  <p:sldSz cx="9144000" cy="5143500" type="screen16x9"/>
  <p:notesSz cx="6858000" cy="9144000"/>
  <p:embeddedFontLst>
    <p:embeddedFont>
      <p:font typeface="Abadi Extra Light" panose="020B0204020104020204" pitchFamily="34" charset="0"/>
      <p:regular r:id="rId97"/>
    </p:embeddedFont>
    <p:embeddedFont>
      <p:font typeface="Calibri" panose="020F0502020204030204" pitchFamily="34" charset="0"/>
      <p:regular r:id="rId98"/>
      <p:bold r:id="rId99"/>
      <p:italic r:id="rId100"/>
      <p:boldItalic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2C2"/>
    <a:srgbClr val="474747"/>
    <a:srgbClr val="CF2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642A02-6811-4AD1-BCE9-65E5F1F470BD}" v="3" dt="2022-06-03T14:39:27.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26" autoAdjust="0"/>
  </p:normalViewPr>
  <p:slideViewPr>
    <p:cSldViewPr>
      <p:cViewPr varScale="1">
        <p:scale>
          <a:sx n="108" d="100"/>
          <a:sy n="108" d="100"/>
        </p:scale>
        <p:origin x="730" y="77"/>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zen J. Habash" userId="5aeccc7f-f4c9-417d-b26b-33894a18d50b" providerId="ADAL" clId="{56642A02-6811-4AD1-BCE9-65E5F1F470BD}"/>
    <pc:docChg chg="custSel addSld delSld modSld">
      <pc:chgData name="Mazen J. Habash" userId="5aeccc7f-f4c9-417d-b26b-33894a18d50b" providerId="ADAL" clId="{56642A02-6811-4AD1-BCE9-65E5F1F470BD}" dt="2022-06-03T14:39:27.562" v="1479"/>
      <pc:docMkLst>
        <pc:docMk/>
      </pc:docMkLst>
      <pc:sldChg chg="modSp mod">
        <pc:chgData name="Mazen J. Habash" userId="5aeccc7f-f4c9-417d-b26b-33894a18d50b" providerId="ADAL" clId="{56642A02-6811-4AD1-BCE9-65E5F1F470BD}" dt="2022-06-03T13:46:20.891" v="1139" actId="20577"/>
        <pc:sldMkLst>
          <pc:docMk/>
          <pc:sldMk cId="2808515721" sldId="257"/>
        </pc:sldMkLst>
        <pc:spChg chg="mod">
          <ac:chgData name="Mazen J. Habash" userId="5aeccc7f-f4c9-417d-b26b-33894a18d50b" providerId="ADAL" clId="{56642A02-6811-4AD1-BCE9-65E5F1F470BD}" dt="2022-06-03T13:46:20.891" v="1139" actId="20577"/>
          <ac:spMkLst>
            <pc:docMk/>
            <pc:sldMk cId="2808515721" sldId="257"/>
            <ac:spMk id="3" creationId="{00000000-0000-0000-0000-000000000000}"/>
          </ac:spMkLst>
        </pc:spChg>
      </pc:sldChg>
      <pc:sldChg chg="modSp mod">
        <pc:chgData name="Mazen J. Habash" userId="5aeccc7f-f4c9-417d-b26b-33894a18d50b" providerId="ADAL" clId="{56642A02-6811-4AD1-BCE9-65E5F1F470BD}" dt="2022-06-03T14:16:10.974" v="1420" actId="20577"/>
        <pc:sldMkLst>
          <pc:docMk/>
          <pc:sldMk cId="2248052528" sldId="274"/>
        </pc:sldMkLst>
        <pc:spChg chg="mod">
          <ac:chgData name="Mazen J. Habash" userId="5aeccc7f-f4c9-417d-b26b-33894a18d50b" providerId="ADAL" clId="{56642A02-6811-4AD1-BCE9-65E5F1F470BD}" dt="2022-06-03T14:16:10.974" v="1420" actId="20577"/>
          <ac:spMkLst>
            <pc:docMk/>
            <pc:sldMk cId="2248052528" sldId="274"/>
            <ac:spMk id="3" creationId="{00000000-0000-0000-0000-000000000000}"/>
          </ac:spMkLst>
        </pc:spChg>
      </pc:sldChg>
      <pc:sldChg chg="modSp mod">
        <pc:chgData name="Mazen J. Habash" userId="5aeccc7f-f4c9-417d-b26b-33894a18d50b" providerId="ADAL" clId="{56642A02-6811-4AD1-BCE9-65E5F1F470BD}" dt="2022-06-03T14:16:29.759" v="1421" actId="33524"/>
        <pc:sldMkLst>
          <pc:docMk/>
          <pc:sldMk cId="3524692937" sldId="284"/>
        </pc:sldMkLst>
        <pc:spChg chg="mod">
          <ac:chgData name="Mazen J. Habash" userId="5aeccc7f-f4c9-417d-b26b-33894a18d50b" providerId="ADAL" clId="{56642A02-6811-4AD1-BCE9-65E5F1F470BD}" dt="2022-06-03T14:16:29.759" v="1421" actId="33524"/>
          <ac:spMkLst>
            <pc:docMk/>
            <pc:sldMk cId="3524692937" sldId="284"/>
            <ac:spMk id="3" creationId="{00000000-0000-0000-0000-000000000000}"/>
          </ac:spMkLst>
        </pc:spChg>
      </pc:sldChg>
      <pc:sldChg chg="modSp mod modNotesTx">
        <pc:chgData name="Mazen J. Habash" userId="5aeccc7f-f4c9-417d-b26b-33894a18d50b" providerId="ADAL" clId="{56642A02-6811-4AD1-BCE9-65E5F1F470BD}" dt="2022-06-03T14:22:16.314" v="1478" actId="20577"/>
        <pc:sldMkLst>
          <pc:docMk/>
          <pc:sldMk cId="2273494930" sldId="291"/>
        </pc:sldMkLst>
        <pc:spChg chg="mod">
          <ac:chgData name="Mazen J. Habash" userId="5aeccc7f-f4c9-417d-b26b-33894a18d50b" providerId="ADAL" clId="{56642A02-6811-4AD1-BCE9-65E5F1F470BD}" dt="2022-06-03T14:22:16.314" v="1478" actId="20577"/>
          <ac:spMkLst>
            <pc:docMk/>
            <pc:sldMk cId="2273494930" sldId="291"/>
            <ac:spMk id="3" creationId="{00000000-0000-0000-0000-000000000000}"/>
          </ac:spMkLst>
        </pc:spChg>
      </pc:sldChg>
      <pc:sldChg chg="del">
        <pc:chgData name="Mazen J. Habash" userId="5aeccc7f-f4c9-417d-b26b-33894a18d50b" providerId="ADAL" clId="{56642A02-6811-4AD1-BCE9-65E5F1F470BD}" dt="2022-06-03T13:01:16.498" v="0" actId="47"/>
        <pc:sldMkLst>
          <pc:docMk/>
          <pc:sldMk cId="922524909" sldId="294"/>
        </pc:sldMkLst>
      </pc:sldChg>
      <pc:sldChg chg="del">
        <pc:chgData name="Mazen J. Habash" userId="5aeccc7f-f4c9-417d-b26b-33894a18d50b" providerId="ADAL" clId="{56642A02-6811-4AD1-BCE9-65E5F1F470BD}" dt="2022-06-03T13:01:18.910" v="1" actId="47"/>
        <pc:sldMkLst>
          <pc:docMk/>
          <pc:sldMk cId="2157175456" sldId="295"/>
        </pc:sldMkLst>
      </pc:sldChg>
      <pc:sldChg chg="del">
        <pc:chgData name="Mazen J. Habash" userId="5aeccc7f-f4c9-417d-b26b-33894a18d50b" providerId="ADAL" clId="{56642A02-6811-4AD1-BCE9-65E5F1F470BD}" dt="2022-06-03T13:01:19.574" v="2" actId="47"/>
        <pc:sldMkLst>
          <pc:docMk/>
          <pc:sldMk cId="1325779333" sldId="296"/>
        </pc:sldMkLst>
      </pc:sldChg>
      <pc:sldChg chg="modSp mod">
        <pc:chgData name="Mazen J. Habash" userId="5aeccc7f-f4c9-417d-b26b-33894a18d50b" providerId="ADAL" clId="{56642A02-6811-4AD1-BCE9-65E5F1F470BD}" dt="2022-06-03T13:02:49.933" v="8" actId="20577"/>
        <pc:sldMkLst>
          <pc:docMk/>
          <pc:sldMk cId="1422115731" sldId="298"/>
        </pc:sldMkLst>
        <pc:spChg chg="mod">
          <ac:chgData name="Mazen J. Habash" userId="5aeccc7f-f4c9-417d-b26b-33894a18d50b" providerId="ADAL" clId="{56642A02-6811-4AD1-BCE9-65E5F1F470BD}" dt="2022-06-03T13:02:41.636" v="4" actId="20577"/>
          <ac:spMkLst>
            <pc:docMk/>
            <pc:sldMk cId="1422115731" sldId="298"/>
            <ac:spMk id="3" creationId="{00000000-0000-0000-0000-000000000000}"/>
          </ac:spMkLst>
        </pc:spChg>
        <pc:spChg chg="mod">
          <ac:chgData name="Mazen J. Habash" userId="5aeccc7f-f4c9-417d-b26b-33894a18d50b" providerId="ADAL" clId="{56642A02-6811-4AD1-BCE9-65E5F1F470BD}" dt="2022-06-03T13:02:49.933" v="8" actId="20577"/>
          <ac:spMkLst>
            <pc:docMk/>
            <pc:sldMk cId="1422115731" sldId="298"/>
            <ac:spMk id="6" creationId="{00000000-0000-0000-0000-000000000000}"/>
          </ac:spMkLst>
        </pc:spChg>
      </pc:sldChg>
      <pc:sldChg chg="del">
        <pc:chgData name="Mazen J. Habash" userId="5aeccc7f-f4c9-417d-b26b-33894a18d50b" providerId="ADAL" clId="{56642A02-6811-4AD1-BCE9-65E5F1F470BD}" dt="2022-06-03T13:03:22.618" v="9" actId="47"/>
        <pc:sldMkLst>
          <pc:docMk/>
          <pc:sldMk cId="884194586" sldId="301"/>
        </pc:sldMkLst>
      </pc:sldChg>
      <pc:sldChg chg="del">
        <pc:chgData name="Mazen J. Habash" userId="5aeccc7f-f4c9-417d-b26b-33894a18d50b" providerId="ADAL" clId="{56642A02-6811-4AD1-BCE9-65E5F1F470BD}" dt="2022-06-03T13:03:23.764" v="10" actId="47"/>
        <pc:sldMkLst>
          <pc:docMk/>
          <pc:sldMk cId="1546262675" sldId="302"/>
        </pc:sldMkLst>
      </pc:sldChg>
      <pc:sldChg chg="del">
        <pc:chgData name="Mazen J. Habash" userId="5aeccc7f-f4c9-417d-b26b-33894a18d50b" providerId="ADAL" clId="{56642A02-6811-4AD1-BCE9-65E5F1F470BD}" dt="2022-06-03T13:03:24.317" v="11" actId="47"/>
        <pc:sldMkLst>
          <pc:docMk/>
          <pc:sldMk cId="1405123390" sldId="303"/>
        </pc:sldMkLst>
      </pc:sldChg>
      <pc:sldChg chg="del">
        <pc:chgData name="Mazen J. Habash" userId="5aeccc7f-f4c9-417d-b26b-33894a18d50b" providerId="ADAL" clId="{56642A02-6811-4AD1-BCE9-65E5F1F470BD}" dt="2022-06-03T13:03:25.184" v="12" actId="47"/>
        <pc:sldMkLst>
          <pc:docMk/>
          <pc:sldMk cId="3919851835" sldId="304"/>
        </pc:sldMkLst>
      </pc:sldChg>
      <pc:sldChg chg="del">
        <pc:chgData name="Mazen J. Habash" userId="5aeccc7f-f4c9-417d-b26b-33894a18d50b" providerId="ADAL" clId="{56642A02-6811-4AD1-BCE9-65E5F1F470BD}" dt="2022-06-03T13:03:25.790" v="13" actId="47"/>
        <pc:sldMkLst>
          <pc:docMk/>
          <pc:sldMk cId="3692687533" sldId="305"/>
        </pc:sldMkLst>
      </pc:sldChg>
      <pc:sldChg chg="del">
        <pc:chgData name="Mazen J. Habash" userId="5aeccc7f-f4c9-417d-b26b-33894a18d50b" providerId="ADAL" clId="{56642A02-6811-4AD1-BCE9-65E5F1F470BD}" dt="2022-06-03T13:03:27.198" v="14" actId="47"/>
        <pc:sldMkLst>
          <pc:docMk/>
          <pc:sldMk cId="2226817163" sldId="306"/>
        </pc:sldMkLst>
      </pc:sldChg>
      <pc:sldChg chg="del">
        <pc:chgData name="Mazen J. Habash" userId="5aeccc7f-f4c9-417d-b26b-33894a18d50b" providerId="ADAL" clId="{56642A02-6811-4AD1-BCE9-65E5F1F470BD}" dt="2022-06-03T13:03:27.975" v="15" actId="47"/>
        <pc:sldMkLst>
          <pc:docMk/>
          <pc:sldMk cId="4185325386" sldId="307"/>
        </pc:sldMkLst>
      </pc:sldChg>
      <pc:sldChg chg="delSp mod">
        <pc:chgData name="Mazen J. Habash" userId="5aeccc7f-f4c9-417d-b26b-33894a18d50b" providerId="ADAL" clId="{56642A02-6811-4AD1-BCE9-65E5F1F470BD}" dt="2022-06-03T13:04:06.206" v="16" actId="478"/>
        <pc:sldMkLst>
          <pc:docMk/>
          <pc:sldMk cId="2661409482" sldId="329"/>
        </pc:sldMkLst>
        <pc:spChg chg="del">
          <ac:chgData name="Mazen J. Habash" userId="5aeccc7f-f4c9-417d-b26b-33894a18d50b" providerId="ADAL" clId="{56642A02-6811-4AD1-BCE9-65E5F1F470BD}" dt="2022-06-03T13:04:06.206" v="16" actId="478"/>
          <ac:spMkLst>
            <pc:docMk/>
            <pc:sldMk cId="2661409482" sldId="329"/>
            <ac:spMk id="5" creationId="{00000000-0000-0000-0000-000000000000}"/>
          </ac:spMkLst>
        </pc:spChg>
      </pc:sldChg>
      <pc:sldChg chg="del">
        <pc:chgData name="Mazen J. Habash" userId="5aeccc7f-f4c9-417d-b26b-33894a18d50b" providerId="ADAL" clId="{56642A02-6811-4AD1-BCE9-65E5F1F470BD}" dt="2022-06-03T13:57:08.017" v="1140" actId="47"/>
        <pc:sldMkLst>
          <pc:docMk/>
          <pc:sldMk cId="2968982618" sldId="370"/>
        </pc:sldMkLst>
      </pc:sldChg>
      <pc:sldChg chg="addSp delSp modSp add mod modNotesTx">
        <pc:chgData name="Mazen J. Habash" userId="5aeccc7f-f4c9-417d-b26b-33894a18d50b" providerId="ADAL" clId="{56642A02-6811-4AD1-BCE9-65E5F1F470BD}" dt="2022-06-03T14:00:25.233" v="1409" actId="313"/>
        <pc:sldMkLst>
          <pc:docMk/>
          <pc:sldMk cId="1286416421" sldId="371"/>
        </pc:sldMkLst>
        <pc:spChg chg="add mod">
          <ac:chgData name="Mazen J. Habash" userId="5aeccc7f-f4c9-417d-b26b-33894a18d50b" providerId="ADAL" clId="{56642A02-6811-4AD1-BCE9-65E5F1F470BD}" dt="2022-06-03T13:11:55.632" v="193" actId="20577"/>
          <ac:spMkLst>
            <pc:docMk/>
            <pc:sldMk cId="1286416421" sldId="371"/>
            <ac:spMk id="3" creationId="{14417B83-371A-48AA-AF36-FFC28381E937}"/>
          </ac:spMkLst>
        </pc:spChg>
        <pc:picChg chg="del">
          <ac:chgData name="Mazen J. Habash" userId="5aeccc7f-f4c9-417d-b26b-33894a18d50b" providerId="ADAL" clId="{56642A02-6811-4AD1-BCE9-65E5F1F470BD}" dt="2022-06-03T13:07:34.948" v="18" actId="478"/>
          <ac:picMkLst>
            <pc:docMk/>
            <pc:sldMk cId="1286416421" sldId="371"/>
            <ac:picMk id="6" creationId="{00000000-0000-0000-0000-000000000000}"/>
          </ac:picMkLst>
        </pc:picChg>
      </pc:sldChg>
      <pc:sldChg chg="add">
        <pc:chgData name="Mazen J. Habash" userId="5aeccc7f-f4c9-417d-b26b-33894a18d50b" providerId="ADAL" clId="{56642A02-6811-4AD1-BCE9-65E5F1F470BD}" dt="2022-06-03T14:39:27.562" v="1479"/>
        <pc:sldMkLst>
          <pc:docMk/>
          <pc:sldMk cId="2621016132" sldId="372"/>
        </pc:sldMkLst>
      </pc:sldChg>
      <pc:sldMasterChg chg="delSldLayout">
        <pc:chgData name="Mazen J. Habash" userId="5aeccc7f-f4c9-417d-b26b-33894a18d50b" providerId="ADAL" clId="{56642A02-6811-4AD1-BCE9-65E5F1F470BD}" dt="2022-06-03T13:57:08.017" v="1140" actId="47"/>
        <pc:sldMasterMkLst>
          <pc:docMk/>
          <pc:sldMasterMk cId="1539998514" sldId="2147483648"/>
        </pc:sldMasterMkLst>
        <pc:sldLayoutChg chg="del">
          <pc:chgData name="Mazen J. Habash" userId="5aeccc7f-f4c9-417d-b26b-33894a18d50b" providerId="ADAL" clId="{56642A02-6811-4AD1-BCE9-65E5F1F470BD}" dt="2022-06-03T13:57:08.017" v="1140" actId="47"/>
          <pc:sldLayoutMkLst>
            <pc:docMk/>
            <pc:sldMasterMk cId="1539998514" sldId="2147483648"/>
            <pc:sldLayoutMk cId="3428883445"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3F1655-063D-4226-9824-F4C6AFD32589}" type="datetimeFigureOut">
              <a:rPr lang="en-US" smtClean="0"/>
              <a:t>6/3/2022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1F5619-D5DC-481E-A6CC-927C075AC80D}" type="slidenum">
              <a:rPr lang="en-US" smtClean="0"/>
              <a:t>‹#›</a:t>
            </a:fld>
            <a:endParaRPr lang="en-US"/>
          </a:p>
        </p:txBody>
      </p:sp>
    </p:spTree>
    <p:extLst>
      <p:ext uri="{BB962C8B-B14F-4D97-AF65-F5344CB8AC3E}">
        <p14:creationId xmlns:p14="http://schemas.microsoft.com/office/powerpoint/2010/main" val="211542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644403-38F8-48CB-B1D7-CBF2C34F1D74}" type="slidenum">
              <a:rPr lang="en-CA" smtClean="0"/>
              <a:pPr/>
              <a:t>2</a:t>
            </a:fld>
            <a:endParaRPr lang="en-CA"/>
          </a:p>
        </p:txBody>
      </p:sp>
    </p:spTree>
    <p:extLst>
      <p:ext uri="{BB962C8B-B14F-4D97-AF65-F5344CB8AC3E}">
        <p14:creationId xmlns:p14="http://schemas.microsoft.com/office/powerpoint/2010/main" val="122176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1F5619-D5DC-481E-A6CC-927C075AC80D}" type="slidenum">
              <a:rPr lang="en-US" smtClean="0"/>
              <a:t>3</a:t>
            </a:fld>
            <a:endParaRPr lang="en-US"/>
          </a:p>
        </p:txBody>
      </p:sp>
    </p:spTree>
    <p:extLst>
      <p:ext uri="{BB962C8B-B14F-4D97-AF65-F5344CB8AC3E}">
        <p14:creationId xmlns:p14="http://schemas.microsoft.com/office/powerpoint/2010/main" val="143723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11F5619-D5DC-481E-A6CC-927C075AC80D}" type="slidenum">
              <a:rPr lang="en-US" smtClean="0"/>
              <a:t>16</a:t>
            </a:fld>
            <a:endParaRPr lang="en-US"/>
          </a:p>
        </p:txBody>
      </p:sp>
    </p:spTree>
    <p:extLst>
      <p:ext uri="{BB962C8B-B14F-4D97-AF65-F5344CB8AC3E}">
        <p14:creationId xmlns:p14="http://schemas.microsoft.com/office/powerpoint/2010/main" val="182130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for </a:t>
            </a:r>
            <a:endParaRPr lang="en-CA" dirty="0"/>
          </a:p>
        </p:txBody>
      </p:sp>
      <p:sp>
        <p:nvSpPr>
          <p:cNvPr id="4" name="Slide Number Placeholder 3"/>
          <p:cNvSpPr>
            <a:spLocks noGrp="1"/>
          </p:cNvSpPr>
          <p:nvPr>
            <p:ph type="sldNum" sz="quarter" idx="5"/>
          </p:nvPr>
        </p:nvSpPr>
        <p:spPr/>
        <p:txBody>
          <a:bodyPr/>
          <a:lstStyle/>
          <a:p>
            <a:fld id="{411F5619-D5DC-481E-A6CC-927C075AC80D}" type="slidenum">
              <a:rPr lang="en-US" smtClean="0"/>
              <a:t>26</a:t>
            </a:fld>
            <a:endParaRPr lang="en-US"/>
          </a:p>
        </p:txBody>
      </p:sp>
    </p:spTree>
    <p:extLst>
      <p:ext uri="{BB962C8B-B14F-4D97-AF65-F5344CB8AC3E}">
        <p14:creationId xmlns:p14="http://schemas.microsoft.com/office/powerpoint/2010/main" val="356915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HRVs should be considered unattended equipment.  If they stop working, no one will notice.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Motors have a finite life like anything else electrical/mechanical.   For some of these motors, this is measured in hours of operation, say 60,000 hours.   If motor is operating 24/7 that means around 7 years.</a:t>
            </a:r>
          </a:p>
          <a:p>
            <a:pPr marL="628650" lvl="1" indent="-171450">
              <a:buFont typeface="Arial" panose="020B0604020202020204" pitchFamily="34" charset="0"/>
              <a:buChar char="•"/>
            </a:pPr>
            <a:r>
              <a:rPr lang="en-US" dirty="0"/>
              <a:t>Motors would reach end of life sooner under some conditions such as undervoltage or overvoltage.  Or in some environments or when mis-applied or if contaminated or full of dust etc.</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Thermal protection and locked rotor identification.</a:t>
            </a:r>
          </a:p>
          <a:p>
            <a:pPr marL="628650" lvl="1" indent="-171450">
              <a:buFont typeface="Arial" panose="020B0604020202020204" pitchFamily="34" charset="0"/>
              <a:buChar char="•"/>
            </a:pPr>
            <a:r>
              <a:rPr lang="en-US" dirty="0"/>
              <a:t>Thermal fuses or resettable thermal protectors</a:t>
            </a:r>
          </a:p>
          <a:p>
            <a:pPr marL="628650" lvl="1" indent="-171450">
              <a:buFont typeface="Arial" panose="020B0604020202020204" pitchFamily="34" charset="0"/>
              <a:buChar char="•"/>
            </a:pPr>
            <a:r>
              <a:rPr lang="en-US" dirty="0"/>
              <a:t>Equipment being able to confirm flow of air such as in HRVs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Equipment should attempt to contain a fire within it.  Some of these HRVs have plastic interiors and plastic hinges.  Once fire gets going, the internal plastic material acts as a fuel load and the plastic hinges melt quickly allowing the front door to open or fall off allowing the fire to exit the enclosure.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411F5619-D5DC-481E-A6CC-927C075AC80D}" type="slidenum">
              <a:rPr lang="en-US" smtClean="0"/>
              <a:t>93</a:t>
            </a:fld>
            <a:endParaRPr lang="en-US"/>
          </a:p>
        </p:txBody>
      </p:sp>
    </p:spTree>
    <p:extLst>
      <p:ext uri="{BB962C8B-B14F-4D97-AF65-F5344CB8AC3E}">
        <p14:creationId xmlns:p14="http://schemas.microsoft.com/office/powerpoint/2010/main" val="887210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dmatei@origin-and-cause.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1779662"/>
            <a:ext cx="4248472" cy="1102519"/>
          </a:xfrm>
        </p:spPr>
        <p:txBody>
          <a:bodyPr>
            <a:normAutofit/>
          </a:bodyPr>
          <a:lstStyle>
            <a:lvl1pPr algn="r">
              <a:defRPr sz="3200" b="1">
                <a:solidFill>
                  <a:srgbClr val="CF2A26"/>
                </a:solidFill>
              </a:defRPr>
            </a:lvl1pPr>
          </a:lstStyle>
          <a:p>
            <a:r>
              <a:rPr lang="en-US" dirty="0"/>
              <a:t>Click to edit Master title style</a:t>
            </a:r>
          </a:p>
        </p:txBody>
      </p:sp>
      <p:sp>
        <p:nvSpPr>
          <p:cNvPr id="3" name="Subtitle 2"/>
          <p:cNvSpPr>
            <a:spLocks noGrp="1"/>
          </p:cNvSpPr>
          <p:nvPr>
            <p:ph type="subTitle" idx="1"/>
          </p:nvPr>
        </p:nvSpPr>
        <p:spPr>
          <a:xfrm>
            <a:off x="5436096" y="2914650"/>
            <a:ext cx="3528392" cy="1314450"/>
          </a:xfrm>
        </p:spPr>
        <p:txBody>
          <a:bodyPr>
            <a:normAutofit/>
          </a:bodyPr>
          <a:lstStyle>
            <a:lvl1pPr marL="0" indent="0" algn="r">
              <a:buNone/>
              <a:defRPr sz="1800">
                <a:solidFill>
                  <a:srgbClr val="4747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Big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85"/>
            <a:ext cx="2780655" cy="4009825"/>
          </a:xfrm>
          <a:prstGeom prst="rect">
            <a:avLst/>
          </a:prstGeom>
        </p:spPr>
      </p:pic>
      <p:sp>
        <p:nvSpPr>
          <p:cNvPr id="9" name="Picture Placeholder 8"/>
          <p:cNvSpPr>
            <a:spLocks noGrp="1"/>
          </p:cNvSpPr>
          <p:nvPr>
            <p:ph type="pic" sz="quarter" idx="11"/>
          </p:nvPr>
        </p:nvSpPr>
        <p:spPr>
          <a:xfrm>
            <a:off x="4716016" y="484188"/>
            <a:ext cx="4248472" cy="791418"/>
          </a:xfrm>
        </p:spPr>
        <p:txBody>
          <a:bodyPr/>
          <a:lstStyle>
            <a:lvl1pPr marL="0" indent="0">
              <a:buNone/>
              <a:defRPr/>
            </a:lvl1pPr>
          </a:lstStyle>
          <a:p>
            <a:endParaRPr lang="en-US" dirty="0"/>
          </a:p>
        </p:txBody>
      </p:sp>
      <p:sp>
        <p:nvSpPr>
          <p:cNvPr id="12" name="Date Placeholder 11"/>
          <p:cNvSpPr>
            <a:spLocks noGrp="1"/>
          </p:cNvSpPr>
          <p:nvPr>
            <p:ph type="dt" sz="half" idx="12"/>
          </p:nvPr>
        </p:nvSpPr>
        <p:spPr>
          <a:xfrm>
            <a:off x="6842348" y="3363838"/>
            <a:ext cx="2133600" cy="273844"/>
          </a:xfrm>
        </p:spPr>
        <p:txBody>
          <a:bodyPr/>
          <a:lstStyle>
            <a:lvl1pPr algn="r">
              <a:defRPr/>
            </a:lvl1pPr>
          </a:lstStyle>
          <a:p>
            <a:fld id="{E87458B8-D25B-4DAA-9450-3E73D8464A5D}" type="datetimeFigureOut">
              <a:rPr lang="en-US" smtClean="0"/>
              <a:pPr/>
              <a:t>6/3/2022</a:t>
            </a:fld>
            <a:endParaRPr lang="en-US" dirty="0"/>
          </a:p>
        </p:txBody>
      </p:sp>
    </p:spTree>
    <p:extLst>
      <p:ext uri="{BB962C8B-B14F-4D97-AF65-F5344CB8AC3E}">
        <p14:creationId xmlns:p14="http://schemas.microsoft.com/office/powerpoint/2010/main" val="79208095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Big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85"/>
            <a:ext cx="2780655" cy="4009825"/>
          </a:xfrm>
          <a:prstGeom prst="rect">
            <a:avLst/>
          </a:prstGeom>
        </p:spPr>
      </p:pic>
      <p:sp>
        <p:nvSpPr>
          <p:cNvPr id="2" name="Title 1"/>
          <p:cNvSpPr>
            <a:spLocks noGrp="1"/>
          </p:cNvSpPr>
          <p:nvPr>
            <p:ph type="ctrTitle"/>
          </p:nvPr>
        </p:nvSpPr>
        <p:spPr>
          <a:xfrm>
            <a:off x="2339752" y="1923678"/>
            <a:ext cx="5866085" cy="1102519"/>
          </a:xfrm>
        </p:spPr>
        <p:txBody>
          <a:bodyPr>
            <a:normAutofit/>
          </a:bodyPr>
          <a:lstStyle>
            <a:lvl1pPr algn="ctr">
              <a:defRPr sz="3200" b="1">
                <a:solidFill>
                  <a:srgbClr val="CF2A26"/>
                </a:solidFill>
              </a:defRPr>
            </a:lvl1pPr>
          </a:lstStyle>
          <a:p>
            <a:r>
              <a:rPr lang="en-US" dirty="0"/>
              <a:t>Click to edit Master title style</a:t>
            </a:r>
          </a:p>
        </p:txBody>
      </p:sp>
    </p:spTree>
    <p:extLst>
      <p:ext uri="{BB962C8B-B14F-4D97-AF65-F5344CB8AC3E}">
        <p14:creationId xmlns:p14="http://schemas.microsoft.com/office/powerpoint/2010/main" val="258925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6084168" y="3867894"/>
            <a:ext cx="3059832" cy="127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771800" y="1995686"/>
            <a:ext cx="3249828" cy="512805"/>
          </a:xfrm>
        </p:spPr>
        <p:txBody>
          <a:bodyPr>
            <a:normAutofit/>
          </a:bodyPr>
          <a:lstStyle/>
          <a:p>
            <a:r>
              <a:rPr lang="en-CA" sz="2700" i="1" dirty="0"/>
              <a:t>Thanks for your time!</a:t>
            </a:r>
          </a:p>
        </p:txBody>
      </p:sp>
      <p:sp>
        <p:nvSpPr>
          <p:cNvPr id="6" name="Subtitle 3"/>
          <p:cNvSpPr txBox="1">
            <a:spLocks/>
          </p:cNvSpPr>
          <p:nvPr userDrawn="1"/>
        </p:nvSpPr>
        <p:spPr>
          <a:xfrm>
            <a:off x="3404698" y="3521745"/>
            <a:ext cx="1984032" cy="798556"/>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1050" dirty="0">
                <a:latin typeface="+mj-lt"/>
                <a:cs typeface="Kalinga" panose="020B0502040204020203" pitchFamily="34" charset="0"/>
              </a:rPr>
              <a:t>Dinu Matei, M.Sc., </a:t>
            </a:r>
            <a:r>
              <a:rPr lang="en-US" sz="1050" dirty="0" err="1">
                <a:latin typeface="+mj-lt"/>
                <a:cs typeface="Kalinga" panose="020B0502040204020203" pitchFamily="34" charset="0"/>
              </a:rPr>
              <a:t>P.Eng</a:t>
            </a:r>
            <a:r>
              <a:rPr lang="en-US" sz="1050" dirty="0">
                <a:latin typeface="+mj-lt"/>
                <a:cs typeface="Kalinga" panose="020B0502040204020203" pitchFamily="34" charset="0"/>
              </a:rPr>
              <a:t>.</a:t>
            </a:r>
            <a:br>
              <a:rPr lang="en-CA" sz="1050" dirty="0">
                <a:latin typeface="+mj-lt"/>
                <a:cs typeface="Kalinga" panose="020B0502040204020203" pitchFamily="34" charset="0"/>
              </a:rPr>
            </a:br>
            <a:r>
              <a:rPr lang="en-CA" sz="1050" dirty="0">
                <a:latin typeface="+mj-lt"/>
                <a:cs typeface="Kalinga" panose="020B0502040204020203" pitchFamily="34" charset="0"/>
              </a:rPr>
              <a:t>Origin And Cause Inc.</a:t>
            </a:r>
            <a:br>
              <a:rPr lang="en-CA" sz="1050" dirty="0">
                <a:latin typeface="+mj-lt"/>
                <a:cs typeface="Kalinga" panose="020B0502040204020203" pitchFamily="34" charset="0"/>
              </a:rPr>
            </a:br>
            <a:r>
              <a:rPr lang="en-CA" sz="1050" dirty="0">
                <a:latin typeface="+mj-lt"/>
                <a:cs typeface="Kalinga" panose="020B0502040204020203" pitchFamily="34" charset="0"/>
                <a:hlinkClick r:id="rId2"/>
              </a:rPr>
              <a:t>dmatei@origin-and-cause.com</a:t>
            </a:r>
            <a:endParaRPr lang="en-CA" sz="1050" dirty="0">
              <a:latin typeface="+mj-lt"/>
              <a:cs typeface="Kalinga" panose="020B0502040204020203" pitchFamily="34" charset="0"/>
            </a:endParaRPr>
          </a:p>
          <a:p>
            <a:r>
              <a:rPr lang="en-CA" sz="1050" dirty="0">
                <a:latin typeface="+mj-lt"/>
                <a:cs typeface="Kalinga" panose="020B0502040204020203" pitchFamily="34" charset="0"/>
              </a:rPr>
              <a:t>Cell: (416)300-2865</a:t>
            </a:r>
          </a:p>
        </p:txBody>
      </p:sp>
    </p:spTree>
    <p:extLst>
      <p:ext uri="{BB962C8B-B14F-4D97-AF65-F5344CB8AC3E}">
        <p14:creationId xmlns:p14="http://schemas.microsoft.com/office/powerpoint/2010/main" val="346365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435281" cy="857250"/>
          </a:xfrm>
        </p:spPr>
        <p:txBody>
          <a:bodyPr>
            <a:normAutofit/>
          </a:bodyPr>
          <a:lstStyle>
            <a:lvl1pPr algn="l">
              <a:defRPr sz="3000" b="1">
                <a:solidFill>
                  <a:srgbClr val="CF2A26"/>
                </a:solidFill>
              </a:defRPr>
            </a:lvl1pPr>
          </a:lstStyle>
          <a:p>
            <a:r>
              <a:rPr lang="en-US" dirty="0"/>
              <a:t>Click to edit Master title style</a:t>
            </a:r>
          </a:p>
        </p:txBody>
      </p:sp>
      <p:sp>
        <p:nvSpPr>
          <p:cNvPr id="3" name="Content Placeholder 2"/>
          <p:cNvSpPr>
            <a:spLocks noGrp="1"/>
          </p:cNvSpPr>
          <p:nvPr>
            <p:ph idx="1"/>
          </p:nvPr>
        </p:nvSpPr>
        <p:spPr>
          <a:xfrm>
            <a:off x="251520" y="1200151"/>
            <a:ext cx="8435280" cy="3394472"/>
          </a:xfrm>
        </p:spPr>
        <p:txBody>
          <a:bodyPr/>
          <a:lstStyle>
            <a:lvl1pPr marL="0" indent="0">
              <a:buNone/>
              <a:defRPr sz="1200">
                <a:solidFill>
                  <a:srgbClr val="474747"/>
                </a:solidFill>
              </a:defRPr>
            </a:lvl1pPr>
          </a:lstStyle>
          <a:p>
            <a:pPr lvl="0"/>
            <a:r>
              <a:rPr lang="en-US" dirty="0"/>
              <a:t>Click to edit Master text styles</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8" name="Subtitle 2"/>
          <p:cNvSpPr>
            <a:spLocks noGrp="1"/>
          </p:cNvSpPr>
          <p:nvPr>
            <p:ph type="subTitle" idx="13"/>
          </p:nvPr>
        </p:nvSpPr>
        <p:spPr>
          <a:xfrm>
            <a:off x="251520" y="843558"/>
            <a:ext cx="5112568" cy="360040"/>
          </a:xfrm>
        </p:spPr>
        <p:txBody>
          <a:bodyPr>
            <a:normAutofit/>
          </a:bodyPr>
          <a:lstStyle>
            <a:lvl1pPr marL="0" indent="0" algn="l">
              <a:buNone/>
              <a:defRPr sz="1800" b="1">
                <a:solidFill>
                  <a:srgbClr val="C2C2C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Tree>
    <p:extLst>
      <p:ext uri="{BB962C8B-B14F-4D97-AF65-F5344CB8AC3E}">
        <p14:creationId xmlns:p14="http://schemas.microsoft.com/office/powerpoint/2010/main" val="210603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435281" cy="857250"/>
          </a:xfrm>
        </p:spPr>
        <p:txBody>
          <a:bodyPr>
            <a:normAutofit/>
          </a:bodyPr>
          <a:lstStyle>
            <a:lvl1pPr algn="l">
              <a:defRPr sz="3000" b="1">
                <a:solidFill>
                  <a:srgbClr val="CF2A26"/>
                </a:solidFill>
              </a:defRPr>
            </a:lvl1pPr>
          </a:lstStyle>
          <a:p>
            <a:r>
              <a:rPr lang="en-US" dirty="0"/>
              <a:t>Click to edit Master title style</a:t>
            </a:r>
          </a:p>
        </p:txBody>
      </p:sp>
      <p:sp>
        <p:nvSpPr>
          <p:cNvPr id="3" name="Content Placeholder 2"/>
          <p:cNvSpPr>
            <a:spLocks noGrp="1"/>
          </p:cNvSpPr>
          <p:nvPr>
            <p:ph idx="1"/>
          </p:nvPr>
        </p:nvSpPr>
        <p:spPr>
          <a:xfrm>
            <a:off x="251520" y="1200151"/>
            <a:ext cx="8435280" cy="3394472"/>
          </a:xfrm>
        </p:spPr>
        <p:txBody>
          <a:bodyPr>
            <a:normAutofit/>
          </a:bodyPr>
          <a:lstStyle>
            <a:lvl1pPr marL="514350" indent="-514350">
              <a:buClr>
                <a:srgbClr val="CF2A26"/>
              </a:buClr>
              <a:buFont typeface="+mj-lt"/>
              <a:buAutoNum type="arabicPeriod"/>
              <a:defRPr sz="2000">
                <a:solidFill>
                  <a:srgbClr val="474747"/>
                </a:solidFill>
              </a:defRPr>
            </a:lvl1pPr>
          </a:lstStyle>
          <a:p>
            <a:pPr lvl="0"/>
            <a:r>
              <a:rPr lang="en-US" dirty="0"/>
              <a:t>Click to edit Master text styles</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8" name="Subtitle 2"/>
          <p:cNvSpPr>
            <a:spLocks noGrp="1"/>
          </p:cNvSpPr>
          <p:nvPr>
            <p:ph type="subTitle" idx="13"/>
          </p:nvPr>
        </p:nvSpPr>
        <p:spPr>
          <a:xfrm>
            <a:off x="251520" y="843558"/>
            <a:ext cx="4968552" cy="360040"/>
          </a:xfrm>
        </p:spPr>
        <p:txBody>
          <a:bodyPr>
            <a:normAutofit/>
          </a:bodyPr>
          <a:lstStyle>
            <a:lvl1pPr marL="0" indent="0" algn="l">
              <a:buNone/>
              <a:defRPr sz="1800" b="1">
                <a:solidFill>
                  <a:srgbClr val="C2C2C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Tree>
    <p:extLst>
      <p:ext uri="{BB962C8B-B14F-4D97-AF65-F5344CB8AC3E}">
        <p14:creationId xmlns:p14="http://schemas.microsoft.com/office/powerpoint/2010/main" val="236375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435281" cy="857250"/>
          </a:xfrm>
        </p:spPr>
        <p:txBody>
          <a:bodyPr>
            <a:normAutofit/>
          </a:bodyPr>
          <a:lstStyle>
            <a:lvl1pPr algn="l">
              <a:defRPr sz="3000" b="1">
                <a:solidFill>
                  <a:srgbClr val="CF2A26"/>
                </a:solidFill>
              </a:defRPr>
            </a:lvl1pPr>
          </a:lstStyle>
          <a:p>
            <a:r>
              <a:rPr lang="en-US" dirty="0"/>
              <a:t>Click to edit Master title style</a:t>
            </a:r>
          </a:p>
        </p:txBody>
      </p:sp>
      <p:sp>
        <p:nvSpPr>
          <p:cNvPr id="3" name="Content Placeholder 2"/>
          <p:cNvSpPr>
            <a:spLocks noGrp="1"/>
          </p:cNvSpPr>
          <p:nvPr>
            <p:ph idx="1"/>
          </p:nvPr>
        </p:nvSpPr>
        <p:spPr>
          <a:xfrm>
            <a:off x="251520" y="1200151"/>
            <a:ext cx="8424936" cy="3394472"/>
          </a:xfrm>
        </p:spPr>
        <p:txBody>
          <a:bodyPr/>
          <a:lstStyle>
            <a:lvl1pPr>
              <a:buClr>
                <a:srgbClr val="CF2A26"/>
              </a:buClr>
              <a:defRPr sz="2000">
                <a:solidFill>
                  <a:srgbClr val="474747"/>
                </a:solidFill>
              </a:defRPr>
            </a:lvl1pPr>
            <a:lvl2pPr marL="742950" indent="-285750">
              <a:buClr>
                <a:srgbClr val="CF2A26"/>
              </a:buClr>
              <a:buFont typeface="Courier New" pitchFamily="49" charset="0"/>
              <a:buChar char="o"/>
              <a:defRPr sz="1600"/>
            </a:lvl2pPr>
          </a:lstStyle>
          <a:p>
            <a:pPr lvl="0"/>
            <a:r>
              <a:rPr lang="en-US" dirty="0"/>
              <a:t>Click to edit Master text styles</a:t>
            </a:r>
          </a:p>
          <a:p>
            <a:pPr lvl="1"/>
            <a:r>
              <a:rPr lang="en-US" dirty="0"/>
              <a:t>Second level</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8" name="Subtitle 2"/>
          <p:cNvSpPr>
            <a:spLocks noGrp="1"/>
          </p:cNvSpPr>
          <p:nvPr>
            <p:ph type="subTitle" idx="13"/>
          </p:nvPr>
        </p:nvSpPr>
        <p:spPr>
          <a:xfrm>
            <a:off x="251520" y="843558"/>
            <a:ext cx="4968552" cy="360040"/>
          </a:xfrm>
        </p:spPr>
        <p:txBody>
          <a:bodyPr>
            <a:normAutofit/>
          </a:bodyPr>
          <a:lstStyle>
            <a:lvl1pPr marL="0" indent="0" algn="l">
              <a:buNone/>
              <a:defRPr sz="1800" b="1">
                <a:solidFill>
                  <a:srgbClr val="C2C2C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Tree>
    <p:extLst>
      <p:ext uri="{BB962C8B-B14F-4D97-AF65-F5344CB8AC3E}">
        <p14:creationId xmlns:p14="http://schemas.microsoft.com/office/powerpoint/2010/main" val="39659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435281" cy="857250"/>
          </a:xfrm>
        </p:spPr>
        <p:txBody>
          <a:bodyPr>
            <a:normAutofit/>
          </a:bodyPr>
          <a:lstStyle>
            <a:lvl1pPr algn="l">
              <a:defRPr sz="3000" b="1">
                <a:solidFill>
                  <a:srgbClr val="CF2A26"/>
                </a:solidFill>
              </a:defRPr>
            </a:lvl1pPr>
          </a:lstStyle>
          <a:p>
            <a:r>
              <a:rPr lang="en-US" dirty="0"/>
              <a:t>Click to edit Master title style</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9"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
        <p:nvSpPr>
          <p:cNvPr id="5" name="Picture Placeholder 4"/>
          <p:cNvSpPr>
            <a:spLocks noGrp="1"/>
          </p:cNvSpPr>
          <p:nvPr>
            <p:ph type="pic" sz="quarter" idx="15"/>
          </p:nvPr>
        </p:nvSpPr>
        <p:spPr>
          <a:xfrm>
            <a:off x="176213" y="842963"/>
            <a:ext cx="2663825" cy="3097212"/>
          </a:xfrm>
        </p:spPr>
        <p:txBody>
          <a:bodyPr/>
          <a:lstStyle>
            <a:lvl1pPr marL="0" indent="0">
              <a:buNone/>
              <a:defRPr/>
            </a:lvl1pPr>
          </a:lstStyle>
          <a:p>
            <a:endParaRPr lang="en-US" dirty="0"/>
          </a:p>
        </p:txBody>
      </p:sp>
      <p:sp>
        <p:nvSpPr>
          <p:cNvPr id="10" name="Picture Placeholder 4"/>
          <p:cNvSpPr>
            <a:spLocks noGrp="1"/>
          </p:cNvSpPr>
          <p:nvPr>
            <p:ph type="pic" sz="quarter" idx="16"/>
          </p:nvPr>
        </p:nvSpPr>
        <p:spPr>
          <a:xfrm>
            <a:off x="3200797" y="843558"/>
            <a:ext cx="2663825" cy="3097212"/>
          </a:xfrm>
        </p:spPr>
        <p:txBody>
          <a:bodyPr/>
          <a:lstStyle>
            <a:lvl1pPr marL="0" indent="0">
              <a:buNone/>
              <a:defRPr/>
            </a:lvl1pPr>
          </a:lstStyle>
          <a:p>
            <a:endParaRPr lang="en-US" dirty="0"/>
          </a:p>
        </p:txBody>
      </p:sp>
      <p:sp>
        <p:nvSpPr>
          <p:cNvPr id="11" name="Picture Placeholder 4"/>
          <p:cNvSpPr>
            <a:spLocks noGrp="1"/>
          </p:cNvSpPr>
          <p:nvPr>
            <p:ph type="pic" sz="quarter" idx="17"/>
          </p:nvPr>
        </p:nvSpPr>
        <p:spPr>
          <a:xfrm>
            <a:off x="6261100" y="843558"/>
            <a:ext cx="2663825" cy="3097212"/>
          </a:xfrm>
        </p:spPr>
        <p:txBody>
          <a:bodyPr/>
          <a:lstStyle>
            <a:lvl1pPr marL="0" indent="0">
              <a:buNone/>
              <a:defRPr/>
            </a:lvl1pPr>
          </a:lstStyle>
          <a:p>
            <a:endParaRPr lang="en-US" dirty="0"/>
          </a:p>
        </p:txBody>
      </p:sp>
      <p:sp>
        <p:nvSpPr>
          <p:cNvPr id="12" name="Text Placeholder 11"/>
          <p:cNvSpPr>
            <a:spLocks noGrp="1"/>
          </p:cNvSpPr>
          <p:nvPr>
            <p:ph type="body" sz="quarter" idx="18"/>
          </p:nvPr>
        </p:nvSpPr>
        <p:spPr>
          <a:xfrm>
            <a:off x="467544" y="4011910"/>
            <a:ext cx="2016125" cy="360363"/>
          </a:xfrm>
        </p:spPr>
        <p:txBody>
          <a:bodyPr>
            <a:noAutofit/>
          </a:bodyPr>
          <a:lstStyle>
            <a:lvl1pPr marL="0" indent="0" algn="ctr">
              <a:buNone/>
              <a:defRPr sz="1400" b="1">
                <a:solidFill>
                  <a:srgbClr val="CF2A26"/>
                </a:solidFill>
              </a:defRPr>
            </a:lvl1pPr>
          </a:lstStyle>
          <a:p>
            <a:pPr lvl="0"/>
            <a:r>
              <a:rPr lang="en-US" dirty="0"/>
              <a:t>Click to edit Master text</a:t>
            </a:r>
          </a:p>
        </p:txBody>
      </p:sp>
      <p:cxnSp>
        <p:nvCxnSpPr>
          <p:cNvPr id="13" name="Straight Connector 12"/>
          <p:cNvCxnSpPr/>
          <p:nvPr userDrawn="1"/>
        </p:nvCxnSpPr>
        <p:spPr>
          <a:xfrm flipV="1">
            <a:off x="611560" y="4309468"/>
            <a:ext cx="1728192" cy="1"/>
          </a:xfrm>
          <a:prstGeom prst="line">
            <a:avLst/>
          </a:prstGeom>
          <a:ln w="6350">
            <a:solidFill>
              <a:srgbClr val="474747"/>
            </a:solidFill>
          </a:ln>
        </p:spPr>
        <p:style>
          <a:lnRef idx="1">
            <a:schemeClr val="dk1"/>
          </a:lnRef>
          <a:fillRef idx="0">
            <a:schemeClr val="dk1"/>
          </a:fillRef>
          <a:effectRef idx="0">
            <a:schemeClr val="dk1"/>
          </a:effectRef>
          <a:fontRef idx="minor">
            <a:schemeClr val="tx1"/>
          </a:fontRef>
        </p:style>
      </p:cxnSp>
      <p:sp>
        <p:nvSpPr>
          <p:cNvPr id="16" name="Text Placeholder 11"/>
          <p:cNvSpPr>
            <a:spLocks noGrp="1"/>
          </p:cNvSpPr>
          <p:nvPr>
            <p:ph type="body" sz="quarter" idx="19"/>
          </p:nvPr>
        </p:nvSpPr>
        <p:spPr>
          <a:xfrm>
            <a:off x="467593" y="4309468"/>
            <a:ext cx="2016125" cy="360363"/>
          </a:xfrm>
        </p:spPr>
        <p:txBody>
          <a:bodyPr>
            <a:noAutofit/>
          </a:bodyPr>
          <a:lstStyle>
            <a:lvl1pPr marL="0" indent="0" algn="ctr">
              <a:buNone/>
              <a:defRPr sz="1200" b="0">
                <a:solidFill>
                  <a:srgbClr val="C2C2C2"/>
                </a:solidFill>
              </a:defRPr>
            </a:lvl1pPr>
          </a:lstStyle>
          <a:p>
            <a:pPr lvl="0"/>
            <a:r>
              <a:rPr lang="en-US" dirty="0"/>
              <a:t>Click to edit Master text</a:t>
            </a:r>
          </a:p>
        </p:txBody>
      </p:sp>
      <p:sp>
        <p:nvSpPr>
          <p:cNvPr id="17" name="Text Placeholder 11"/>
          <p:cNvSpPr>
            <a:spLocks noGrp="1"/>
          </p:cNvSpPr>
          <p:nvPr>
            <p:ph type="body" sz="quarter" idx="20"/>
          </p:nvPr>
        </p:nvSpPr>
        <p:spPr>
          <a:xfrm>
            <a:off x="3510398" y="4011911"/>
            <a:ext cx="2016125" cy="360363"/>
          </a:xfrm>
        </p:spPr>
        <p:txBody>
          <a:bodyPr>
            <a:noAutofit/>
          </a:bodyPr>
          <a:lstStyle>
            <a:lvl1pPr marL="0" indent="0" algn="ctr">
              <a:buNone/>
              <a:defRPr sz="1400" b="1">
                <a:solidFill>
                  <a:srgbClr val="CF2A26"/>
                </a:solidFill>
              </a:defRPr>
            </a:lvl1pPr>
          </a:lstStyle>
          <a:p>
            <a:pPr lvl="0"/>
            <a:r>
              <a:rPr lang="en-US" dirty="0"/>
              <a:t>Click to edit Master text</a:t>
            </a:r>
          </a:p>
        </p:txBody>
      </p:sp>
      <p:cxnSp>
        <p:nvCxnSpPr>
          <p:cNvPr id="18" name="Straight Connector 17"/>
          <p:cNvCxnSpPr/>
          <p:nvPr userDrawn="1"/>
        </p:nvCxnSpPr>
        <p:spPr>
          <a:xfrm flipV="1">
            <a:off x="3654414" y="4309469"/>
            <a:ext cx="1728192" cy="1"/>
          </a:xfrm>
          <a:prstGeom prst="line">
            <a:avLst/>
          </a:prstGeom>
          <a:ln w="6350">
            <a:solidFill>
              <a:srgbClr val="474747"/>
            </a:solidFill>
          </a:ln>
        </p:spPr>
        <p:style>
          <a:lnRef idx="1">
            <a:schemeClr val="dk1"/>
          </a:lnRef>
          <a:fillRef idx="0">
            <a:schemeClr val="dk1"/>
          </a:fillRef>
          <a:effectRef idx="0">
            <a:schemeClr val="dk1"/>
          </a:effectRef>
          <a:fontRef idx="minor">
            <a:schemeClr val="tx1"/>
          </a:fontRef>
        </p:style>
      </p:cxnSp>
      <p:sp>
        <p:nvSpPr>
          <p:cNvPr id="19" name="Text Placeholder 11"/>
          <p:cNvSpPr>
            <a:spLocks noGrp="1"/>
          </p:cNvSpPr>
          <p:nvPr>
            <p:ph type="body" sz="quarter" idx="21"/>
          </p:nvPr>
        </p:nvSpPr>
        <p:spPr>
          <a:xfrm>
            <a:off x="3510447" y="4309469"/>
            <a:ext cx="2016125" cy="360363"/>
          </a:xfrm>
        </p:spPr>
        <p:txBody>
          <a:bodyPr>
            <a:noAutofit/>
          </a:bodyPr>
          <a:lstStyle>
            <a:lvl1pPr marL="0" indent="0" algn="ctr">
              <a:buNone/>
              <a:defRPr sz="1200" b="0">
                <a:solidFill>
                  <a:srgbClr val="C2C2C2"/>
                </a:solidFill>
              </a:defRPr>
            </a:lvl1pPr>
          </a:lstStyle>
          <a:p>
            <a:pPr lvl="0"/>
            <a:r>
              <a:rPr lang="en-US" dirty="0"/>
              <a:t>Click to edit Master text</a:t>
            </a:r>
          </a:p>
        </p:txBody>
      </p:sp>
      <p:sp>
        <p:nvSpPr>
          <p:cNvPr id="20" name="Text Placeholder 11"/>
          <p:cNvSpPr>
            <a:spLocks noGrp="1"/>
          </p:cNvSpPr>
          <p:nvPr>
            <p:ph type="body" sz="quarter" idx="22"/>
          </p:nvPr>
        </p:nvSpPr>
        <p:spPr>
          <a:xfrm>
            <a:off x="6660183" y="4011912"/>
            <a:ext cx="2016125" cy="360363"/>
          </a:xfrm>
        </p:spPr>
        <p:txBody>
          <a:bodyPr>
            <a:noAutofit/>
          </a:bodyPr>
          <a:lstStyle>
            <a:lvl1pPr marL="0" indent="0" algn="ctr">
              <a:buNone/>
              <a:defRPr sz="1400" b="1">
                <a:solidFill>
                  <a:srgbClr val="CF2A26"/>
                </a:solidFill>
              </a:defRPr>
            </a:lvl1pPr>
          </a:lstStyle>
          <a:p>
            <a:pPr lvl="0"/>
            <a:r>
              <a:rPr lang="en-US" dirty="0"/>
              <a:t>Click to edit Master text</a:t>
            </a:r>
          </a:p>
        </p:txBody>
      </p:sp>
      <p:cxnSp>
        <p:nvCxnSpPr>
          <p:cNvPr id="21" name="Straight Connector 20"/>
          <p:cNvCxnSpPr/>
          <p:nvPr userDrawn="1"/>
        </p:nvCxnSpPr>
        <p:spPr>
          <a:xfrm flipV="1">
            <a:off x="6804199" y="4309470"/>
            <a:ext cx="1728192" cy="1"/>
          </a:xfrm>
          <a:prstGeom prst="line">
            <a:avLst/>
          </a:prstGeom>
          <a:ln w="6350">
            <a:solidFill>
              <a:srgbClr val="474747"/>
            </a:solidFill>
          </a:ln>
        </p:spPr>
        <p:style>
          <a:lnRef idx="1">
            <a:schemeClr val="dk1"/>
          </a:lnRef>
          <a:fillRef idx="0">
            <a:schemeClr val="dk1"/>
          </a:fillRef>
          <a:effectRef idx="0">
            <a:schemeClr val="dk1"/>
          </a:effectRef>
          <a:fontRef idx="minor">
            <a:schemeClr val="tx1"/>
          </a:fontRef>
        </p:style>
      </p:cxnSp>
      <p:sp>
        <p:nvSpPr>
          <p:cNvPr id="22" name="Text Placeholder 11"/>
          <p:cNvSpPr>
            <a:spLocks noGrp="1"/>
          </p:cNvSpPr>
          <p:nvPr>
            <p:ph type="body" sz="quarter" idx="23"/>
          </p:nvPr>
        </p:nvSpPr>
        <p:spPr>
          <a:xfrm>
            <a:off x="6660232" y="4309470"/>
            <a:ext cx="2016125" cy="360363"/>
          </a:xfrm>
        </p:spPr>
        <p:txBody>
          <a:bodyPr>
            <a:noAutofit/>
          </a:bodyPr>
          <a:lstStyle>
            <a:lvl1pPr marL="0" indent="0" algn="ctr">
              <a:buNone/>
              <a:defRPr sz="1200" b="0">
                <a:solidFill>
                  <a:srgbClr val="C2C2C2"/>
                </a:solidFill>
              </a:defRPr>
            </a:lvl1pPr>
          </a:lstStyle>
          <a:p>
            <a:pPr lvl="0"/>
            <a:r>
              <a:rPr lang="en-US" dirty="0"/>
              <a:t>Click to edit Master text</a:t>
            </a:r>
          </a:p>
        </p:txBody>
      </p:sp>
    </p:spTree>
    <p:extLst>
      <p:ext uri="{BB962C8B-B14F-4D97-AF65-F5344CB8AC3E}">
        <p14:creationId xmlns:p14="http://schemas.microsoft.com/office/powerpoint/2010/main" val="191516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514270" cy="857250"/>
          </a:xfrm>
        </p:spPr>
        <p:txBody>
          <a:bodyPr>
            <a:normAutofit/>
          </a:bodyPr>
          <a:lstStyle>
            <a:lvl1pPr algn="l">
              <a:defRPr sz="3000" b="1">
                <a:solidFill>
                  <a:srgbClr val="CF2A26"/>
                </a:solidFill>
              </a:defRPr>
            </a:lvl1pPr>
          </a:lstStyle>
          <a:p>
            <a:r>
              <a:rPr lang="en-US" dirty="0"/>
              <a:t>Click to edit Master title style</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9"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
        <p:nvSpPr>
          <p:cNvPr id="17" name="Text Placeholder 11"/>
          <p:cNvSpPr>
            <a:spLocks noGrp="1"/>
          </p:cNvSpPr>
          <p:nvPr>
            <p:ph type="body" sz="quarter" idx="20"/>
          </p:nvPr>
        </p:nvSpPr>
        <p:spPr>
          <a:xfrm>
            <a:off x="3510398" y="4078586"/>
            <a:ext cx="2016125" cy="360363"/>
          </a:xfrm>
        </p:spPr>
        <p:txBody>
          <a:bodyPr>
            <a:noAutofit/>
          </a:bodyPr>
          <a:lstStyle>
            <a:lvl1pPr marL="0" indent="0" algn="ctr">
              <a:buNone/>
              <a:defRPr sz="1400" b="1">
                <a:solidFill>
                  <a:srgbClr val="CF2A26"/>
                </a:solidFill>
              </a:defRPr>
            </a:lvl1pPr>
          </a:lstStyle>
          <a:p>
            <a:pPr lvl="0"/>
            <a:r>
              <a:rPr lang="en-US" dirty="0"/>
              <a:t>Click to edit Master text</a:t>
            </a:r>
          </a:p>
        </p:txBody>
      </p:sp>
      <p:cxnSp>
        <p:nvCxnSpPr>
          <p:cNvPr id="18" name="Straight Connector 17"/>
          <p:cNvCxnSpPr/>
          <p:nvPr userDrawn="1"/>
        </p:nvCxnSpPr>
        <p:spPr>
          <a:xfrm flipV="1">
            <a:off x="3654414" y="4376144"/>
            <a:ext cx="1728192" cy="1"/>
          </a:xfrm>
          <a:prstGeom prst="line">
            <a:avLst/>
          </a:prstGeom>
          <a:ln w="6350">
            <a:solidFill>
              <a:srgbClr val="474747"/>
            </a:solidFill>
          </a:ln>
        </p:spPr>
        <p:style>
          <a:lnRef idx="1">
            <a:schemeClr val="dk1"/>
          </a:lnRef>
          <a:fillRef idx="0">
            <a:schemeClr val="dk1"/>
          </a:fillRef>
          <a:effectRef idx="0">
            <a:schemeClr val="dk1"/>
          </a:effectRef>
          <a:fontRef idx="minor">
            <a:schemeClr val="tx1"/>
          </a:fontRef>
        </p:style>
      </p:cxnSp>
      <p:sp>
        <p:nvSpPr>
          <p:cNvPr id="19" name="Text Placeholder 11"/>
          <p:cNvSpPr>
            <a:spLocks noGrp="1"/>
          </p:cNvSpPr>
          <p:nvPr>
            <p:ph type="body" sz="quarter" idx="21"/>
          </p:nvPr>
        </p:nvSpPr>
        <p:spPr>
          <a:xfrm>
            <a:off x="3510447" y="4376144"/>
            <a:ext cx="2016125" cy="360363"/>
          </a:xfrm>
        </p:spPr>
        <p:txBody>
          <a:bodyPr>
            <a:noAutofit/>
          </a:bodyPr>
          <a:lstStyle>
            <a:lvl1pPr marL="0" indent="0" algn="ctr">
              <a:buNone/>
              <a:defRPr sz="1200" b="0">
                <a:solidFill>
                  <a:srgbClr val="C2C2C2"/>
                </a:solidFill>
              </a:defRPr>
            </a:lvl1pPr>
          </a:lstStyle>
          <a:p>
            <a:pPr lvl="0"/>
            <a:r>
              <a:rPr lang="en-US" dirty="0"/>
              <a:t>Click to edit Master text</a:t>
            </a:r>
          </a:p>
        </p:txBody>
      </p:sp>
      <p:sp>
        <p:nvSpPr>
          <p:cNvPr id="4" name="Picture Placeholder 3"/>
          <p:cNvSpPr>
            <a:spLocks noGrp="1"/>
          </p:cNvSpPr>
          <p:nvPr>
            <p:ph type="pic" sz="quarter" idx="22"/>
          </p:nvPr>
        </p:nvSpPr>
        <p:spPr>
          <a:xfrm>
            <a:off x="250825" y="842963"/>
            <a:ext cx="1512764" cy="1512763"/>
          </a:xfrm>
        </p:spPr>
        <p:txBody>
          <a:bodyPr>
            <a:normAutofit/>
          </a:bodyPr>
          <a:lstStyle>
            <a:lvl1pPr marL="0" indent="0">
              <a:buNone/>
              <a:defRPr sz="1600"/>
            </a:lvl1pPr>
          </a:lstStyle>
          <a:p>
            <a:endParaRPr lang="en-US" dirty="0"/>
          </a:p>
        </p:txBody>
      </p:sp>
      <p:sp>
        <p:nvSpPr>
          <p:cNvPr id="24" name="Picture Placeholder 3"/>
          <p:cNvSpPr>
            <a:spLocks noGrp="1"/>
          </p:cNvSpPr>
          <p:nvPr>
            <p:ph type="pic" sz="quarter" idx="23"/>
          </p:nvPr>
        </p:nvSpPr>
        <p:spPr>
          <a:xfrm>
            <a:off x="251520" y="2499742"/>
            <a:ext cx="1512764" cy="1512763"/>
          </a:xfrm>
        </p:spPr>
        <p:txBody>
          <a:bodyPr>
            <a:normAutofit/>
          </a:bodyPr>
          <a:lstStyle>
            <a:lvl1pPr marL="0" indent="0">
              <a:buNone/>
              <a:defRPr sz="1600"/>
            </a:lvl1pPr>
          </a:lstStyle>
          <a:p>
            <a:endParaRPr lang="en-US" dirty="0"/>
          </a:p>
        </p:txBody>
      </p:sp>
      <p:sp>
        <p:nvSpPr>
          <p:cNvPr id="25" name="Picture Placeholder 3"/>
          <p:cNvSpPr>
            <a:spLocks noGrp="1"/>
          </p:cNvSpPr>
          <p:nvPr>
            <p:ph type="pic" sz="quarter" idx="24"/>
          </p:nvPr>
        </p:nvSpPr>
        <p:spPr>
          <a:xfrm>
            <a:off x="3761433" y="842963"/>
            <a:ext cx="1512764" cy="1512763"/>
          </a:xfrm>
        </p:spPr>
        <p:txBody>
          <a:bodyPr>
            <a:normAutofit/>
          </a:bodyPr>
          <a:lstStyle>
            <a:lvl1pPr marL="0" indent="0">
              <a:buNone/>
              <a:defRPr sz="1600"/>
            </a:lvl1pPr>
          </a:lstStyle>
          <a:p>
            <a:endParaRPr lang="en-US" dirty="0"/>
          </a:p>
        </p:txBody>
      </p:sp>
      <p:sp>
        <p:nvSpPr>
          <p:cNvPr id="26" name="Picture Placeholder 3"/>
          <p:cNvSpPr>
            <a:spLocks noGrp="1"/>
          </p:cNvSpPr>
          <p:nvPr>
            <p:ph type="pic" sz="quarter" idx="25"/>
          </p:nvPr>
        </p:nvSpPr>
        <p:spPr>
          <a:xfrm>
            <a:off x="3762128" y="2499742"/>
            <a:ext cx="1512764" cy="1512763"/>
          </a:xfrm>
        </p:spPr>
        <p:txBody>
          <a:bodyPr>
            <a:normAutofit/>
          </a:bodyPr>
          <a:lstStyle>
            <a:lvl1pPr marL="0" indent="0">
              <a:buNone/>
              <a:defRPr sz="1600"/>
            </a:lvl1pPr>
          </a:lstStyle>
          <a:p>
            <a:endParaRPr lang="en-US" dirty="0"/>
          </a:p>
        </p:txBody>
      </p:sp>
      <p:sp>
        <p:nvSpPr>
          <p:cNvPr id="27" name="Picture Placeholder 3"/>
          <p:cNvSpPr>
            <a:spLocks noGrp="1"/>
          </p:cNvSpPr>
          <p:nvPr>
            <p:ph type="pic" sz="quarter" idx="26"/>
          </p:nvPr>
        </p:nvSpPr>
        <p:spPr>
          <a:xfrm>
            <a:off x="1979712" y="843558"/>
            <a:ext cx="1512764" cy="1512763"/>
          </a:xfrm>
        </p:spPr>
        <p:txBody>
          <a:bodyPr>
            <a:normAutofit/>
          </a:bodyPr>
          <a:lstStyle>
            <a:lvl1pPr marL="0" indent="0">
              <a:buNone/>
              <a:defRPr sz="1600"/>
            </a:lvl1pPr>
          </a:lstStyle>
          <a:p>
            <a:endParaRPr lang="en-US" dirty="0"/>
          </a:p>
        </p:txBody>
      </p:sp>
      <p:sp>
        <p:nvSpPr>
          <p:cNvPr id="28" name="Picture Placeholder 3"/>
          <p:cNvSpPr>
            <a:spLocks noGrp="1"/>
          </p:cNvSpPr>
          <p:nvPr>
            <p:ph type="pic" sz="quarter" idx="27"/>
          </p:nvPr>
        </p:nvSpPr>
        <p:spPr>
          <a:xfrm>
            <a:off x="1980407" y="2500337"/>
            <a:ext cx="1512764" cy="1512763"/>
          </a:xfrm>
        </p:spPr>
        <p:txBody>
          <a:bodyPr>
            <a:normAutofit/>
          </a:bodyPr>
          <a:lstStyle>
            <a:lvl1pPr marL="0" indent="0">
              <a:buNone/>
              <a:defRPr sz="1600"/>
            </a:lvl1pPr>
          </a:lstStyle>
          <a:p>
            <a:endParaRPr lang="en-US" dirty="0"/>
          </a:p>
        </p:txBody>
      </p:sp>
      <p:sp>
        <p:nvSpPr>
          <p:cNvPr id="29" name="Picture Placeholder 3"/>
          <p:cNvSpPr>
            <a:spLocks noGrp="1"/>
          </p:cNvSpPr>
          <p:nvPr>
            <p:ph type="pic" sz="quarter" idx="28"/>
          </p:nvPr>
        </p:nvSpPr>
        <p:spPr>
          <a:xfrm>
            <a:off x="5506714" y="842368"/>
            <a:ext cx="1512764" cy="1512763"/>
          </a:xfrm>
        </p:spPr>
        <p:txBody>
          <a:bodyPr>
            <a:normAutofit/>
          </a:bodyPr>
          <a:lstStyle>
            <a:lvl1pPr marL="0" indent="0">
              <a:buNone/>
              <a:defRPr sz="1600"/>
            </a:lvl1pPr>
          </a:lstStyle>
          <a:p>
            <a:endParaRPr lang="en-US" dirty="0"/>
          </a:p>
        </p:txBody>
      </p:sp>
      <p:sp>
        <p:nvSpPr>
          <p:cNvPr id="30" name="Picture Placeholder 3"/>
          <p:cNvSpPr>
            <a:spLocks noGrp="1"/>
          </p:cNvSpPr>
          <p:nvPr>
            <p:ph type="pic" sz="quarter" idx="29"/>
          </p:nvPr>
        </p:nvSpPr>
        <p:spPr>
          <a:xfrm>
            <a:off x="5507409" y="2499147"/>
            <a:ext cx="1512764" cy="1512763"/>
          </a:xfrm>
        </p:spPr>
        <p:txBody>
          <a:bodyPr>
            <a:normAutofit/>
          </a:bodyPr>
          <a:lstStyle>
            <a:lvl1pPr marL="0" indent="0">
              <a:buNone/>
              <a:defRPr sz="1600"/>
            </a:lvl1pPr>
          </a:lstStyle>
          <a:p>
            <a:endParaRPr lang="en-US" dirty="0"/>
          </a:p>
        </p:txBody>
      </p:sp>
      <p:sp>
        <p:nvSpPr>
          <p:cNvPr id="31" name="Picture Placeholder 3"/>
          <p:cNvSpPr>
            <a:spLocks noGrp="1"/>
          </p:cNvSpPr>
          <p:nvPr>
            <p:ph type="pic" sz="quarter" idx="30"/>
          </p:nvPr>
        </p:nvSpPr>
        <p:spPr>
          <a:xfrm>
            <a:off x="7235601" y="842963"/>
            <a:ext cx="1512764" cy="1512763"/>
          </a:xfrm>
        </p:spPr>
        <p:txBody>
          <a:bodyPr>
            <a:normAutofit/>
          </a:bodyPr>
          <a:lstStyle>
            <a:lvl1pPr marL="0" indent="0">
              <a:buNone/>
              <a:defRPr sz="1600"/>
            </a:lvl1pPr>
          </a:lstStyle>
          <a:p>
            <a:endParaRPr lang="en-US" dirty="0"/>
          </a:p>
        </p:txBody>
      </p:sp>
      <p:sp>
        <p:nvSpPr>
          <p:cNvPr id="32" name="Picture Placeholder 3"/>
          <p:cNvSpPr>
            <a:spLocks noGrp="1"/>
          </p:cNvSpPr>
          <p:nvPr>
            <p:ph type="pic" sz="quarter" idx="31"/>
          </p:nvPr>
        </p:nvSpPr>
        <p:spPr>
          <a:xfrm>
            <a:off x="7236296" y="2499742"/>
            <a:ext cx="1512764" cy="1512763"/>
          </a:xfrm>
        </p:spPr>
        <p:txBody>
          <a:bodyPr>
            <a:normAutofit/>
          </a:bodyPr>
          <a:lstStyle>
            <a:lvl1pPr marL="0" indent="0">
              <a:buNone/>
              <a:defRPr sz="1600"/>
            </a:lvl1pPr>
          </a:lstStyle>
          <a:p>
            <a:endParaRPr lang="en-US" dirty="0"/>
          </a:p>
        </p:txBody>
      </p:sp>
    </p:spTree>
    <p:extLst>
      <p:ext uri="{BB962C8B-B14F-4D97-AF65-F5344CB8AC3E}">
        <p14:creationId xmlns:p14="http://schemas.microsoft.com/office/powerpoint/2010/main" val="353016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514270" cy="857250"/>
          </a:xfrm>
        </p:spPr>
        <p:txBody>
          <a:bodyPr>
            <a:normAutofit/>
          </a:bodyPr>
          <a:lstStyle>
            <a:lvl1pPr algn="l">
              <a:defRPr sz="3000" b="1">
                <a:solidFill>
                  <a:srgbClr val="CF2A26"/>
                </a:solidFill>
              </a:defRPr>
            </a:lvl1pPr>
          </a:lstStyle>
          <a:p>
            <a:r>
              <a:rPr lang="en-US" dirty="0"/>
              <a:t>Click to edit Master title style</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9"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
        <p:nvSpPr>
          <p:cNvPr id="4" name="Picture Placeholder 3"/>
          <p:cNvSpPr>
            <a:spLocks noGrp="1"/>
          </p:cNvSpPr>
          <p:nvPr>
            <p:ph type="pic" sz="quarter" idx="22"/>
          </p:nvPr>
        </p:nvSpPr>
        <p:spPr>
          <a:xfrm>
            <a:off x="250825" y="842963"/>
            <a:ext cx="1800796" cy="1800795"/>
          </a:xfrm>
        </p:spPr>
        <p:txBody>
          <a:bodyPr/>
          <a:lstStyle>
            <a:lvl1pPr marL="0" indent="0">
              <a:buNone/>
              <a:defRPr/>
            </a:lvl1pPr>
          </a:lstStyle>
          <a:p>
            <a:endParaRPr lang="en-US" dirty="0"/>
          </a:p>
        </p:txBody>
      </p:sp>
      <p:sp>
        <p:nvSpPr>
          <p:cNvPr id="20" name="Picture Placeholder 3"/>
          <p:cNvSpPr>
            <a:spLocks noGrp="1"/>
          </p:cNvSpPr>
          <p:nvPr>
            <p:ph type="pic" sz="quarter" idx="23"/>
          </p:nvPr>
        </p:nvSpPr>
        <p:spPr>
          <a:xfrm>
            <a:off x="251520" y="2734816"/>
            <a:ext cx="1800796" cy="1800795"/>
          </a:xfrm>
        </p:spPr>
        <p:txBody>
          <a:bodyPr/>
          <a:lstStyle>
            <a:lvl1pPr marL="0" indent="0">
              <a:buNone/>
              <a:defRPr/>
            </a:lvl1pPr>
          </a:lstStyle>
          <a:p>
            <a:endParaRPr lang="en-US" dirty="0"/>
          </a:p>
        </p:txBody>
      </p:sp>
      <p:sp>
        <p:nvSpPr>
          <p:cNvPr id="21" name="Content Placeholder 2"/>
          <p:cNvSpPr>
            <a:spLocks noGrp="1"/>
          </p:cNvSpPr>
          <p:nvPr>
            <p:ph idx="1"/>
          </p:nvPr>
        </p:nvSpPr>
        <p:spPr>
          <a:xfrm>
            <a:off x="2082254" y="843558"/>
            <a:ext cx="6666209" cy="1800200"/>
          </a:xfrm>
        </p:spPr>
        <p:txBody>
          <a:bodyPr/>
          <a:lstStyle>
            <a:lvl1pPr>
              <a:buClr>
                <a:srgbClr val="CF2A26"/>
              </a:buClr>
              <a:defRPr sz="2000">
                <a:solidFill>
                  <a:srgbClr val="474747"/>
                </a:solidFill>
              </a:defRPr>
            </a:lvl1pPr>
            <a:lvl2pPr marL="742950" indent="-285750">
              <a:buClr>
                <a:srgbClr val="CF2A26"/>
              </a:buClr>
              <a:buFont typeface="Courier New" pitchFamily="49" charset="0"/>
              <a:buChar char="o"/>
              <a:defRPr sz="1600"/>
            </a:lvl2pPr>
          </a:lstStyle>
          <a:p>
            <a:pPr lvl="0"/>
            <a:r>
              <a:rPr lang="en-US" dirty="0"/>
              <a:t>Click to edit Master text styles</a:t>
            </a:r>
          </a:p>
          <a:p>
            <a:pPr lvl="1"/>
            <a:r>
              <a:rPr lang="en-US" dirty="0"/>
              <a:t>Second level</a:t>
            </a:r>
          </a:p>
        </p:txBody>
      </p:sp>
      <p:sp>
        <p:nvSpPr>
          <p:cNvPr id="22" name="Content Placeholder 2"/>
          <p:cNvSpPr>
            <a:spLocks noGrp="1"/>
          </p:cNvSpPr>
          <p:nvPr>
            <p:ph idx="24"/>
          </p:nvPr>
        </p:nvSpPr>
        <p:spPr>
          <a:xfrm>
            <a:off x="2095153" y="2734816"/>
            <a:ext cx="6666209" cy="1800200"/>
          </a:xfrm>
        </p:spPr>
        <p:txBody>
          <a:bodyPr/>
          <a:lstStyle>
            <a:lvl1pPr>
              <a:buClr>
                <a:srgbClr val="CF2A26"/>
              </a:buClr>
              <a:defRPr sz="2000">
                <a:solidFill>
                  <a:srgbClr val="474747"/>
                </a:solidFill>
              </a:defRPr>
            </a:lvl1pPr>
            <a:lvl2pPr marL="742950" indent="-285750">
              <a:buClr>
                <a:srgbClr val="CF2A26"/>
              </a:buClr>
              <a:buFont typeface="Courier New" pitchFamily="49" charset="0"/>
              <a:buChar char="o"/>
              <a:defRPr sz="16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44811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514270" cy="857250"/>
          </a:xfrm>
        </p:spPr>
        <p:txBody>
          <a:bodyPr>
            <a:normAutofit/>
          </a:bodyPr>
          <a:lstStyle>
            <a:lvl1pPr algn="l">
              <a:defRPr sz="3000" b="1">
                <a:solidFill>
                  <a:srgbClr val="CF2A26"/>
                </a:solidFill>
              </a:defRPr>
            </a:lvl1pPr>
          </a:lstStyle>
          <a:p>
            <a:r>
              <a:rPr lang="en-US" dirty="0"/>
              <a:t>Click to edit Master title style</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9"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
        <p:nvSpPr>
          <p:cNvPr id="17" name="Text Placeholder 11"/>
          <p:cNvSpPr>
            <a:spLocks noGrp="1"/>
          </p:cNvSpPr>
          <p:nvPr>
            <p:ph type="body" sz="quarter" idx="20"/>
          </p:nvPr>
        </p:nvSpPr>
        <p:spPr>
          <a:xfrm>
            <a:off x="3510398" y="4078586"/>
            <a:ext cx="2016125" cy="360363"/>
          </a:xfrm>
        </p:spPr>
        <p:txBody>
          <a:bodyPr>
            <a:noAutofit/>
          </a:bodyPr>
          <a:lstStyle>
            <a:lvl1pPr marL="0" indent="0" algn="ctr">
              <a:buNone/>
              <a:defRPr sz="1400" b="1">
                <a:solidFill>
                  <a:srgbClr val="CF2A26"/>
                </a:solidFill>
              </a:defRPr>
            </a:lvl1pPr>
          </a:lstStyle>
          <a:p>
            <a:pPr lvl="0"/>
            <a:r>
              <a:rPr lang="en-US" dirty="0"/>
              <a:t>Click to edit Master text</a:t>
            </a:r>
          </a:p>
        </p:txBody>
      </p:sp>
      <p:cxnSp>
        <p:nvCxnSpPr>
          <p:cNvPr id="18" name="Straight Connector 17"/>
          <p:cNvCxnSpPr/>
          <p:nvPr userDrawn="1"/>
        </p:nvCxnSpPr>
        <p:spPr>
          <a:xfrm flipV="1">
            <a:off x="3654414" y="4376144"/>
            <a:ext cx="1728192" cy="1"/>
          </a:xfrm>
          <a:prstGeom prst="line">
            <a:avLst/>
          </a:prstGeom>
          <a:ln w="6350">
            <a:solidFill>
              <a:srgbClr val="474747"/>
            </a:solidFill>
          </a:ln>
        </p:spPr>
        <p:style>
          <a:lnRef idx="1">
            <a:schemeClr val="dk1"/>
          </a:lnRef>
          <a:fillRef idx="0">
            <a:schemeClr val="dk1"/>
          </a:fillRef>
          <a:effectRef idx="0">
            <a:schemeClr val="dk1"/>
          </a:effectRef>
          <a:fontRef idx="minor">
            <a:schemeClr val="tx1"/>
          </a:fontRef>
        </p:style>
      </p:cxnSp>
      <p:sp>
        <p:nvSpPr>
          <p:cNvPr id="19" name="Text Placeholder 11"/>
          <p:cNvSpPr>
            <a:spLocks noGrp="1"/>
          </p:cNvSpPr>
          <p:nvPr>
            <p:ph type="body" sz="quarter" idx="21"/>
          </p:nvPr>
        </p:nvSpPr>
        <p:spPr>
          <a:xfrm>
            <a:off x="3510447" y="4376144"/>
            <a:ext cx="2016125" cy="360363"/>
          </a:xfrm>
        </p:spPr>
        <p:txBody>
          <a:bodyPr>
            <a:noAutofit/>
          </a:bodyPr>
          <a:lstStyle>
            <a:lvl1pPr marL="0" indent="0" algn="ctr">
              <a:buNone/>
              <a:defRPr sz="1200" b="0">
                <a:solidFill>
                  <a:srgbClr val="C2C2C2"/>
                </a:solidFill>
              </a:defRPr>
            </a:lvl1pPr>
          </a:lstStyle>
          <a:p>
            <a:pPr lvl="0"/>
            <a:r>
              <a:rPr lang="en-US" dirty="0"/>
              <a:t>Click to edit Master text</a:t>
            </a:r>
          </a:p>
        </p:txBody>
      </p:sp>
      <p:sp>
        <p:nvSpPr>
          <p:cNvPr id="5" name="Picture Placeholder 4"/>
          <p:cNvSpPr>
            <a:spLocks noGrp="1"/>
          </p:cNvSpPr>
          <p:nvPr>
            <p:ph type="pic" sz="quarter" idx="22"/>
          </p:nvPr>
        </p:nvSpPr>
        <p:spPr>
          <a:xfrm>
            <a:off x="1115616" y="843558"/>
            <a:ext cx="3168650" cy="3168650"/>
          </a:xfrm>
        </p:spPr>
        <p:txBody>
          <a:bodyPr/>
          <a:lstStyle>
            <a:lvl1pPr marL="0" indent="0">
              <a:buNone/>
              <a:defRPr/>
            </a:lvl1pPr>
          </a:lstStyle>
          <a:p>
            <a:endParaRPr lang="en-US" dirty="0"/>
          </a:p>
        </p:txBody>
      </p:sp>
      <p:sp>
        <p:nvSpPr>
          <p:cNvPr id="20" name="Picture Placeholder 4"/>
          <p:cNvSpPr>
            <a:spLocks noGrp="1"/>
          </p:cNvSpPr>
          <p:nvPr>
            <p:ph type="pic" sz="quarter" idx="23"/>
          </p:nvPr>
        </p:nvSpPr>
        <p:spPr>
          <a:xfrm>
            <a:off x="4518510" y="843558"/>
            <a:ext cx="3168650" cy="3168650"/>
          </a:xfrm>
        </p:spPr>
        <p:txBody>
          <a:bodyPr/>
          <a:lstStyle>
            <a:lvl1pPr marL="0" indent="0">
              <a:buNone/>
              <a:defRPr/>
            </a:lvl1pPr>
          </a:lstStyle>
          <a:p>
            <a:endParaRPr lang="en-US" dirty="0"/>
          </a:p>
        </p:txBody>
      </p:sp>
    </p:spTree>
    <p:extLst>
      <p:ext uri="{BB962C8B-B14F-4D97-AF65-F5344CB8AC3E}">
        <p14:creationId xmlns:p14="http://schemas.microsoft.com/office/powerpoint/2010/main" val="240200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194" y="14301"/>
            <a:ext cx="8514270" cy="857250"/>
          </a:xfrm>
        </p:spPr>
        <p:txBody>
          <a:bodyPr>
            <a:normAutofit/>
          </a:bodyPr>
          <a:lstStyle>
            <a:lvl1pPr algn="l">
              <a:defRPr sz="3000" b="1">
                <a:solidFill>
                  <a:srgbClr val="CF2A26"/>
                </a:solidFill>
              </a:defRPr>
            </a:lvl1pPr>
          </a:lstStyle>
          <a:p>
            <a:r>
              <a:rPr lang="en-US" dirty="0"/>
              <a:t>Click to edit Master title style</a:t>
            </a:r>
          </a:p>
        </p:txBody>
      </p:sp>
      <p:cxnSp>
        <p:nvCxnSpPr>
          <p:cNvPr id="7" name="Straight Connector 6"/>
          <p:cNvCxnSpPr/>
          <p:nvPr userDrawn="1"/>
        </p:nvCxnSpPr>
        <p:spPr>
          <a:xfrm flipV="1">
            <a:off x="340695" y="699542"/>
            <a:ext cx="8222280" cy="9526"/>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9" name="Picture Placeholder 9"/>
          <p:cNvSpPr>
            <a:spLocks noGrp="1"/>
          </p:cNvSpPr>
          <p:nvPr>
            <p:ph type="pic" sz="quarter" idx="14"/>
          </p:nvPr>
        </p:nvSpPr>
        <p:spPr>
          <a:xfrm>
            <a:off x="31304" y="4659982"/>
            <a:ext cx="652264" cy="457200"/>
          </a:xfrm>
        </p:spPr>
        <p:txBody>
          <a:bodyPr/>
          <a:lstStyle>
            <a:lvl1pPr marL="0" indent="0">
              <a:buNone/>
              <a:defRPr/>
            </a:lvl1pPr>
          </a:lstStyle>
          <a:p>
            <a:endParaRPr lang="en-US" dirty="0"/>
          </a:p>
        </p:txBody>
      </p:sp>
      <p:sp>
        <p:nvSpPr>
          <p:cNvPr id="17" name="Text Placeholder 11"/>
          <p:cNvSpPr>
            <a:spLocks noGrp="1"/>
          </p:cNvSpPr>
          <p:nvPr>
            <p:ph type="body" sz="quarter" idx="20"/>
          </p:nvPr>
        </p:nvSpPr>
        <p:spPr>
          <a:xfrm>
            <a:off x="5868144" y="2427734"/>
            <a:ext cx="2016125" cy="360363"/>
          </a:xfrm>
        </p:spPr>
        <p:txBody>
          <a:bodyPr>
            <a:noAutofit/>
          </a:bodyPr>
          <a:lstStyle>
            <a:lvl1pPr marL="0" indent="0" algn="ctr">
              <a:buNone/>
              <a:defRPr sz="1400" b="1">
                <a:solidFill>
                  <a:srgbClr val="CF2A26"/>
                </a:solidFill>
              </a:defRPr>
            </a:lvl1pPr>
          </a:lstStyle>
          <a:p>
            <a:pPr lvl="0"/>
            <a:r>
              <a:rPr lang="en-US" dirty="0"/>
              <a:t>Click to edit Master text</a:t>
            </a:r>
          </a:p>
        </p:txBody>
      </p:sp>
      <p:cxnSp>
        <p:nvCxnSpPr>
          <p:cNvPr id="18" name="Straight Connector 17"/>
          <p:cNvCxnSpPr/>
          <p:nvPr userDrawn="1"/>
        </p:nvCxnSpPr>
        <p:spPr>
          <a:xfrm flipV="1">
            <a:off x="6012160" y="2725292"/>
            <a:ext cx="1728192" cy="1"/>
          </a:xfrm>
          <a:prstGeom prst="line">
            <a:avLst/>
          </a:prstGeom>
          <a:ln w="6350">
            <a:solidFill>
              <a:srgbClr val="474747"/>
            </a:solidFill>
          </a:ln>
        </p:spPr>
        <p:style>
          <a:lnRef idx="1">
            <a:schemeClr val="dk1"/>
          </a:lnRef>
          <a:fillRef idx="0">
            <a:schemeClr val="dk1"/>
          </a:fillRef>
          <a:effectRef idx="0">
            <a:schemeClr val="dk1"/>
          </a:effectRef>
          <a:fontRef idx="minor">
            <a:schemeClr val="tx1"/>
          </a:fontRef>
        </p:style>
      </p:cxnSp>
      <p:sp>
        <p:nvSpPr>
          <p:cNvPr id="19" name="Text Placeholder 11"/>
          <p:cNvSpPr>
            <a:spLocks noGrp="1"/>
          </p:cNvSpPr>
          <p:nvPr>
            <p:ph type="body" sz="quarter" idx="21"/>
          </p:nvPr>
        </p:nvSpPr>
        <p:spPr>
          <a:xfrm>
            <a:off x="5868193" y="2725292"/>
            <a:ext cx="2016125" cy="360363"/>
          </a:xfrm>
        </p:spPr>
        <p:txBody>
          <a:bodyPr>
            <a:noAutofit/>
          </a:bodyPr>
          <a:lstStyle>
            <a:lvl1pPr marL="0" indent="0" algn="ctr">
              <a:buNone/>
              <a:defRPr sz="1200" b="0">
                <a:solidFill>
                  <a:srgbClr val="C2C2C2"/>
                </a:solidFill>
              </a:defRPr>
            </a:lvl1pPr>
          </a:lstStyle>
          <a:p>
            <a:pPr lvl="0"/>
            <a:r>
              <a:rPr lang="en-US" dirty="0"/>
              <a:t>Click to edit Master text</a:t>
            </a:r>
          </a:p>
        </p:txBody>
      </p:sp>
      <p:sp>
        <p:nvSpPr>
          <p:cNvPr id="5" name="Picture Placeholder 4"/>
          <p:cNvSpPr>
            <a:spLocks noGrp="1"/>
          </p:cNvSpPr>
          <p:nvPr>
            <p:ph type="pic" sz="quarter" idx="22"/>
          </p:nvPr>
        </p:nvSpPr>
        <p:spPr>
          <a:xfrm>
            <a:off x="251520" y="843558"/>
            <a:ext cx="3168650" cy="3744416"/>
          </a:xfrm>
        </p:spPr>
        <p:txBody>
          <a:bodyPr/>
          <a:lstStyle>
            <a:lvl1pPr marL="0" indent="0">
              <a:buNone/>
              <a:defRPr/>
            </a:lvl1pPr>
          </a:lstStyle>
          <a:p>
            <a:endParaRPr lang="en-US" dirty="0"/>
          </a:p>
        </p:txBody>
      </p:sp>
      <p:sp>
        <p:nvSpPr>
          <p:cNvPr id="20" name="Picture Placeholder 4"/>
          <p:cNvSpPr>
            <a:spLocks noGrp="1"/>
          </p:cNvSpPr>
          <p:nvPr>
            <p:ph type="pic" sz="quarter" idx="23"/>
          </p:nvPr>
        </p:nvSpPr>
        <p:spPr>
          <a:xfrm>
            <a:off x="3610449" y="843558"/>
            <a:ext cx="1825647" cy="1825647"/>
          </a:xfrm>
        </p:spPr>
        <p:txBody>
          <a:bodyPr/>
          <a:lstStyle>
            <a:lvl1pPr marL="0" indent="0">
              <a:buNone/>
              <a:defRPr/>
            </a:lvl1pPr>
          </a:lstStyle>
          <a:p>
            <a:endParaRPr lang="en-US" dirty="0"/>
          </a:p>
        </p:txBody>
      </p:sp>
      <p:sp>
        <p:nvSpPr>
          <p:cNvPr id="11" name="Picture Placeholder 4"/>
          <p:cNvSpPr>
            <a:spLocks noGrp="1"/>
          </p:cNvSpPr>
          <p:nvPr>
            <p:ph type="pic" sz="quarter" idx="24"/>
          </p:nvPr>
        </p:nvSpPr>
        <p:spPr>
          <a:xfrm>
            <a:off x="3607321" y="2768724"/>
            <a:ext cx="1825647" cy="1825647"/>
          </a:xfrm>
        </p:spPr>
        <p:txBody>
          <a:bodyPr/>
          <a:lstStyle>
            <a:lvl1pPr marL="0" indent="0">
              <a:buNone/>
              <a:defRPr/>
            </a:lvl1pPr>
          </a:lstStyle>
          <a:p>
            <a:endParaRPr lang="en-US" dirty="0"/>
          </a:p>
        </p:txBody>
      </p:sp>
    </p:spTree>
    <p:extLst>
      <p:ext uri="{BB962C8B-B14F-4D97-AF65-F5344CB8AC3E}">
        <p14:creationId xmlns:p14="http://schemas.microsoft.com/office/powerpoint/2010/main" val="209807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7458B8-D25B-4DAA-9450-3E73D8464A5D}" type="datetimeFigureOut">
              <a:rPr lang="en-US" smtClean="0"/>
              <a:t>6/3/2022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010CF84-E64F-47A4-A50B-23289F74277B}" type="slidenum">
              <a:rPr lang="en-US" smtClean="0"/>
              <a:t>‹#›</a:t>
            </a:fld>
            <a:endParaRPr lang="en-US"/>
          </a:p>
        </p:txBody>
      </p:sp>
      <p:pic>
        <p:nvPicPr>
          <p:cNvPr id="7" name="Picture 6" descr="Logo_horizontal.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92279" y="4715140"/>
            <a:ext cx="2037953" cy="428360"/>
          </a:xfrm>
          <a:prstGeom prst="rect">
            <a:avLst/>
          </a:prstGeom>
        </p:spPr>
      </p:pic>
    </p:spTree>
    <p:extLst>
      <p:ext uri="{BB962C8B-B14F-4D97-AF65-F5344CB8AC3E}">
        <p14:creationId xmlns:p14="http://schemas.microsoft.com/office/powerpoint/2010/main" val="1539998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origin-and-cause.com/" TargetMode="External"/><Relationship Id="rId2" Type="http://schemas.openxmlformats.org/officeDocument/2006/relationships/hyperlink" Target="mailto:mhabash@origin-and-cause.com" TargetMode="External"/><Relationship Id="rId1" Type="http://schemas.openxmlformats.org/officeDocument/2006/relationships/slideLayout" Target="../slideLayouts/slideLayout10.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1800" y="1937866"/>
            <a:ext cx="6048672" cy="1462559"/>
          </a:xfrm>
        </p:spPr>
        <p:txBody>
          <a:bodyPr>
            <a:normAutofit/>
          </a:bodyPr>
          <a:lstStyle/>
          <a:p>
            <a:r>
              <a:rPr lang="en-US" sz="3600" dirty="0"/>
              <a:t>ELECTRICAL EQUIPMENT AND APPLIANCE FIRES </a:t>
            </a:r>
          </a:p>
        </p:txBody>
      </p:sp>
      <p:sp>
        <p:nvSpPr>
          <p:cNvPr id="3" name="Subtitle 2"/>
          <p:cNvSpPr>
            <a:spLocks noGrp="1"/>
          </p:cNvSpPr>
          <p:nvPr>
            <p:ph type="subTitle" idx="1"/>
          </p:nvPr>
        </p:nvSpPr>
        <p:spPr>
          <a:xfrm>
            <a:off x="5220072" y="3306018"/>
            <a:ext cx="3528392" cy="417860"/>
          </a:xfrm>
        </p:spPr>
        <p:txBody>
          <a:bodyPr>
            <a:normAutofit/>
          </a:bodyPr>
          <a:lstStyle/>
          <a:p>
            <a:r>
              <a:rPr lang="en-US" dirty="0"/>
              <a:t>MAZEN J. HABASH, P.ENG, CFEI</a:t>
            </a:r>
          </a:p>
        </p:txBody>
      </p:sp>
    </p:spTree>
    <p:extLst>
      <p:ext uri="{BB962C8B-B14F-4D97-AF65-F5344CB8AC3E}">
        <p14:creationId xmlns:p14="http://schemas.microsoft.com/office/powerpoint/2010/main" val="259762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23478"/>
            <a:ext cx="8435281" cy="857250"/>
          </a:xfrm>
        </p:spPr>
        <p:txBody>
          <a:bodyPr/>
          <a:lstStyle/>
          <a:p>
            <a:r>
              <a:rPr lang="en-US" dirty="0">
                <a:solidFill>
                  <a:srgbClr val="FF0000"/>
                </a:solidFill>
              </a:rPr>
              <a:t>ELECTRICAL EQUIPMENT AND APPLIANCE FIRES</a:t>
            </a:r>
          </a:p>
        </p:txBody>
      </p:sp>
      <p:sp>
        <p:nvSpPr>
          <p:cNvPr id="4" name="Subtitle 3"/>
          <p:cNvSpPr>
            <a:spLocks noGrp="1"/>
          </p:cNvSpPr>
          <p:nvPr>
            <p:ph type="subTitle" idx="13"/>
          </p:nvPr>
        </p:nvSpPr>
        <p:spPr>
          <a:xfrm>
            <a:off x="323528" y="771550"/>
            <a:ext cx="1224136" cy="360040"/>
          </a:xfrm>
        </p:spPr>
        <p:txBody>
          <a:bodyPr>
            <a:normAutofit lnSpcReduction="10000"/>
          </a:bodyPr>
          <a:lstStyle/>
          <a:p>
            <a:r>
              <a:rPr lang="en-US" dirty="0">
                <a:solidFill>
                  <a:schemeClr val="bg1">
                    <a:lumMod val="65000"/>
                  </a:schemeClr>
                </a:solidFill>
              </a:rPr>
              <a:t>TOASTER</a:t>
            </a:r>
          </a:p>
        </p:txBody>
      </p:sp>
      <p:pic>
        <p:nvPicPr>
          <p:cNvPr id="6" name="Content Placeholder 5"/>
          <p:cNvPicPr>
            <a:picLocks noGrp="1"/>
          </p:cNvPicPr>
          <p:nvPr>
            <p:ph idx="1"/>
          </p:nvPr>
        </p:nvPicPr>
        <p:blipFill rotWithShape="1">
          <a:blip r:embed="rId2"/>
          <a:srcRect l="9584" t="19259" b="41111"/>
          <a:stretch/>
        </p:blipFill>
        <p:spPr>
          <a:xfrm>
            <a:off x="1115617" y="2715766"/>
            <a:ext cx="6768751" cy="1966549"/>
          </a:xfrm>
          <a:prstGeom prst="rect">
            <a:avLst/>
          </a:prstGeom>
        </p:spPr>
      </p:pic>
      <p:pic>
        <p:nvPicPr>
          <p:cNvPr id="7" name="Picture 6"/>
          <p:cNvPicPr/>
          <p:nvPr/>
        </p:nvPicPr>
        <p:blipFill rotWithShape="1">
          <a:blip r:embed="rId2"/>
          <a:srcRect l="41897" t="59311" r="32447" b="6661"/>
          <a:stretch/>
        </p:blipFill>
        <p:spPr>
          <a:xfrm>
            <a:off x="3347864" y="771550"/>
            <a:ext cx="2304256" cy="1944216"/>
          </a:xfrm>
          <a:prstGeom prst="rect">
            <a:avLst/>
          </a:prstGeom>
        </p:spPr>
      </p:pic>
    </p:spTree>
    <p:extLst>
      <p:ext uri="{BB962C8B-B14F-4D97-AF65-F5344CB8AC3E}">
        <p14:creationId xmlns:p14="http://schemas.microsoft.com/office/powerpoint/2010/main" val="2572207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395536" y="771550"/>
            <a:ext cx="8435280" cy="3394472"/>
          </a:xfrm>
        </p:spPr>
        <p:txBody>
          <a:bodyPr>
            <a:normAutofit/>
          </a:bodyPr>
          <a:lstStyle/>
          <a:p>
            <a:pPr marL="342900" indent="-342900">
              <a:buFont typeface="Arial" panose="020B0604020202020204" pitchFamily="34" charset="0"/>
              <a:buChar char="•"/>
            </a:pPr>
            <a:r>
              <a:rPr lang="en-US" sz="2800" dirty="0">
                <a:solidFill>
                  <a:schemeClr val="tx1"/>
                </a:solidFill>
              </a:rPr>
              <a:t>Coffee Makers, Kettles</a:t>
            </a:r>
          </a:p>
          <a:p>
            <a:pPr marL="342900" indent="-342900">
              <a:buFont typeface="Arial" panose="020B0604020202020204" pitchFamily="34" charset="0"/>
              <a:buChar char="•"/>
            </a:pPr>
            <a:r>
              <a:rPr lang="en-US" sz="2800" dirty="0">
                <a:solidFill>
                  <a:schemeClr val="tx1"/>
                </a:solidFill>
              </a:rPr>
              <a:t>Steam and Dry Irons</a:t>
            </a:r>
          </a:p>
          <a:p>
            <a:pPr marL="342900" indent="-342900">
              <a:buFont typeface="Arial" panose="020B0604020202020204" pitchFamily="34" charset="0"/>
              <a:buChar char="•"/>
            </a:pPr>
            <a:r>
              <a:rPr lang="en-US" sz="2800" dirty="0">
                <a:solidFill>
                  <a:schemeClr val="tx1"/>
                </a:solidFill>
              </a:rPr>
              <a:t>Fridges</a:t>
            </a:r>
          </a:p>
          <a:p>
            <a:pPr marL="342900" indent="-342900">
              <a:buFont typeface="Arial" panose="020B0604020202020204" pitchFamily="34" charset="0"/>
              <a:buChar char="•"/>
            </a:pPr>
            <a:r>
              <a:rPr lang="en-US" sz="2800" dirty="0">
                <a:solidFill>
                  <a:schemeClr val="tx1"/>
                </a:solidFill>
              </a:rPr>
              <a:t>Heat Recovery Ventilators </a:t>
            </a:r>
          </a:p>
          <a:p>
            <a:pPr marL="171450" indent="-171450">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224805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251520" y="915566"/>
            <a:ext cx="7416824" cy="3394472"/>
          </a:xfrm>
        </p:spPr>
        <p:txBody>
          <a:bodyPr>
            <a:normAutofit/>
          </a:bodyPr>
          <a:lstStyle/>
          <a:p>
            <a:pPr marL="342900" indent="-342900">
              <a:buFont typeface="Arial" panose="020B0604020202020204" pitchFamily="34" charset="0"/>
              <a:buChar char="•"/>
            </a:pPr>
            <a:r>
              <a:rPr lang="en-US" sz="2000" dirty="0">
                <a:solidFill>
                  <a:schemeClr val="tx1"/>
                </a:solidFill>
              </a:rPr>
              <a:t>Coffee Makers, Kettles</a:t>
            </a:r>
          </a:p>
          <a:p>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Steam and Dry Irons</a:t>
            </a:r>
          </a:p>
          <a:p>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Toasters </a:t>
            </a:r>
          </a:p>
          <a:p>
            <a:pPr marL="1085850" lvl="1" indent="-342900">
              <a:buFont typeface="Arial" panose="020B0604020202020204" pitchFamily="34" charset="0"/>
              <a:buChar char="•"/>
            </a:pPr>
            <a:r>
              <a:rPr lang="en-US" sz="2000" dirty="0"/>
              <a:t>Basic design </a:t>
            </a:r>
          </a:p>
          <a:p>
            <a:pPr marL="1085850" lvl="1" indent="-342900">
              <a:buFont typeface="Arial" panose="020B0604020202020204" pitchFamily="34" charset="0"/>
              <a:buChar char="•"/>
            </a:pPr>
            <a:r>
              <a:rPr lang="en-US" sz="2000" dirty="0">
                <a:solidFill>
                  <a:schemeClr val="tx1"/>
                </a:solidFill>
              </a:rPr>
              <a:t>Mode of failures </a:t>
            </a:r>
          </a:p>
          <a:p>
            <a:pPr lvl="1" indent="0">
              <a:buNone/>
            </a:pPr>
            <a:endParaRPr lang="en-US" sz="2000" b="1" dirty="0"/>
          </a:p>
          <a:p>
            <a:pPr lvl="1" indent="0">
              <a:buNone/>
            </a:pPr>
            <a:r>
              <a:rPr lang="en-US" sz="2000" b="1" dirty="0">
                <a:solidFill>
                  <a:srgbClr val="FF0000"/>
                </a:solidFill>
              </a:rPr>
              <a:t>BE CAREFUL NOT TO JUMP TO CONCLUSIONS </a:t>
            </a:r>
          </a:p>
          <a:p>
            <a:pPr marL="1085850" lvl="1" indent="-342900">
              <a:buFont typeface="Arial" panose="020B0604020202020204" pitchFamily="34" charset="0"/>
              <a:buChar char="•"/>
            </a:pPr>
            <a:endParaRPr lang="en-US" sz="3600"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pic>
        <p:nvPicPr>
          <p:cNvPr id="6" name="Picture 5"/>
          <p:cNvPicPr/>
          <p:nvPr/>
        </p:nvPicPr>
        <p:blipFill rotWithShape="1">
          <a:blip r:embed="rId2"/>
          <a:srcRect l="70208" t="19630" r="5209" b="3333"/>
          <a:stretch/>
        </p:blipFill>
        <p:spPr>
          <a:xfrm>
            <a:off x="6485059" y="771550"/>
            <a:ext cx="1903365" cy="3962400"/>
          </a:xfrm>
          <a:prstGeom prst="rect">
            <a:avLst/>
          </a:prstGeom>
        </p:spPr>
      </p:pic>
      <p:pic>
        <p:nvPicPr>
          <p:cNvPr id="7" name="Picture 6"/>
          <p:cNvPicPr/>
          <p:nvPr/>
        </p:nvPicPr>
        <p:blipFill rotWithShape="1">
          <a:blip r:embed="rId2"/>
          <a:srcRect l="46874" t="19630" r="29167" b="26296"/>
          <a:stretch/>
        </p:blipFill>
        <p:spPr>
          <a:xfrm>
            <a:off x="4716016" y="771550"/>
            <a:ext cx="1769042" cy="2781300"/>
          </a:xfrm>
          <a:prstGeom prst="rect">
            <a:avLst/>
          </a:prstGeom>
        </p:spPr>
      </p:pic>
    </p:spTree>
    <p:extLst>
      <p:ext uri="{BB962C8B-B14F-4D97-AF65-F5344CB8AC3E}">
        <p14:creationId xmlns:p14="http://schemas.microsoft.com/office/powerpoint/2010/main" val="72041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467544" y="1275606"/>
            <a:ext cx="6624736" cy="1944216"/>
          </a:xfrm>
        </p:spPr>
        <p:txBody>
          <a:bodyPr>
            <a:noAutofit/>
          </a:bodyPr>
          <a:lstStyle/>
          <a:p>
            <a:r>
              <a:rPr lang="en-US" sz="2400" dirty="0">
                <a:solidFill>
                  <a:schemeClr val="tx1"/>
                </a:solidFill>
              </a:rPr>
              <a:t>Similar components may be used in both automatic drip coffee makers and electric kettles </a:t>
            </a:r>
          </a:p>
        </p:txBody>
      </p:sp>
      <p:sp>
        <p:nvSpPr>
          <p:cNvPr id="4" name="Subtitle 3"/>
          <p:cNvSpPr>
            <a:spLocks noGrp="1"/>
          </p:cNvSpPr>
          <p:nvPr>
            <p:ph type="subTitle" idx="13"/>
          </p:nvPr>
        </p:nvSpPr>
        <p:spPr>
          <a:xfrm>
            <a:off x="395536" y="771550"/>
            <a:ext cx="5688632" cy="360040"/>
          </a:xfrm>
        </p:spPr>
        <p:txBody>
          <a:bodyPr>
            <a:noAutofit/>
          </a:bodyPr>
          <a:lstStyle/>
          <a:p>
            <a:r>
              <a:rPr lang="en-US" dirty="0">
                <a:solidFill>
                  <a:schemeClr val="bg1">
                    <a:lumMod val="65000"/>
                  </a:schemeClr>
                </a:solidFill>
              </a:rPr>
              <a:t>COFFEE MAKERS – ELECTRIC KETTLES </a:t>
            </a:r>
          </a:p>
        </p:txBody>
      </p:sp>
    </p:spTree>
    <p:extLst>
      <p:ext uri="{BB962C8B-B14F-4D97-AF65-F5344CB8AC3E}">
        <p14:creationId xmlns:p14="http://schemas.microsoft.com/office/powerpoint/2010/main" val="870331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467544" y="987574"/>
            <a:ext cx="8280920" cy="2175842"/>
          </a:xfrm>
        </p:spPr>
        <p:txBody>
          <a:bodyPr>
            <a:noAutofit/>
          </a:bodyPr>
          <a:lstStyle/>
          <a:p>
            <a:r>
              <a:rPr lang="en-US" sz="2400" b="1" dirty="0">
                <a:solidFill>
                  <a:schemeClr val="tx1"/>
                </a:solidFill>
              </a:rPr>
              <a:t>Heating element(s)</a:t>
            </a:r>
            <a:endParaRPr lang="en-US" sz="2000" dirty="0">
              <a:solidFill>
                <a:schemeClr val="tx1"/>
              </a:solidFill>
            </a:endParaRPr>
          </a:p>
          <a:p>
            <a:pPr marL="1085850" lvl="1" indent="-342900">
              <a:buFontTx/>
              <a:buChar char="-"/>
            </a:pPr>
            <a:r>
              <a:rPr lang="en-US" sz="1600" dirty="0"/>
              <a:t>Typically rated for 800  to 1500 watts</a:t>
            </a:r>
          </a:p>
          <a:p>
            <a:pPr marL="1085850" lvl="1" indent="-342900">
              <a:buFontTx/>
              <a:buChar char="-"/>
            </a:pPr>
            <a:r>
              <a:rPr lang="en-US" sz="1600" dirty="0"/>
              <a:t>Resistance of heating element range from 18 to 9.6 ohms</a:t>
            </a:r>
          </a:p>
          <a:p>
            <a:pPr marL="1085850" lvl="1" indent="-342900">
              <a:buFontTx/>
              <a:buChar char="-"/>
            </a:pPr>
            <a:r>
              <a:rPr lang="en-US" sz="1600" dirty="0"/>
              <a:t>May be capable of reaching temperatures in excess of 900° C</a:t>
            </a:r>
          </a:p>
          <a:p>
            <a:pPr marL="1085850" lvl="1" indent="-342900">
              <a:buFontTx/>
              <a:buChar char="-"/>
            </a:pPr>
            <a:r>
              <a:rPr lang="en-US" sz="1600" dirty="0"/>
              <a:t>Typically in the shape of a horseshoe </a:t>
            </a:r>
          </a:p>
          <a:p>
            <a:pPr marL="1085850" lvl="1" indent="-342900">
              <a:buFontTx/>
              <a:buChar char="-"/>
            </a:pPr>
            <a:r>
              <a:rPr lang="en-US" sz="1600" dirty="0"/>
              <a:t>Used for heating water (brewing element) and for maintaining temperature (warming element)</a:t>
            </a:r>
          </a:p>
          <a:p>
            <a:pPr marL="1085850" lvl="1" indent="-342900">
              <a:buFontTx/>
              <a:buChar char="-"/>
            </a:pPr>
            <a:r>
              <a:rPr lang="en-US" sz="1600" dirty="0"/>
              <a:t>Many appliances where brewing and warming element </a:t>
            </a:r>
          </a:p>
        </p:txBody>
      </p:sp>
      <p:sp>
        <p:nvSpPr>
          <p:cNvPr id="4" name="Subtitle 3"/>
          <p:cNvSpPr>
            <a:spLocks noGrp="1"/>
          </p:cNvSpPr>
          <p:nvPr>
            <p:ph type="subTitle" idx="13"/>
          </p:nvPr>
        </p:nvSpPr>
        <p:spPr>
          <a:xfrm>
            <a:off x="395536" y="771550"/>
            <a:ext cx="8208912" cy="360040"/>
          </a:xfrm>
        </p:spPr>
        <p:txBody>
          <a:bodyPr>
            <a:noAutofit/>
          </a:bodyPr>
          <a:lstStyle/>
          <a:p>
            <a:r>
              <a:rPr lang="en-US" dirty="0">
                <a:solidFill>
                  <a:schemeClr val="bg1">
                    <a:lumMod val="65000"/>
                  </a:schemeClr>
                </a:solidFill>
              </a:rPr>
              <a:t>COFFEE MAKERS – ELECTRIC KETTLES </a:t>
            </a:r>
          </a:p>
        </p:txBody>
      </p:sp>
      <p:pic>
        <p:nvPicPr>
          <p:cNvPr id="6" name="Picture 5"/>
          <p:cNvPicPr/>
          <p:nvPr/>
        </p:nvPicPr>
        <p:blipFill rotWithShape="1">
          <a:blip r:embed="rId2"/>
          <a:srcRect l="57917" t="71111" r="15000" b="2593"/>
          <a:stretch/>
        </p:blipFill>
        <p:spPr>
          <a:xfrm>
            <a:off x="2167508" y="3523456"/>
            <a:ext cx="2044452" cy="1352550"/>
          </a:xfrm>
          <a:prstGeom prst="rect">
            <a:avLst/>
          </a:prstGeom>
        </p:spPr>
      </p:pic>
      <p:pic>
        <p:nvPicPr>
          <p:cNvPr id="7" name="Picture 6"/>
          <p:cNvPicPr/>
          <p:nvPr/>
        </p:nvPicPr>
        <p:blipFill rotWithShape="1">
          <a:blip r:embed="rId2"/>
          <a:srcRect l="85105" t="62223" r="1562" b="19999"/>
          <a:stretch/>
        </p:blipFill>
        <p:spPr>
          <a:xfrm>
            <a:off x="4283968" y="3426296"/>
            <a:ext cx="1944216" cy="1449710"/>
          </a:xfrm>
          <a:prstGeom prst="rect">
            <a:avLst/>
          </a:prstGeom>
        </p:spPr>
      </p:pic>
    </p:spTree>
    <p:extLst>
      <p:ext uri="{BB962C8B-B14F-4D97-AF65-F5344CB8AC3E}">
        <p14:creationId xmlns:p14="http://schemas.microsoft.com/office/powerpoint/2010/main" val="226585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395536" y="1059582"/>
            <a:ext cx="8064896" cy="2592288"/>
          </a:xfrm>
        </p:spPr>
        <p:txBody>
          <a:bodyPr>
            <a:noAutofit/>
          </a:bodyPr>
          <a:lstStyle/>
          <a:p>
            <a:r>
              <a:rPr lang="en-US" sz="2400" b="1" dirty="0">
                <a:solidFill>
                  <a:schemeClr val="tx1"/>
                </a:solidFill>
              </a:rPr>
              <a:t>Thermostat</a:t>
            </a:r>
            <a:endParaRPr lang="en-US" sz="1400" dirty="0">
              <a:solidFill>
                <a:schemeClr val="tx1"/>
              </a:solidFill>
            </a:endParaRPr>
          </a:p>
          <a:p>
            <a:pPr marL="1028700" lvl="1">
              <a:buFontTx/>
              <a:buChar char="-"/>
            </a:pPr>
            <a:r>
              <a:rPr lang="en-US" sz="1600" dirty="0"/>
              <a:t>Regulates temperature of appliance</a:t>
            </a:r>
          </a:p>
          <a:p>
            <a:pPr marL="1428750" lvl="2">
              <a:buFontTx/>
              <a:buChar char="-"/>
            </a:pPr>
            <a:r>
              <a:rPr lang="en-US" sz="1600" dirty="0"/>
              <a:t>Typical  operating temperature is 98°C to 150°C</a:t>
            </a:r>
          </a:p>
          <a:p>
            <a:pPr marL="1428750" lvl="2">
              <a:buFontTx/>
              <a:buChar char="-"/>
            </a:pPr>
            <a:r>
              <a:rPr lang="en-US" sz="1600" dirty="0"/>
              <a:t>Physically placed adjacent to or against the heating element(s)</a:t>
            </a:r>
          </a:p>
          <a:p>
            <a:pPr marL="1428750" lvl="2">
              <a:buFontTx/>
              <a:buChar char="-"/>
            </a:pPr>
            <a:r>
              <a:rPr lang="en-US" sz="1600" dirty="0"/>
              <a:t>Electrically in series with heating element(s)</a:t>
            </a:r>
          </a:p>
          <a:p>
            <a:pPr marL="1428750" lvl="2">
              <a:buFontTx/>
              <a:buChar char="-"/>
            </a:pPr>
            <a:r>
              <a:rPr lang="en-US" sz="1600" dirty="0"/>
              <a:t>Automatic reset </a:t>
            </a:r>
          </a:p>
        </p:txBody>
      </p:sp>
      <p:sp>
        <p:nvSpPr>
          <p:cNvPr id="4"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COFFEE MAKERS – ELECTRIC KETTLES </a:t>
            </a:r>
          </a:p>
        </p:txBody>
      </p:sp>
      <p:pic>
        <p:nvPicPr>
          <p:cNvPr id="8" name="Picture 7"/>
          <p:cNvPicPr/>
          <p:nvPr/>
        </p:nvPicPr>
        <p:blipFill rotWithShape="1">
          <a:blip r:embed="rId2"/>
          <a:srcRect l="56250" t="52223" r="5000" b="5555"/>
          <a:stretch/>
        </p:blipFill>
        <p:spPr>
          <a:xfrm>
            <a:off x="5077048" y="2571750"/>
            <a:ext cx="3543300" cy="2171700"/>
          </a:xfrm>
          <a:prstGeom prst="rect">
            <a:avLst/>
          </a:prstGeom>
        </p:spPr>
      </p:pic>
      <p:pic>
        <p:nvPicPr>
          <p:cNvPr id="9" name="Picture 8"/>
          <p:cNvPicPr/>
          <p:nvPr/>
        </p:nvPicPr>
        <p:blipFill rotWithShape="1">
          <a:blip r:embed="rId2"/>
          <a:srcRect l="20209" t="55185" r="44583" b="6667"/>
          <a:stretch/>
        </p:blipFill>
        <p:spPr>
          <a:xfrm>
            <a:off x="1856606" y="2913856"/>
            <a:ext cx="3219450" cy="1962150"/>
          </a:xfrm>
          <a:prstGeom prst="rect">
            <a:avLst/>
          </a:prstGeom>
        </p:spPr>
      </p:pic>
    </p:spTree>
    <p:extLst>
      <p:ext uri="{BB962C8B-B14F-4D97-AF65-F5344CB8AC3E}">
        <p14:creationId xmlns:p14="http://schemas.microsoft.com/office/powerpoint/2010/main" val="128035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LECTRICAL EQUIPMENT AND APPLIANCE FIR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967"/>
            <a:ext cx="9108504" cy="512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30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395536" y="1131590"/>
            <a:ext cx="6624736" cy="3096344"/>
          </a:xfrm>
        </p:spPr>
        <p:txBody>
          <a:bodyPr>
            <a:noAutofit/>
          </a:bodyPr>
          <a:lstStyle/>
          <a:p>
            <a:pPr marL="285750" indent="-285750">
              <a:buFontTx/>
              <a:buChar char="-"/>
            </a:pPr>
            <a:r>
              <a:rPr lang="en-US" sz="1600" b="1" dirty="0">
                <a:solidFill>
                  <a:schemeClr val="tx1"/>
                </a:solidFill>
              </a:rPr>
              <a:t>Heating element thermal runaway</a:t>
            </a:r>
          </a:p>
          <a:p>
            <a:endParaRPr lang="en-US" sz="1600" b="1" dirty="0">
              <a:solidFill>
                <a:schemeClr val="tx1"/>
              </a:solidFill>
            </a:endParaRPr>
          </a:p>
          <a:p>
            <a:pPr marL="342900" indent="-342900">
              <a:buFontTx/>
              <a:buChar char="-"/>
            </a:pPr>
            <a:r>
              <a:rPr lang="en-US" sz="1600" dirty="0">
                <a:solidFill>
                  <a:schemeClr val="tx1"/>
                </a:solidFill>
              </a:rPr>
              <a:t>Competent source of ignition </a:t>
            </a:r>
          </a:p>
          <a:p>
            <a:endParaRPr lang="en-US" sz="1600" dirty="0">
              <a:solidFill>
                <a:schemeClr val="tx1"/>
              </a:solidFill>
            </a:endParaRPr>
          </a:p>
          <a:p>
            <a:pPr marL="342900" indent="-342900">
              <a:buFontTx/>
              <a:buChar char="-"/>
            </a:pPr>
            <a:r>
              <a:rPr lang="en-US" sz="1600" dirty="0">
                <a:solidFill>
                  <a:schemeClr val="tx1"/>
                </a:solidFill>
              </a:rPr>
              <a:t>Fuel (plastic housing) </a:t>
            </a:r>
          </a:p>
          <a:p>
            <a:endParaRPr lang="en-US" sz="1600" dirty="0">
              <a:solidFill>
                <a:schemeClr val="tx1"/>
              </a:solidFill>
            </a:endParaRPr>
          </a:p>
          <a:p>
            <a:pPr marL="342900" indent="-342900">
              <a:buFontTx/>
              <a:buChar char="-"/>
            </a:pPr>
            <a:r>
              <a:rPr lang="en-US" sz="1600" dirty="0">
                <a:solidFill>
                  <a:schemeClr val="tx1"/>
                </a:solidFill>
              </a:rPr>
              <a:t>Heat source and fuel in close proximity </a:t>
            </a:r>
          </a:p>
        </p:txBody>
      </p:sp>
      <p:sp>
        <p:nvSpPr>
          <p:cNvPr id="4"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COFFEE MAKERS – ELECTRIC KETTLES </a:t>
            </a:r>
          </a:p>
        </p:txBody>
      </p:sp>
    </p:spTree>
    <p:extLst>
      <p:ext uri="{BB962C8B-B14F-4D97-AF65-F5344CB8AC3E}">
        <p14:creationId xmlns:p14="http://schemas.microsoft.com/office/powerpoint/2010/main" val="1227315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395536" y="1131590"/>
            <a:ext cx="7632848" cy="3456384"/>
          </a:xfrm>
        </p:spPr>
        <p:txBody>
          <a:bodyPr>
            <a:noAutofit/>
          </a:bodyPr>
          <a:lstStyle/>
          <a:p>
            <a:r>
              <a:rPr lang="en-US" sz="2000" b="1" dirty="0">
                <a:solidFill>
                  <a:schemeClr val="tx1"/>
                </a:solidFill>
              </a:rPr>
              <a:t>Things to look for in thermal runaway:</a:t>
            </a:r>
          </a:p>
          <a:p>
            <a:endParaRPr lang="en-US" sz="2000" b="1" dirty="0">
              <a:solidFill>
                <a:schemeClr val="tx1"/>
              </a:solidFill>
            </a:endParaRPr>
          </a:p>
          <a:p>
            <a:pPr marL="342900" indent="-342900">
              <a:buFontTx/>
              <a:buChar char="-"/>
            </a:pPr>
            <a:r>
              <a:rPr lang="en-US" sz="2000" dirty="0">
                <a:solidFill>
                  <a:schemeClr val="tx1"/>
                </a:solidFill>
              </a:rPr>
              <a:t>Thermostat(s) failed with contacts closed</a:t>
            </a:r>
          </a:p>
          <a:p>
            <a:pPr marL="1085850" lvl="1" indent="-342900">
              <a:buFontTx/>
              <a:buChar char="-"/>
            </a:pPr>
            <a:r>
              <a:rPr lang="en-US" sz="2000" dirty="0"/>
              <a:t>Contact surface failed, pitted</a:t>
            </a:r>
            <a:endParaRPr lang="en-US" sz="2000" dirty="0">
              <a:solidFill>
                <a:schemeClr val="tx1"/>
              </a:solidFill>
            </a:endParaRPr>
          </a:p>
          <a:p>
            <a:pPr marL="342900" indent="-342900">
              <a:buFontTx/>
              <a:buChar char="-"/>
            </a:pPr>
            <a:r>
              <a:rPr lang="en-US" sz="2000" dirty="0">
                <a:solidFill>
                  <a:schemeClr val="tx1"/>
                </a:solidFill>
              </a:rPr>
              <a:t>Thermostat(s) bypassed or taken out of circuit </a:t>
            </a:r>
          </a:p>
          <a:p>
            <a:pPr marL="342900" indent="-342900">
              <a:buFontTx/>
              <a:buChar char="-"/>
            </a:pPr>
            <a:r>
              <a:rPr lang="en-US" sz="2000" dirty="0">
                <a:solidFill>
                  <a:schemeClr val="tx1"/>
                </a:solidFill>
              </a:rPr>
              <a:t>Thermostat(s) incorrectly positioned</a:t>
            </a:r>
          </a:p>
          <a:p>
            <a:pPr marL="342900" indent="-342900">
              <a:buFontTx/>
              <a:buChar char="-"/>
            </a:pPr>
            <a:r>
              <a:rPr lang="en-US" sz="2000" dirty="0">
                <a:solidFill>
                  <a:schemeClr val="tx1"/>
                </a:solidFill>
              </a:rPr>
              <a:t>Thermal cutoff(s) failed to operate </a:t>
            </a:r>
          </a:p>
          <a:p>
            <a:pPr marL="342900" indent="-342900">
              <a:buFontTx/>
              <a:buChar char="-"/>
            </a:pPr>
            <a:r>
              <a:rPr lang="en-US" sz="2000" dirty="0">
                <a:solidFill>
                  <a:schemeClr val="tx1"/>
                </a:solidFill>
              </a:rPr>
              <a:t>Thermal cutoff(s) bypassed or taken out of circuit </a:t>
            </a:r>
          </a:p>
          <a:p>
            <a:pPr marL="342900" indent="-342900">
              <a:buFontTx/>
              <a:buChar char="-"/>
            </a:pPr>
            <a:r>
              <a:rPr lang="en-US" sz="2000" dirty="0">
                <a:solidFill>
                  <a:schemeClr val="tx1"/>
                </a:solidFill>
              </a:rPr>
              <a:t>Thermal cutoff(s) incorrectly positioned </a:t>
            </a:r>
          </a:p>
        </p:txBody>
      </p:sp>
      <p:sp>
        <p:nvSpPr>
          <p:cNvPr id="4"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COFFEE MAKERS – ELECTRIC KETTLES </a:t>
            </a:r>
          </a:p>
        </p:txBody>
      </p:sp>
    </p:spTree>
    <p:extLst>
      <p:ext uri="{BB962C8B-B14F-4D97-AF65-F5344CB8AC3E}">
        <p14:creationId xmlns:p14="http://schemas.microsoft.com/office/powerpoint/2010/main" val="381577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467544" y="1131590"/>
            <a:ext cx="6624736" cy="3096344"/>
          </a:xfrm>
        </p:spPr>
        <p:txBody>
          <a:bodyPr>
            <a:noAutofit/>
          </a:bodyPr>
          <a:lstStyle/>
          <a:p>
            <a:r>
              <a:rPr lang="en-US" sz="1600" b="1" dirty="0">
                <a:solidFill>
                  <a:schemeClr val="tx1"/>
                </a:solidFill>
              </a:rPr>
              <a:t>Thermostat(s) failed with contacts closed </a:t>
            </a:r>
          </a:p>
          <a:p>
            <a:endParaRPr lang="en-US" sz="1600" b="1" dirty="0">
              <a:solidFill>
                <a:schemeClr val="tx1"/>
              </a:solidFill>
            </a:endParaRPr>
          </a:p>
          <a:p>
            <a:pPr marL="1085850" lvl="1" indent="-342900">
              <a:buFont typeface="Arial" panose="020B0604020202020204" pitchFamily="34" charset="0"/>
              <a:buChar char="•"/>
            </a:pPr>
            <a:r>
              <a:rPr lang="en-US" sz="1600" dirty="0"/>
              <a:t>Has operated many times and surpassed its duty cycle</a:t>
            </a:r>
            <a:endParaRPr lang="en-US" sz="1600" dirty="0">
              <a:solidFill>
                <a:schemeClr val="tx1"/>
              </a:solidFill>
            </a:endParaRPr>
          </a:p>
        </p:txBody>
      </p:sp>
      <p:sp>
        <p:nvSpPr>
          <p:cNvPr id="4" name="Subtitle 3"/>
          <p:cNvSpPr>
            <a:spLocks noGrp="1"/>
          </p:cNvSpPr>
          <p:nvPr>
            <p:ph type="subTitle" idx="13"/>
          </p:nvPr>
        </p:nvSpPr>
        <p:spPr>
          <a:xfrm>
            <a:off x="395536" y="771550"/>
            <a:ext cx="5328592" cy="432048"/>
          </a:xfrm>
        </p:spPr>
        <p:txBody>
          <a:bodyPr>
            <a:noAutofit/>
          </a:bodyPr>
          <a:lstStyle/>
          <a:p>
            <a:r>
              <a:rPr lang="en-US" dirty="0">
                <a:solidFill>
                  <a:schemeClr val="bg1">
                    <a:lumMod val="65000"/>
                  </a:schemeClr>
                </a:solidFill>
              </a:rPr>
              <a:t>COFFEE MAKERS – ELECTRIC KETTLES </a:t>
            </a:r>
          </a:p>
        </p:txBody>
      </p:sp>
    </p:spTree>
    <p:extLst>
      <p:ext uri="{BB962C8B-B14F-4D97-AF65-F5344CB8AC3E}">
        <p14:creationId xmlns:p14="http://schemas.microsoft.com/office/powerpoint/2010/main" val="346435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Mazen Habash, </a:t>
            </a:r>
            <a:r>
              <a:rPr lang="en-US" dirty="0" err="1"/>
              <a:t>P.Eng</a:t>
            </a:r>
            <a:r>
              <a:rPr lang="en-US" dirty="0"/>
              <a:t>., CFEI</a:t>
            </a:r>
          </a:p>
        </p:txBody>
      </p:sp>
      <p:pic>
        <p:nvPicPr>
          <p:cNvPr id="11" name="Picture Placeholder 10"/>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1333" t="-12500" r="-21333" b="-12500"/>
          <a:stretch/>
        </p:blipFill>
        <p:spPr>
          <a:xfrm>
            <a:off x="31304" y="4767266"/>
            <a:ext cx="499207" cy="349916"/>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435090"/>
            <a:ext cx="3312368" cy="2207706"/>
          </a:xfrm>
          <a:prstGeom prst="rect">
            <a:avLst/>
          </a:prstGeom>
        </p:spPr>
      </p:pic>
      <p:sp>
        <p:nvSpPr>
          <p:cNvPr id="10" name="TextBox 9"/>
          <p:cNvSpPr txBox="1"/>
          <p:nvPr/>
        </p:nvSpPr>
        <p:spPr>
          <a:xfrm>
            <a:off x="395536" y="1317170"/>
            <a:ext cx="4026024" cy="3016210"/>
          </a:xfrm>
          <a:prstGeom prst="rect">
            <a:avLst/>
          </a:prstGeom>
          <a:noFill/>
        </p:spPr>
        <p:txBody>
          <a:bodyPr wrap="square" rtlCol="0">
            <a:spAutoFit/>
          </a:bodyPr>
          <a:lstStyle/>
          <a:p>
            <a:pPr marL="457200" indent="-457200">
              <a:buFont typeface="Arial" panose="020B0604020202020204" pitchFamily="34" charset="0"/>
              <a:buChar char="•"/>
            </a:pPr>
            <a:r>
              <a:rPr lang="en-CA" sz="1600" dirty="0">
                <a:solidFill>
                  <a:schemeClr val="accent2">
                    <a:lumMod val="50000"/>
                  </a:schemeClr>
                </a:solidFill>
              </a:rPr>
              <a:t>President of Origin and Cause</a:t>
            </a:r>
          </a:p>
          <a:p>
            <a:pPr marL="457200" indent="-457200">
              <a:buFont typeface="Arial" panose="020B0604020202020204" pitchFamily="34" charset="0"/>
              <a:buChar char="•"/>
            </a:pPr>
            <a:r>
              <a:rPr lang="en-CA" sz="1600" dirty="0">
                <a:solidFill>
                  <a:schemeClr val="accent2">
                    <a:lumMod val="50000"/>
                  </a:schemeClr>
                </a:solidFill>
              </a:rPr>
              <a:t>37 years industry experience</a:t>
            </a:r>
          </a:p>
          <a:p>
            <a:pPr marL="457200" indent="-457200">
              <a:buFont typeface="Arial" panose="020B0604020202020204" pitchFamily="34" charset="0"/>
              <a:buChar char="•"/>
            </a:pPr>
            <a:r>
              <a:rPr lang="en-CA" sz="1600" dirty="0">
                <a:solidFill>
                  <a:schemeClr val="accent2">
                    <a:lumMod val="50000"/>
                  </a:schemeClr>
                </a:solidFill>
              </a:rPr>
              <a:t>3500+ forensic investigations</a:t>
            </a:r>
          </a:p>
          <a:p>
            <a:pPr marL="457200" indent="-457200">
              <a:buFont typeface="Arial" panose="020B0604020202020204" pitchFamily="34" charset="0"/>
              <a:buChar char="•"/>
            </a:pPr>
            <a:r>
              <a:rPr lang="en-US" sz="1600" dirty="0">
                <a:solidFill>
                  <a:schemeClr val="accent2">
                    <a:lumMod val="50000"/>
                  </a:schemeClr>
                </a:solidFill>
              </a:rPr>
              <a:t>Accepted as an expert in all levels of court</a:t>
            </a:r>
          </a:p>
          <a:p>
            <a:pPr marL="457200" indent="-457200">
              <a:buFont typeface="Arial" panose="020B0604020202020204" pitchFamily="34" charset="0"/>
              <a:buChar char="•"/>
            </a:pPr>
            <a:r>
              <a:rPr lang="en-US" sz="1600" dirty="0">
                <a:solidFill>
                  <a:schemeClr val="accent2">
                    <a:lumMod val="50000"/>
                  </a:schemeClr>
                </a:solidFill>
              </a:rPr>
              <a:t>Technical Specialties:</a:t>
            </a:r>
          </a:p>
          <a:p>
            <a:pPr marL="914400" lvl="1" indent="-457200">
              <a:buFont typeface="Arial" panose="020B0604020202020204" pitchFamily="34" charset="0"/>
              <a:buChar char="•"/>
            </a:pPr>
            <a:r>
              <a:rPr lang="en-US" sz="1600" dirty="0">
                <a:solidFill>
                  <a:schemeClr val="accent2">
                    <a:lumMod val="50000"/>
                  </a:schemeClr>
                </a:solidFill>
              </a:rPr>
              <a:t>Fire investigation</a:t>
            </a:r>
          </a:p>
          <a:p>
            <a:pPr marL="914400" lvl="1" indent="-457200">
              <a:buFont typeface="Arial" panose="020B0604020202020204" pitchFamily="34" charset="0"/>
              <a:buChar char="•"/>
            </a:pPr>
            <a:r>
              <a:rPr lang="en-US" sz="1600" dirty="0">
                <a:solidFill>
                  <a:schemeClr val="accent2">
                    <a:lumMod val="50000"/>
                  </a:schemeClr>
                </a:solidFill>
              </a:rPr>
              <a:t>Electrical and electronic failures</a:t>
            </a:r>
          </a:p>
          <a:p>
            <a:pPr marL="914400" lvl="1" indent="-457200">
              <a:buFont typeface="Arial" panose="020B0604020202020204" pitchFamily="34" charset="0"/>
              <a:buChar char="•"/>
            </a:pPr>
            <a:r>
              <a:rPr lang="en-US" sz="1600" dirty="0">
                <a:solidFill>
                  <a:schemeClr val="accent2">
                    <a:lumMod val="50000"/>
                  </a:schemeClr>
                </a:solidFill>
              </a:rPr>
              <a:t>Product liability</a:t>
            </a:r>
          </a:p>
          <a:p>
            <a:pPr marL="914400" lvl="1" indent="-457200">
              <a:buFont typeface="Arial" panose="020B0604020202020204" pitchFamily="34" charset="0"/>
              <a:buChar char="•"/>
            </a:pPr>
            <a:r>
              <a:rPr lang="en-US" sz="1600" dirty="0">
                <a:solidFill>
                  <a:schemeClr val="accent2">
                    <a:lumMod val="50000"/>
                  </a:schemeClr>
                </a:solidFill>
              </a:rPr>
              <a:t>Alarm system analysis</a:t>
            </a:r>
          </a:p>
          <a:p>
            <a:pPr marL="914400" lvl="1" indent="-457200">
              <a:buFont typeface="Arial" panose="020B0604020202020204" pitchFamily="34" charset="0"/>
              <a:buChar char="•"/>
            </a:pPr>
            <a:r>
              <a:rPr lang="en-US" sz="1600" dirty="0">
                <a:solidFill>
                  <a:schemeClr val="accent2">
                    <a:lumMod val="50000"/>
                  </a:schemeClr>
                </a:solidFill>
              </a:rPr>
              <a:t>CCTV/Video Forensic Analysis </a:t>
            </a:r>
          </a:p>
          <a:p>
            <a:pPr marL="457200" indent="-457200">
              <a:buFont typeface="Arial" panose="020B0604020202020204" pitchFamily="34" charset="0"/>
              <a:buChar char="•"/>
            </a:pPr>
            <a:endParaRPr lang="en-CA" sz="1400" dirty="0">
              <a:solidFill>
                <a:schemeClr val="accent2">
                  <a:lumMod val="50000"/>
                </a:schemeClr>
              </a:solidFill>
            </a:endParaRPr>
          </a:p>
        </p:txBody>
      </p:sp>
    </p:spTree>
    <p:extLst>
      <p:ext uri="{BB962C8B-B14F-4D97-AF65-F5344CB8AC3E}">
        <p14:creationId xmlns:p14="http://schemas.microsoft.com/office/powerpoint/2010/main" val="26210161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31590"/>
            <a:ext cx="8280920" cy="3384376"/>
          </a:xfrm>
        </p:spPr>
        <p:txBody>
          <a:bodyPr>
            <a:noAutofit/>
          </a:bodyPr>
          <a:lstStyle/>
          <a:p>
            <a:r>
              <a:rPr lang="en-US" sz="1600" b="1" dirty="0">
                <a:solidFill>
                  <a:schemeClr val="tx1"/>
                </a:solidFill>
              </a:rPr>
              <a:t>Thermal cutoff(s) failed to operate </a:t>
            </a:r>
          </a:p>
          <a:p>
            <a:pPr marL="1085850" lvl="1" indent="-342900">
              <a:buFont typeface="Arial" panose="020B0604020202020204" pitchFamily="34" charset="0"/>
              <a:buChar char="•"/>
            </a:pPr>
            <a:r>
              <a:rPr lang="en-US" sz="1600" dirty="0"/>
              <a:t>The wrong thermal cutoff used 	</a:t>
            </a:r>
          </a:p>
          <a:p>
            <a:pPr marL="1485900" lvl="2" indent="-342900"/>
            <a:r>
              <a:rPr lang="en-US" sz="1600" dirty="0"/>
              <a:t>Opening temperature too high </a:t>
            </a:r>
          </a:p>
          <a:p>
            <a:pPr marL="1085850" lvl="1" indent="-342900">
              <a:buFont typeface="Arial" panose="020B0604020202020204" pitchFamily="34" charset="0"/>
              <a:buChar char="•"/>
            </a:pPr>
            <a:r>
              <a:rPr lang="en-US" sz="1600" dirty="0">
                <a:solidFill>
                  <a:schemeClr val="tx1"/>
                </a:solidFill>
              </a:rPr>
              <a:t>Improper manufacturing </a:t>
            </a:r>
          </a:p>
          <a:p>
            <a:pPr marL="1085850" lvl="1" indent="-342900">
              <a:buFont typeface="Arial" panose="020B0604020202020204" pitchFamily="34" charset="0"/>
              <a:buChar char="•"/>
            </a:pPr>
            <a:r>
              <a:rPr lang="en-US" sz="1600" dirty="0"/>
              <a:t>Improper installation </a:t>
            </a:r>
          </a:p>
          <a:p>
            <a:pPr marL="1485900" lvl="2" indent="-342900"/>
            <a:r>
              <a:rPr lang="en-US" sz="1600" dirty="0">
                <a:solidFill>
                  <a:schemeClr val="tx1"/>
                </a:solidFill>
              </a:rPr>
              <a:t>Soldered or welded not in accordance with the manufacturer's recommendations </a:t>
            </a:r>
          </a:p>
          <a:p>
            <a:pPr marL="1943100" lvl="3" indent="-342900">
              <a:buFont typeface="Arial" panose="020B0604020202020204" pitchFamily="34" charset="0"/>
              <a:buChar char="•"/>
            </a:pPr>
            <a:r>
              <a:rPr lang="en-US" sz="1600" dirty="0"/>
              <a:t>May prevent fuse from opening at the rated temperature </a:t>
            </a:r>
          </a:p>
          <a:p>
            <a:pPr marL="1485900" lvl="2" indent="-342900"/>
            <a:r>
              <a:rPr lang="en-US" sz="1600" dirty="0">
                <a:solidFill>
                  <a:schemeClr val="tx1"/>
                </a:solidFill>
              </a:rPr>
              <a:t>Body of fuse may have been damaged </a:t>
            </a:r>
          </a:p>
          <a:p>
            <a:pPr marL="1943100" lvl="3" indent="-342900">
              <a:buFont typeface="Arial" panose="020B0604020202020204" pitchFamily="34" charset="0"/>
              <a:buChar char="•"/>
            </a:pPr>
            <a:r>
              <a:rPr lang="en-US" sz="1600" dirty="0"/>
              <a:t>May prevent fuse from opening </a:t>
            </a:r>
            <a:endParaRPr lang="en-US" sz="1600" dirty="0">
              <a:solidFill>
                <a:schemeClr val="tx1"/>
              </a:solidFill>
            </a:endParaRPr>
          </a:p>
        </p:txBody>
      </p:sp>
      <p:sp>
        <p:nvSpPr>
          <p:cNvPr id="1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3"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COFFEE MAKERS – ELECTRIC KETTLES </a:t>
            </a:r>
          </a:p>
        </p:txBody>
      </p:sp>
    </p:spTree>
    <p:extLst>
      <p:ext uri="{BB962C8B-B14F-4D97-AF65-F5344CB8AC3E}">
        <p14:creationId xmlns:p14="http://schemas.microsoft.com/office/powerpoint/2010/main" val="3524692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19622"/>
            <a:ext cx="8280920" cy="3096344"/>
          </a:xfrm>
        </p:spPr>
        <p:txBody>
          <a:bodyPr>
            <a:noAutofit/>
          </a:bodyPr>
          <a:lstStyle/>
          <a:p>
            <a:r>
              <a:rPr lang="en-US" sz="2400" b="1" dirty="0">
                <a:solidFill>
                  <a:schemeClr val="tx1"/>
                </a:solidFill>
              </a:rPr>
              <a:t>Some heating elements self-regulating </a:t>
            </a:r>
          </a:p>
          <a:p>
            <a:pPr marL="1028700" lvl="1" algn="just">
              <a:buFontTx/>
              <a:buChar char="-"/>
            </a:pPr>
            <a:r>
              <a:rPr lang="en-US" sz="1600" dirty="0"/>
              <a:t>The resistance of element is not constant</a:t>
            </a:r>
          </a:p>
          <a:p>
            <a:pPr marL="1028700" lvl="1" algn="just">
              <a:buFontTx/>
              <a:buChar char="-"/>
            </a:pPr>
            <a:r>
              <a:rPr lang="en-US" sz="1600" dirty="0"/>
              <a:t>Resistance changes with temperature </a:t>
            </a:r>
          </a:p>
          <a:p>
            <a:pPr marL="1028700" lvl="1" algn="just">
              <a:buFontTx/>
              <a:buChar char="-"/>
            </a:pPr>
            <a:r>
              <a:rPr lang="en-US" sz="1600" dirty="0"/>
              <a:t>The higher the temperature, the higher the resistance </a:t>
            </a:r>
          </a:p>
          <a:p>
            <a:pPr marL="1028700" lvl="1" algn="just">
              <a:buFontTx/>
              <a:buChar char="-"/>
            </a:pPr>
            <a:r>
              <a:rPr lang="en-US" sz="1600" dirty="0"/>
              <a:t>The lower the temperature, the lower the resistance </a:t>
            </a:r>
          </a:p>
          <a:p>
            <a:pPr marL="1028700" lvl="1" algn="just">
              <a:buFontTx/>
              <a:buChar char="-"/>
            </a:pPr>
            <a:r>
              <a:rPr lang="en-US" sz="1600" dirty="0"/>
              <a:t>The heat output is controlled by this characteristic </a:t>
            </a:r>
          </a:p>
          <a:p>
            <a:pPr marL="1028700" lvl="1" algn="just">
              <a:buFontTx/>
              <a:buChar char="-"/>
            </a:pPr>
            <a:r>
              <a:rPr lang="en-US" sz="1600" dirty="0"/>
              <a:t>If the temperature of the element increases beyond a reasonable amount, the increasing resistance diminishes current flow, which in turn lowers heat output.  As the element cools, the opposite happens</a:t>
            </a:r>
          </a:p>
          <a:p>
            <a:pPr marL="1028700" lvl="1">
              <a:buFontTx/>
              <a:buChar char="-"/>
            </a:pPr>
            <a:endParaRPr lang="en-US" sz="1800" dirty="0">
              <a:solidFill>
                <a:schemeClr val="tx1"/>
              </a:solidFill>
            </a:endParaRPr>
          </a:p>
        </p:txBody>
      </p:sp>
      <p:sp>
        <p:nvSpPr>
          <p:cNvPr id="8"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COFFEE MAKERS – ELECTRIC KETTLES </a:t>
            </a:r>
          </a:p>
        </p:txBody>
      </p:sp>
    </p:spTree>
    <p:extLst>
      <p:ext uri="{BB962C8B-B14F-4D97-AF65-F5344CB8AC3E}">
        <p14:creationId xmlns:p14="http://schemas.microsoft.com/office/powerpoint/2010/main" val="101404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31590"/>
            <a:ext cx="8280920" cy="3096344"/>
          </a:xfrm>
        </p:spPr>
        <p:txBody>
          <a:bodyPr>
            <a:noAutofit/>
          </a:bodyPr>
          <a:lstStyle/>
          <a:p>
            <a:r>
              <a:rPr lang="en-US" sz="2400" b="1" dirty="0">
                <a:solidFill>
                  <a:schemeClr val="tx1"/>
                </a:solidFill>
              </a:rPr>
              <a:t>Other things to look for </a:t>
            </a:r>
          </a:p>
          <a:p>
            <a:pPr marL="1085850" lvl="1" indent="-342900">
              <a:buFont typeface="Arial" panose="020B0604020202020204" pitchFamily="34" charset="0"/>
              <a:buChar char="•"/>
            </a:pPr>
            <a:r>
              <a:rPr lang="en-US" sz="1600" dirty="0"/>
              <a:t>On/Off switch high resistance connection failure </a:t>
            </a:r>
          </a:p>
          <a:p>
            <a:pPr marL="1085850" lvl="1" indent="-342900">
              <a:buFont typeface="Arial" panose="020B0604020202020204" pitchFamily="34" charset="0"/>
              <a:buChar char="•"/>
            </a:pPr>
            <a:r>
              <a:rPr lang="en-US" sz="1600" dirty="0"/>
              <a:t>Power transformer high resistance connection failure </a:t>
            </a:r>
          </a:p>
          <a:p>
            <a:pPr marL="1085850" lvl="1" indent="-342900">
              <a:buFont typeface="Arial" panose="020B0604020202020204" pitchFamily="34" charset="0"/>
              <a:buChar char="•"/>
            </a:pPr>
            <a:r>
              <a:rPr lang="en-US" sz="1600" dirty="0"/>
              <a:t>Power cord failure </a:t>
            </a:r>
          </a:p>
          <a:p>
            <a:pPr marL="1028700" lvl="1">
              <a:buFontTx/>
              <a:buChar char="-"/>
            </a:pPr>
            <a:endParaRPr lang="en-US" sz="1800" dirty="0">
              <a:solidFill>
                <a:schemeClr val="tx1"/>
              </a:solidFill>
            </a:endParaRPr>
          </a:p>
        </p:txBody>
      </p:sp>
      <p:sp>
        <p:nvSpPr>
          <p:cNvPr id="8"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COFFEE MAKERS – ELECTRIC KETTLES </a:t>
            </a:r>
          </a:p>
        </p:txBody>
      </p:sp>
    </p:spTree>
    <p:extLst>
      <p:ext uri="{BB962C8B-B14F-4D97-AF65-F5344CB8AC3E}">
        <p14:creationId xmlns:p14="http://schemas.microsoft.com/office/powerpoint/2010/main" val="1093560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31590"/>
            <a:ext cx="8435280" cy="2952328"/>
          </a:xfrm>
        </p:spPr>
        <p:txBody>
          <a:bodyPr>
            <a:normAutofit/>
          </a:bodyPr>
          <a:lstStyle/>
          <a:p>
            <a:r>
              <a:rPr lang="en-CA" sz="2400" b="1" dirty="0">
                <a:solidFill>
                  <a:schemeClr val="tx1"/>
                </a:solidFill>
              </a:rPr>
              <a:t>Similar components may be used in both steam and dry irons </a:t>
            </a:r>
          </a:p>
          <a:p>
            <a:pPr marL="914400" lvl="1" indent="-171450">
              <a:buFont typeface="Arial" panose="020B0604020202020204" pitchFamily="34" charset="0"/>
              <a:buChar char="•"/>
            </a:pPr>
            <a:r>
              <a:rPr lang="en-CA" sz="1600" dirty="0"/>
              <a:t>Steam irons have a water reservoir </a:t>
            </a:r>
          </a:p>
        </p:txBody>
      </p:sp>
      <p:pic>
        <p:nvPicPr>
          <p:cNvPr id="8" name="Picture 7"/>
          <p:cNvPicPr/>
          <p:nvPr/>
        </p:nvPicPr>
        <p:blipFill rotWithShape="1">
          <a:blip r:embed="rId2"/>
          <a:srcRect l="35625" t="49259" r="37708" b="22963"/>
          <a:stretch/>
        </p:blipFill>
        <p:spPr>
          <a:xfrm>
            <a:off x="3257550" y="2533650"/>
            <a:ext cx="2438400" cy="1428750"/>
          </a:xfrm>
          <a:prstGeom prst="rect">
            <a:avLst/>
          </a:prstGeom>
        </p:spPr>
      </p:pic>
      <p:sp>
        <p:nvSpPr>
          <p:cNvPr id="9"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0"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Irons</a:t>
            </a:r>
          </a:p>
        </p:txBody>
      </p:sp>
    </p:spTree>
    <p:extLst>
      <p:ext uri="{BB962C8B-B14F-4D97-AF65-F5344CB8AC3E}">
        <p14:creationId xmlns:p14="http://schemas.microsoft.com/office/powerpoint/2010/main" val="1748703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09526"/>
            <a:ext cx="5256584" cy="3394472"/>
          </a:xfrm>
        </p:spPr>
        <p:txBody>
          <a:bodyPr>
            <a:normAutofit/>
          </a:bodyPr>
          <a:lstStyle/>
          <a:p>
            <a:pPr algn="just"/>
            <a:r>
              <a:rPr lang="en-CA" sz="1600" dirty="0">
                <a:solidFill>
                  <a:schemeClr val="tx1"/>
                </a:solidFill>
              </a:rPr>
              <a:t>-     Heating element </a:t>
            </a:r>
          </a:p>
          <a:p>
            <a:pPr marL="285750" indent="-285750" algn="just">
              <a:buFontTx/>
              <a:buChar char="-"/>
            </a:pPr>
            <a:r>
              <a:rPr lang="en-CA" sz="1600" dirty="0">
                <a:solidFill>
                  <a:schemeClr val="tx1"/>
                </a:solidFill>
              </a:rPr>
              <a:t>Thermostat </a:t>
            </a:r>
          </a:p>
          <a:p>
            <a:pPr marL="285750" indent="-285750" algn="just">
              <a:buFontTx/>
              <a:buChar char="-"/>
            </a:pPr>
            <a:r>
              <a:rPr lang="en-CA" sz="1600" dirty="0">
                <a:solidFill>
                  <a:schemeClr val="tx1"/>
                </a:solidFill>
              </a:rPr>
              <a:t>High limit thermal fuse </a:t>
            </a:r>
          </a:p>
          <a:p>
            <a:pPr marL="285750" indent="-285750" algn="just">
              <a:buFontTx/>
              <a:buChar char="-"/>
            </a:pPr>
            <a:r>
              <a:rPr lang="en-CA" sz="1600" dirty="0">
                <a:solidFill>
                  <a:schemeClr val="tx1"/>
                </a:solidFill>
              </a:rPr>
              <a:t>On/Off switch </a:t>
            </a:r>
          </a:p>
          <a:p>
            <a:pPr marL="285750" indent="-285750" algn="just">
              <a:buFontTx/>
              <a:buChar char="-"/>
            </a:pPr>
            <a:r>
              <a:rPr lang="en-CA" sz="1600" dirty="0">
                <a:solidFill>
                  <a:schemeClr val="tx1"/>
                </a:solidFill>
              </a:rPr>
              <a:t>Maybe a control printed circuit board </a:t>
            </a:r>
          </a:p>
          <a:p>
            <a:pPr marL="1028700" lvl="1" algn="just">
              <a:buFontTx/>
              <a:buChar char="-"/>
            </a:pPr>
            <a:r>
              <a:rPr lang="en-CA" sz="1600" dirty="0"/>
              <a:t>Automatically shuts off if iron left standing still or laying flat for a specific period of time</a:t>
            </a:r>
          </a:p>
        </p:txBody>
      </p:sp>
      <p:pic>
        <p:nvPicPr>
          <p:cNvPr id="7" name="Picture 6"/>
          <p:cNvPicPr/>
          <p:nvPr/>
        </p:nvPicPr>
        <p:blipFill rotWithShape="1">
          <a:blip r:embed="rId2"/>
          <a:srcRect l="61667" t="24074" r="7292" b="42222"/>
          <a:stretch/>
        </p:blipFill>
        <p:spPr>
          <a:xfrm>
            <a:off x="5539558" y="1419622"/>
            <a:ext cx="3352921" cy="2232248"/>
          </a:xfrm>
          <a:prstGeom prst="rect">
            <a:avLst/>
          </a:prstGeom>
        </p:spPr>
      </p:pic>
      <p:sp>
        <p:nvSpPr>
          <p:cNvPr id="11"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2"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Irons</a:t>
            </a:r>
          </a:p>
        </p:txBody>
      </p:sp>
    </p:spTree>
    <p:extLst>
      <p:ext uri="{BB962C8B-B14F-4D97-AF65-F5344CB8AC3E}">
        <p14:creationId xmlns:p14="http://schemas.microsoft.com/office/powerpoint/2010/main" val="1011675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75606"/>
            <a:ext cx="8424936" cy="3456384"/>
          </a:xfrm>
        </p:spPr>
        <p:txBody>
          <a:bodyPr>
            <a:normAutofit/>
          </a:bodyPr>
          <a:lstStyle/>
          <a:p>
            <a:pPr marL="342900" indent="-342900" algn="just">
              <a:buFontTx/>
              <a:buChar char="-"/>
            </a:pPr>
            <a:r>
              <a:rPr lang="en-CA" sz="1600" dirty="0">
                <a:solidFill>
                  <a:schemeClr val="tx1"/>
                </a:solidFill>
              </a:rPr>
              <a:t>If an iron is found in the area of origin is it necessarily the cause of this?</a:t>
            </a:r>
          </a:p>
          <a:p>
            <a:pPr algn="just"/>
            <a:endParaRPr lang="en-CA" sz="1600" dirty="0">
              <a:solidFill>
                <a:schemeClr val="tx1"/>
              </a:solidFill>
            </a:endParaRPr>
          </a:p>
          <a:p>
            <a:pPr marL="342900" indent="-342900" algn="just">
              <a:buFontTx/>
              <a:buChar char="-"/>
            </a:pPr>
            <a:r>
              <a:rPr lang="en-CA" sz="1600" dirty="0">
                <a:solidFill>
                  <a:schemeClr val="tx1"/>
                </a:solidFill>
              </a:rPr>
              <a:t>Irons can fail (Thermostat and High limit fuse) </a:t>
            </a:r>
          </a:p>
          <a:p>
            <a:pPr algn="just"/>
            <a:r>
              <a:rPr lang="en-CA" sz="1600" dirty="0">
                <a:solidFill>
                  <a:schemeClr val="tx1"/>
                </a:solidFill>
              </a:rPr>
              <a:t>	Sole plate will reach temperature that are higher than 1000 °F</a:t>
            </a:r>
          </a:p>
          <a:p>
            <a:pPr algn="just"/>
            <a:endParaRPr lang="en-CA" sz="1600" dirty="0">
              <a:solidFill>
                <a:schemeClr val="tx1"/>
              </a:solidFill>
            </a:endParaRPr>
          </a:p>
          <a:p>
            <a:pPr marL="342900" indent="-342900" algn="just">
              <a:buFontTx/>
              <a:buChar char="-"/>
            </a:pPr>
            <a:r>
              <a:rPr lang="en-CA" sz="1600" dirty="0">
                <a:solidFill>
                  <a:schemeClr val="tx1"/>
                </a:solidFill>
              </a:rPr>
              <a:t>What if there are no failures? Can an iron cause a fire?</a:t>
            </a:r>
          </a:p>
          <a:p>
            <a:pPr algn="just"/>
            <a:endParaRPr lang="en-CA" sz="1600" dirty="0">
              <a:solidFill>
                <a:schemeClr val="tx1"/>
              </a:solidFill>
            </a:endParaRPr>
          </a:p>
          <a:p>
            <a:pPr marL="342900" indent="-342900" algn="just">
              <a:buFontTx/>
              <a:buChar char="-"/>
            </a:pPr>
            <a:r>
              <a:rPr lang="en-CA" sz="1600" dirty="0">
                <a:solidFill>
                  <a:schemeClr val="tx1"/>
                </a:solidFill>
              </a:rPr>
              <a:t>A properly operating iron (depending on type of iron and the thermostat setting) could have a sole plate temperature ranging from about 350°F to 400°F+</a:t>
            </a:r>
          </a:p>
          <a:p>
            <a:pPr algn="just"/>
            <a:endParaRPr lang="en-CA" sz="1600" dirty="0">
              <a:solidFill>
                <a:schemeClr val="tx1"/>
              </a:solidFill>
            </a:endParaRPr>
          </a:p>
          <a:p>
            <a:pPr marL="342900" indent="-342900" algn="just">
              <a:buFontTx/>
              <a:buChar char="-"/>
            </a:pPr>
            <a:r>
              <a:rPr lang="en-CA" sz="1600" dirty="0">
                <a:solidFill>
                  <a:schemeClr val="tx1"/>
                </a:solidFill>
              </a:rPr>
              <a:t>What is the ignition temperature of clothing?</a:t>
            </a:r>
          </a:p>
          <a:p>
            <a:pPr marL="342900" indent="-342900">
              <a:buFontTx/>
              <a:buChar char="-"/>
            </a:pPr>
            <a:endParaRPr lang="en-CA" sz="1600" dirty="0"/>
          </a:p>
        </p:txBody>
      </p:sp>
      <p:sp>
        <p:nvSpPr>
          <p:cNvPr id="10"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1"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Irons</a:t>
            </a:r>
          </a:p>
        </p:txBody>
      </p:sp>
    </p:spTree>
    <p:extLst>
      <p:ext uri="{BB962C8B-B14F-4D97-AF65-F5344CB8AC3E}">
        <p14:creationId xmlns:p14="http://schemas.microsoft.com/office/powerpoint/2010/main" val="2094909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491630"/>
            <a:ext cx="7272808" cy="3394472"/>
          </a:xfrm>
        </p:spPr>
        <p:txBody>
          <a:bodyPr>
            <a:normAutofit/>
          </a:bodyPr>
          <a:lstStyle/>
          <a:p>
            <a:pPr marL="342900" indent="-342900">
              <a:buFontTx/>
              <a:buChar char="-"/>
            </a:pPr>
            <a:r>
              <a:rPr lang="en-CA" sz="1800" b="1" dirty="0">
                <a:solidFill>
                  <a:schemeClr val="tx1"/>
                </a:solidFill>
              </a:rPr>
              <a:t>Piloted ignition temperature:</a:t>
            </a:r>
          </a:p>
          <a:p>
            <a:pPr marL="1085850" lvl="1" indent="-342900" algn="just">
              <a:buFontTx/>
              <a:buChar char="-"/>
            </a:pPr>
            <a:r>
              <a:rPr lang="en-CA" sz="1600" dirty="0"/>
              <a:t>The minimum temperature an object must attain in order to ignite when a flame or a spark is applied to the vapors that this item is releasing.</a:t>
            </a:r>
          </a:p>
          <a:p>
            <a:pPr marL="1085850" lvl="1" indent="-342900" algn="just">
              <a:buFontTx/>
              <a:buChar char="-"/>
            </a:pPr>
            <a:r>
              <a:rPr lang="en-US" sz="1600" dirty="0"/>
              <a:t>Common Combustibles - 450</a:t>
            </a:r>
            <a:r>
              <a:rPr lang="en-GB" sz="1600" b="1" dirty="0">
                <a:latin typeface="Abadi Extra Light" panose="020B0604020202020204" pitchFamily="34" charset="0"/>
                <a:cs typeface="Times New Roman" pitchFamily="18" charset="0"/>
              </a:rPr>
              <a:t>º</a:t>
            </a:r>
            <a:r>
              <a:rPr lang="en-US" sz="1600" dirty="0"/>
              <a:t>F to 500</a:t>
            </a:r>
            <a:r>
              <a:rPr lang="en-GB" sz="1600" b="1" dirty="0">
                <a:latin typeface="Abadi Extra Light" panose="020B0204020104020204" pitchFamily="34" charset="0"/>
                <a:cs typeface="Times New Roman" pitchFamily="18" charset="0"/>
              </a:rPr>
              <a:t>º</a:t>
            </a:r>
            <a:r>
              <a:rPr lang="en-US" sz="1600" dirty="0"/>
              <a:t>F</a:t>
            </a:r>
            <a:endParaRPr lang="en-CA" sz="1600" dirty="0">
              <a:solidFill>
                <a:schemeClr val="tx1"/>
              </a:solidFill>
            </a:endParaRPr>
          </a:p>
          <a:p>
            <a:pPr marL="342900" indent="-342900" algn="just">
              <a:buFontTx/>
              <a:buChar char="-"/>
            </a:pPr>
            <a:r>
              <a:rPr lang="en-CA" sz="1800" b="1" dirty="0">
                <a:solidFill>
                  <a:schemeClr val="tx1"/>
                </a:solidFill>
              </a:rPr>
              <a:t>Auto ignition temperature:</a:t>
            </a:r>
          </a:p>
          <a:p>
            <a:pPr marL="1085850" lvl="1" indent="-342900" algn="just">
              <a:buFontTx/>
              <a:buChar char="-"/>
            </a:pPr>
            <a:r>
              <a:rPr lang="en-CA" sz="1600" dirty="0"/>
              <a:t>The minimum temperature an object must attain in order to ignite without a flame or a spark being present in the area of the vapours that this item is releasing </a:t>
            </a:r>
          </a:p>
          <a:p>
            <a:pPr marL="1085850" lvl="1" indent="-342900" algn="just">
              <a:buFontTx/>
              <a:buChar char="-"/>
            </a:pPr>
            <a:r>
              <a:rPr lang="en-US" sz="1600" dirty="0"/>
              <a:t>Common Combustibles – Greater than 800</a:t>
            </a:r>
            <a:r>
              <a:rPr lang="en-GB" sz="1600" b="1" dirty="0">
                <a:latin typeface="Abadi Extra Light" panose="020B0204020104020204" pitchFamily="34" charset="0"/>
                <a:cs typeface="Times New Roman" pitchFamily="18" charset="0"/>
              </a:rPr>
              <a:t>º</a:t>
            </a:r>
            <a:r>
              <a:rPr lang="en-US" sz="1600"/>
              <a:t>F</a:t>
            </a:r>
          </a:p>
          <a:p>
            <a:pPr marL="1085850" lvl="1" indent="-342900" algn="just">
              <a:buFontTx/>
              <a:buChar char="-"/>
            </a:pPr>
            <a:endParaRPr lang="en-CA" sz="1600" dirty="0">
              <a:solidFill>
                <a:schemeClr val="tx1"/>
              </a:solidFill>
            </a:endParaRPr>
          </a:p>
          <a:p>
            <a:pPr marL="342900" indent="-342900">
              <a:buFontTx/>
              <a:buChar char="-"/>
            </a:pPr>
            <a:r>
              <a:rPr lang="en-CA" sz="1800" b="1" dirty="0">
                <a:solidFill>
                  <a:schemeClr val="tx1"/>
                </a:solidFill>
              </a:rPr>
              <a:t>Irons do not typically provide a flame or spark </a:t>
            </a:r>
          </a:p>
          <a:p>
            <a:pPr marL="342900" indent="-342900">
              <a:buFontTx/>
              <a:buChar char="-"/>
            </a:pPr>
            <a:endParaRPr lang="en-CA" sz="1600" dirty="0">
              <a:solidFill>
                <a:schemeClr val="tx1"/>
              </a:solidFill>
            </a:endParaRPr>
          </a:p>
          <a:p>
            <a:pPr marL="342900" indent="-342900">
              <a:buFontTx/>
              <a:buChar char="-"/>
            </a:pPr>
            <a:endParaRPr lang="en-CA" sz="1600" dirty="0">
              <a:solidFill>
                <a:schemeClr val="tx1"/>
              </a:solidFill>
            </a:endParaRPr>
          </a:p>
          <a:p>
            <a:pPr marL="342900" indent="-342900">
              <a:buFontTx/>
              <a:buChar char="-"/>
            </a:pPr>
            <a:endParaRPr lang="en-CA" sz="1600" dirty="0"/>
          </a:p>
        </p:txBody>
      </p:sp>
      <p:sp>
        <p:nvSpPr>
          <p:cNvPr id="10"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1"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Irons</a:t>
            </a:r>
          </a:p>
        </p:txBody>
      </p:sp>
    </p:spTree>
    <p:extLst>
      <p:ext uri="{BB962C8B-B14F-4D97-AF65-F5344CB8AC3E}">
        <p14:creationId xmlns:p14="http://schemas.microsoft.com/office/powerpoint/2010/main" val="2273494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347614"/>
            <a:ext cx="7272808" cy="3394472"/>
          </a:xfrm>
        </p:spPr>
        <p:txBody>
          <a:bodyPr>
            <a:normAutofit/>
          </a:bodyPr>
          <a:lstStyle/>
          <a:p>
            <a:pPr marL="342900" indent="-342900">
              <a:buFontTx/>
              <a:buChar char="-"/>
            </a:pPr>
            <a:r>
              <a:rPr lang="en-CA" sz="1800" b="1" dirty="0">
                <a:solidFill>
                  <a:schemeClr val="tx1"/>
                </a:solidFill>
              </a:rPr>
              <a:t>For a properly working iron to cause a fire, certain conditions may be necessary:</a:t>
            </a:r>
          </a:p>
          <a:p>
            <a:pPr marL="342900" indent="-342900">
              <a:buFontTx/>
              <a:buChar char="-"/>
            </a:pPr>
            <a:endParaRPr lang="en-CA" sz="1800" b="1" dirty="0">
              <a:solidFill>
                <a:schemeClr val="tx1"/>
              </a:solidFill>
            </a:endParaRPr>
          </a:p>
          <a:p>
            <a:pPr marL="1085850" lvl="1" indent="-342900">
              <a:buFontTx/>
              <a:buChar char="-"/>
            </a:pPr>
            <a:r>
              <a:rPr lang="en-CA" sz="1600" dirty="0"/>
              <a:t>Orientation of iron </a:t>
            </a:r>
          </a:p>
          <a:p>
            <a:pPr lvl="1" indent="0">
              <a:buNone/>
            </a:pPr>
            <a:endParaRPr lang="en-CA" sz="1600" dirty="0"/>
          </a:p>
          <a:p>
            <a:pPr marL="1085850" lvl="1" indent="-342900">
              <a:buFontTx/>
              <a:buChar char="-"/>
            </a:pPr>
            <a:r>
              <a:rPr lang="en-CA" sz="1600" dirty="0"/>
              <a:t>Type of fuel (clothing material composition, ironing board, etc.)</a:t>
            </a:r>
          </a:p>
          <a:p>
            <a:pPr lvl="1" indent="0">
              <a:buNone/>
            </a:pPr>
            <a:endParaRPr lang="en-CA" sz="1600" dirty="0"/>
          </a:p>
          <a:p>
            <a:pPr marL="1085850" lvl="1" indent="-342900">
              <a:buFontTx/>
              <a:buChar char="-"/>
            </a:pPr>
            <a:r>
              <a:rPr lang="en-CA" sz="1600" dirty="0"/>
              <a:t>Setting of the thermostat </a:t>
            </a:r>
          </a:p>
          <a:p>
            <a:pPr lvl="1" indent="0">
              <a:buNone/>
            </a:pPr>
            <a:endParaRPr lang="en-CA" sz="1600" dirty="0"/>
          </a:p>
          <a:p>
            <a:pPr marL="1085850" lvl="1" indent="-342900">
              <a:buFontTx/>
              <a:buChar char="-"/>
            </a:pPr>
            <a:r>
              <a:rPr lang="en-CA" sz="1600" dirty="0"/>
              <a:t>Time factor </a:t>
            </a:r>
          </a:p>
          <a:p>
            <a:pPr marL="342900" indent="-342900">
              <a:buFontTx/>
              <a:buChar char="-"/>
            </a:pPr>
            <a:endParaRPr lang="en-CA" sz="1600" dirty="0">
              <a:solidFill>
                <a:schemeClr val="tx1"/>
              </a:solidFill>
            </a:endParaRPr>
          </a:p>
          <a:p>
            <a:pPr marL="342900" indent="-342900">
              <a:buFontTx/>
              <a:buChar char="-"/>
            </a:pPr>
            <a:endParaRPr lang="en-CA" sz="1600" dirty="0">
              <a:solidFill>
                <a:schemeClr val="tx1"/>
              </a:solidFill>
            </a:endParaRPr>
          </a:p>
          <a:p>
            <a:pPr marL="342900" indent="-342900">
              <a:buFontTx/>
              <a:buChar char="-"/>
            </a:pPr>
            <a:endParaRPr lang="en-CA" sz="1600" dirty="0"/>
          </a:p>
        </p:txBody>
      </p:sp>
      <p:sp>
        <p:nvSpPr>
          <p:cNvPr id="8"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Irons</a:t>
            </a:r>
          </a:p>
        </p:txBody>
      </p:sp>
    </p:spTree>
    <p:extLst>
      <p:ext uri="{BB962C8B-B14F-4D97-AF65-F5344CB8AC3E}">
        <p14:creationId xmlns:p14="http://schemas.microsoft.com/office/powerpoint/2010/main" val="1259493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347614"/>
            <a:ext cx="7272808" cy="3394472"/>
          </a:xfrm>
        </p:spPr>
        <p:txBody>
          <a:bodyPr>
            <a:normAutofit/>
          </a:bodyPr>
          <a:lstStyle/>
          <a:p>
            <a:pPr marL="342900" indent="-342900">
              <a:buFontTx/>
              <a:buChar char="-"/>
            </a:pPr>
            <a:r>
              <a:rPr lang="en-CA" sz="1800" b="1" dirty="0">
                <a:solidFill>
                  <a:schemeClr val="tx1"/>
                </a:solidFill>
              </a:rPr>
              <a:t>For a properly working iron to cause a fire, certain conditions may be necessary :</a:t>
            </a:r>
          </a:p>
          <a:p>
            <a:pPr marL="342900" indent="-342900">
              <a:buFontTx/>
              <a:buChar char="-"/>
            </a:pPr>
            <a:endParaRPr lang="en-CA" sz="1800" b="1" dirty="0">
              <a:solidFill>
                <a:schemeClr val="tx1"/>
              </a:solidFill>
            </a:endParaRPr>
          </a:p>
          <a:p>
            <a:pPr marL="1085850" lvl="1" indent="-342900">
              <a:buFontTx/>
              <a:buChar char="-"/>
            </a:pPr>
            <a:r>
              <a:rPr lang="en-CA" sz="1600" dirty="0"/>
              <a:t>Heat and time will lead to pyrolysis </a:t>
            </a:r>
          </a:p>
          <a:p>
            <a:pPr lvl="1" indent="0">
              <a:buNone/>
            </a:pPr>
            <a:endParaRPr lang="en-CA" sz="1600" dirty="0"/>
          </a:p>
          <a:p>
            <a:pPr marL="1085850" lvl="1" indent="-342900">
              <a:buFontTx/>
              <a:buChar char="-"/>
            </a:pPr>
            <a:r>
              <a:rPr lang="en-CA" sz="1600" dirty="0"/>
              <a:t>Piloted and auto ignition temperatures will decrease </a:t>
            </a:r>
          </a:p>
          <a:p>
            <a:pPr lvl="1" indent="0">
              <a:buNone/>
            </a:pPr>
            <a:endParaRPr lang="en-CA" sz="1600" dirty="0"/>
          </a:p>
          <a:p>
            <a:pPr marL="1085850" lvl="1" indent="-342900">
              <a:buFontTx/>
              <a:buChar char="-"/>
            </a:pPr>
            <a:r>
              <a:rPr lang="en-CA" sz="1600" dirty="0"/>
              <a:t>Continued long-term heating MAY result in ignition </a:t>
            </a:r>
          </a:p>
          <a:p>
            <a:pPr marL="342900" indent="-342900">
              <a:buFontTx/>
              <a:buChar char="-"/>
            </a:pPr>
            <a:endParaRPr lang="en-CA" sz="1600" dirty="0">
              <a:solidFill>
                <a:schemeClr val="tx1"/>
              </a:solidFill>
            </a:endParaRPr>
          </a:p>
          <a:p>
            <a:pPr marL="342900" indent="-342900">
              <a:buFontTx/>
              <a:buChar char="-"/>
            </a:pPr>
            <a:endParaRPr lang="en-CA" sz="1600" dirty="0">
              <a:solidFill>
                <a:schemeClr val="tx1"/>
              </a:solidFill>
            </a:endParaRPr>
          </a:p>
          <a:p>
            <a:pPr marL="342900" indent="-342900">
              <a:buFontTx/>
              <a:buChar char="-"/>
            </a:pPr>
            <a:endParaRPr lang="en-CA" sz="1600" dirty="0"/>
          </a:p>
        </p:txBody>
      </p:sp>
      <p:sp>
        <p:nvSpPr>
          <p:cNvPr id="8"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Irons</a:t>
            </a:r>
          </a:p>
        </p:txBody>
      </p:sp>
    </p:spTree>
    <p:extLst>
      <p:ext uri="{BB962C8B-B14F-4D97-AF65-F5344CB8AC3E}">
        <p14:creationId xmlns:p14="http://schemas.microsoft.com/office/powerpoint/2010/main" val="4002721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9622"/>
            <a:ext cx="7272808" cy="1656184"/>
          </a:xfrm>
        </p:spPr>
        <p:txBody>
          <a:bodyPr>
            <a:normAutofit/>
          </a:bodyPr>
          <a:lstStyle/>
          <a:p>
            <a:pPr marL="1028700" lvl="1">
              <a:buFontTx/>
              <a:buChar char="-"/>
            </a:pPr>
            <a:r>
              <a:rPr lang="en-CA" sz="1600" b="1" dirty="0"/>
              <a:t>Involvement in 6 LG fridge Fires</a:t>
            </a:r>
          </a:p>
          <a:p>
            <a:pPr marL="1428750" lvl="2">
              <a:buFontTx/>
              <a:buChar char="-"/>
            </a:pPr>
            <a:r>
              <a:rPr lang="en-CA" sz="1600" dirty="0">
                <a:solidFill>
                  <a:schemeClr val="tx1"/>
                </a:solidFill>
              </a:rPr>
              <a:t>4 investigated by Origin and Cause </a:t>
            </a:r>
          </a:p>
          <a:p>
            <a:pPr marL="1428750" lvl="2">
              <a:buFontTx/>
              <a:buChar char="-"/>
            </a:pPr>
            <a:r>
              <a:rPr lang="en-CA" sz="1600" dirty="0"/>
              <a:t>Examined two fridges that were involved in fires  investigated by others </a:t>
            </a:r>
            <a:endParaRPr lang="en-CA" sz="1600" dirty="0">
              <a:solidFill>
                <a:schemeClr val="tx1"/>
              </a:solidFill>
            </a:endParaRPr>
          </a:p>
          <a:p>
            <a:pPr marL="342900" indent="-342900">
              <a:buFontTx/>
              <a:buChar char="-"/>
            </a:pPr>
            <a:endParaRPr lang="en-CA" sz="1600" dirty="0">
              <a:solidFill>
                <a:schemeClr val="tx1"/>
              </a:solidFill>
            </a:endParaRPr>
          </a:p>
          <a:p>
            <a:pPr marL="342900" indent="-342900">
              <a:buFontTx/>
              <a:buChar char="-"/>
            </a:pPr>
            <a:endParaRPr lang="en-CA" sz="1600" dirty="0"/>
          </a:p>
        </p:txBody>
      </p:sp>
      <p:sp>
        <p:nvSpPr>
          <p:cNvPr id="6" name="Content Placeholder 2"/>
          <p:cNvSpPr txBox="1">
            <a:spLocks/>
          </p:cNvSpPr>
          <p:nvPr/>
        </p:nvSpPr>
        <p:spPr>
          <a:xfrm>
            <a:off x="-36512" y="3075805"/>
            <a:ext cx="7632848" cy="187220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28700" lvl="1" algn="just">
              <a:lnSpc>
                <a:spcPts val="1700"/>
              </a:lnSpc>
              <a:spcBef>
                <a:spcPts val="0"/>
              </a:spcBef>
              <a:buFontTx/>
              <a:buChar char="-"/>
            </a:pPr>
            <a:r>
              <a:rPr lang="en-CA" sz="1600" dirty="0"/>
              <a:t>OFM not involved in scene investigations but OFM Engineers and ESA inspected damaged appliances after the fact, and after we notified them, which then resulted in the issuing of public safety notices</a:t>
            </a:r>
            <a:endParaRPr lang="en-CA" sz="1600" dirty="0">
              <a:solidFill>
                <a:schemeClr val="tx1"/>
              </a:solidFill>
            </a:endParaRPr>
          </a:p>
          <a:p>
            <a:pPr marL="342900" indent="-342900">
              <a:buFontTx/>
              <a:buChar char="-"/>
            </a:pPr>
            <a:endParaRPr lang="en-CA" sz="1600" dirty="0"/>
          </a:p>
        </p:txBody>
      </p:sp>
      <p:sp>
        <p:nvSpPr>
          <p:cNvPr id="9"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0"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Fridge Fire Case Studies</a:t>
            </a:r>
          </a:p>
        </p:txBody>
      </p:sp>
    </p:spTree>
    <p:extLst>
      <p:ext uri="{BB962C8B-B14F-4D97-AF65-F5344CB8AC3E}">
        <p14:creationId xmlns:p14="http://schemas.microsoft.com/office/powerpoint/2010/main" val="142211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467544" y="1131590"/>
            <a:ext cx="8676456" cy="3610496"/>
          </a:xfrm>
        </p:spPr>
        <p:txBody>
          <a:bodyPr>
            <a:normAutofit/>
          </a:bodyPr>
          <a:lstStyle/>
          <a:p>
            <a:pPr marL="171450" indent="-171450">
              <a:buFont typeface="Arial" panose="020B0604020202020204" pitchFamily="34" charset="0"/>
              <a:buChar char="•"/>
            </a:pPr>
            <a:r>
              <a:rPr lang="en-US" sz="2000" dirty="0">
                <a:solidFill>
                  <a:schemeClr val="tx1"/>
                </a:solidFill>
              </a:rPr>
              <a:t>Must be in area of origin</a:t>
            </a:r>
          </a:p>
          <a:p>
            <a:pPr marL="171450" indent="-171450">
              <a:buFont typeface="Arial" panose="020B0604020202020204" pitchFamily="34" charset="0"/>
              <a:buChar char="•"/>
            </a:pPr>
            <a:r>
              <a:rPr lang="en-US" sz="2000" dirty="0">
                <a:solidFill>
                  <a:schemeClr val="tx1"/>
                </a:solidFill>
              </a:rPr>
              <a:t>Must be energized </a:t>
            </a:r>
          </a:p>
          <a:p>
            <a:pPr marL="171450" indent="-171450">
              <a:buFont typeface="Arial" panose="020B0604020202020204" pitchFamily="34" charset="0"/>
              <a:buChar char="•"/>
            </a:pPr>
            <a:r>
              <a:rPr lang="en-US" sz="2000" dirty="0">
                <a:solidFill>
                  <a:schemeClr val="tx1"/>
                </a:solidFill>
              </a:rPr>
              <a:t>Improper use or application OR</a:t>
            </a:r>
          </a:p>
          <a:p>
            <a:pPr marL="171450" indent="-171450">
              <a:buFont typeface="Arial" panose="020B0604020202020204" pitchFamily="34" charset="0"/>
              <a:buChar char="•"/>
            </a:pPr>
            <a:r>
              <a:rPr lang="en-US" sz="2000" dirty="0">
                <a:solidFill>
                  <a:schemeClr val="tx1"/>
                </a:solidFill>
              </a:rPr>
              <a:t>Should exhibit or show evidence of a failure or malfunction </a:t>
            </a:r>
          </a:p>
          <a:p>
            <a:pPr marL="171450" indent="-171450">
              <a:buFont typeface="Arial" panose="020B0604020202020204" pitchFamily="34" charset="0"/>
              <a:buChar char="•"/>
            </a:pPr>
            <a:r>
              <a:rPr lang="en-US" sz="2000" dirty="0">
                <a:solidFill>
                  <a:schemeClr val="tx1"/>
                </a:solidFill>
              </a:rPr>
              <a:t>No other reasonable source of ignition</a:t>
            </a:r>
          </a:p>
          <a:p>
            <a:pPr marL="171450" indent="-171450">
              <a:buFont typeface="Arial" panose="020B0604020202020204" pitchFamily="34" charset="0"/>
              <a:buChar char="•"/>
            </a:pPr>
            <a:r>
              <a:rPr lang="en-US" sz="2000" dirty="0">
                <a:solidFill>
                  <a:schemeClr val="tx1"/>
                </a:solidFill>
              </a:rPr>
              <a:t>Confirm fuel that propagated the fire  </a:t>
            </a:r>
          </a:p>
          <a:p>
            <a:pPr marL="171450" indent="-171450">
              <a:buFont typeface="Arial" panose="020B0604020202020204" pitchFamily="34" charset="0"/>
              <a:buChar char="•"/>
            </a:pPr>
            <a:endParaRPr lang="en-US" dirty="0">
              <a:solidFill>
                <a:schemeClr val="tx1"/>
              </a:solidFill>
            </a:endParaRPr>
          </a:p>
        </p:txBody>
      </p:sp>
      <p:sp>
        <p:nvSpPr>
          <p:cNvPr id="4" name="Subtitle 3"/>
          <p:cNvSpPr>
            <a:spLocks noGrp="1"/>
          </p:cNvSpPr>
          <p:nvPr>
            <p:ph type="subTitle" idx="13"/>
          </p:nvPr>
        </p:nvSpPr>
        <p:spPr>
          <a:xfrm>
            <a:off x="395536" y="771550"/>
            <a:ext cx="8208912" cy="360040"/>
          </a:xfrm>
        </p:spPr>
        <p:txBody>
          <a:bodyPr>
            <a:noAutofit/>
          </a:bodyPr>
          <a:lstStyle/>
          <a:p>
            <a:r>
              <a:rPr lang="en-US" dirty="0"/>
              <a:t>APPLIANCE AS A SOURCE OF IGNITION (CAUSE OF FIRE) </a:t>
            </a:r>
          </a:p>
        </p:txBody>
      </p:sp>
    </p:spTree>
    <p:extLst>
      <p:ext uri="{BB962C8B-B14F-4D97-AF65-F5344CB8AC3E}">
        <p14:creationId xmlns:p14="http://schemas.microsoft.com/office/powerpoint/2010/main" val="2808515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747627"/>
            <a:ext cx="7272808" cy="1328179"/>
          </a:xfrm>
        </p:spPr>
        <p:txBody>
          <a:bodyPr>
            <a:normAutofit/>
          </a:bodyPr>
          <a:lstStyle/>
          <a:p>
            <a:pPr marL="342900" indent="-342900">
              <a:buFontTx/>
              <a:buChar char="-"/>
            </a:pPr>
            <a:endParaRPr lang="en-CA" sz="1600" dirty="0">
              <a:solidFill>
                <a:schemeClr val="tx1"/>
              </a:solidFill>
            </a:endParaRPr>
          </a:p>
          <a:p>
            <a:pPr marL="342900" indent="-342900">
              <a:buFontTx/>
              <a:buChar char="-"/>
            </a:pPr>
            <a:endParaRPr lang="en-CA" sz="1600" dirty="0"/>
          </a:p>
        </p:txBody>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31043" t="27408" r="28541"/>
          <a:stretch/>
        </p:blipFill>
        <p:spPr>
          <a:xfrm>
            <a:off x="2904170" y="771550"/>
            <a:ext cx="3252006" cy="4245749"/>
          </a:xfrm>
          <a:prstGeom prst="rect">
            <a:avLst/>
          </a:prstGeom>
        </p:spPr>
      </p:pic>
      <p:sp>
        <p:nvSpPr>
          <p:cNvPr id="1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3"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Fridge Fire</a:t>
            </a:r>
          </a:p>
        </p:txBody>
      </p:sp>
    </p:spTree>
    <p:extLst>
      <p:ext uri="{BB962C8B-B14F-4D97-AF65-F5344CB8AC3E}">
        <p14:creationId xmlns:p14="http://schemas.microsoft.com/office/powerpoint/2010/main" val="2449867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747627"/>
            <a:ext cx="7272808" cy="1328179"/>
          </a:xfrm>
        </p:spPr>
        <p:txBody>
          <a:bodyPr>
            <a:normAutofit/>
          </a:bodyPr>
          <a:lstStyle/>
          <a:p>
            <a:pPr marL="342900" indent="-342900">
              <a:buFontTx/>
              <a:buChar char="-"/>
            </a:pPr>
            <a:endParaRPr lang="en-CA" sz="1600" dirty="0">
              <a:solidFill>
                <a:schemeClr val="tx1"/>
              </a:solidFill>
            </a:endParaRPr>
          </a:p>
          <a:p>
            <a:pPr marL="342900" indent="-342900">
              <a:buFontTx/>
              <a:buChar char="-"/>
            </a:pPr>
            <a:endParaRPr lang="en-CA" sz="1600" dirty="0"/>
          </a:p>
        </p:txBody>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30625" t="27778" r="30208"/>
          <a:stretch/>
        </p:blipFill>
        <p:spPr>
          <a:xfrm>
            <a:off x="2786633" y="829866"/>
            <a:ext cx="3297535" cy="4146798"/>
          </a:xfrm>
          <a:prstGeom prst="rect">
            <a:avLst/>
          </a:prstGeom>
        </p:spPr>
      </p:pic>
      <p:sp>
        <p:nvSpPr>
          <p:cNvPr id="10"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11"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Fridge Fire</a:t>
            </a:r>
          </a:p>
        </p:txBody>
      </p:sp>
    </p:spTree>
    <p:extLst>
      <p:ext uri="{BB962C8B-B14F-4D97-AF65-F5344CB8AC3E}">
        <p14:creationId xmlns:p14="http://schemas.microsoft.com/office/powerpoint/2010/main" val="3056192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419622"/>
            <a:ext cx="7992888" cy="3024336"/>
          </a:xfrm>
        </p:spPr>
        <p:txBody>
          <a:bodyPr>
            <a:normAutofit/>
          </a:bodyPr>
          <a:lstStyle/>
          <a:p>
            <a:pPr marL="285750" indent="-285750" algn="just">
              <a:buFontTx/>
              <a:buChar char="-"/>
            </a:pPr>
            <a:r>
              <a:rPr lang="en-CA" sz="1600" dirty="0">
                <a:solidFill>
                  <a:schemeClr val="tx1"/>
                </a:solidFill>
              </a:rPr>
              <a:t>A refrigerator uses a condenser to get rid of heat extracted from the interior of the unit to outside air </a:t>
            </a:r>
          </a:p>
          <a:p>
            <a:pPr marL="285750" indent="-285750" algn="just">
              <a:buFontTx/>
              <a:buChar char="-"/>
            </a:pPr>
            <a:endParaRPr lang="en-CA" sz="1600" dirty="0">
              <a:solidFill>
                <a:schemeClr val="tx1"/>
              </a:solidFill>
            </a:endParaRPr>
          </a:p>
          <a:p>
            <a:pPr marL="285750" indent="-285750" algn="just">
              <a:buFontTx/>
              <a:buChar char="-"/>
            </a:pPr>
            <a:r>
              <a:rPr lang="en-CA" sz="1600" dirty="0">
                <a:solidFill>
                  <a:schemeClr val="tx1"/>
                </a:solidFill>
              </a:rPr>
              <a:t>The condenser is a series of tubes with fins attached to them.  Similar to a radiator.  It is always somewhere on or near the outside of the refrigerator.  It may be:</a:t>
            </a:r>
          </a:p>
          <a:p>
            <a:pPr marL="285750" indent="-285750" algn="just">
              <a:buFontTx/>
              <a:buChar char="-"/>
            </a:pPr>
            <a:endParaRPr lang="en-CA" sz="1600" dirty="0">
              <a:solidFill>
                <a:schemeClr val="tx1"/>
              </a:solidFill>
            </a:endParaRPr>
          </a:p>
          <a:p>
            <a:pPr marL="1028700" lvl="1" algn="just">
              <a:buFontTx/>
              <a:buChar char="-"/>
            </a:pPr>
            <a:r>
              <a:rPr lang="en-CA" sz="1600" dirty="0"/>
              <a:t>A large black grid mounted to the back of the refrigerator </a:t>
            </a:r>
          </a:p>
          <a:p>
            <a:pPr marL="1028700" lvl="1" algn="just">
              <a:buFontTx/>
              <a:buChar char="-"/>
            </a:pPr>
            <a:r>
              <a:rPr lang="en-CA" sz="1600" dirty="0">
                <a:solidFill>
                  <a:schemeClr val="tx1"/>
                </a:solidFill>
              </a:rPr>
              <a:t>Folded and placed under the refrigerator </a:t>
            </a:r>
          </a:p>
          <a:p>
            <a:pPr marL="1028700" lvl="1" algn="just">
              <a:buFontTx/>
              <a:buChar char="-"/>
            </a:pPr>
            <a:r>
              <a:rPr lang="en-CA" sz="1600" dirty="0"/>
              <a:t>Coiled up and placed near the compressor </a:t>
            </a:r>
          </a:p>
          <a:p>
            <a:pPr marL="1028700" lvl="1" algn="just">
              <a:buFontTx/>
              <a:buChar char="-"/>
            </a:pPr>
            <a:r>
              <a:rPr lang="en-CA" sz="1600" dirty="0">
                <a:solidFill>
                  <a:schemeClr val="tx1"/>
                </a:solidFill>
              </a:rPr>
              <a:t>Integrated in the liner of the refrigerator </a:t>
            </a:r>
          </a:p>
        </p:txBody>
      </p:sp>
      <p:sp>
        <p:nvSpPr>
          <p:cNvPr id="8"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Fridge Fire Case Study</a:t>
            </a:r>
          </a:p>
        </p:txBody>
      </p:sp>
    </p:spTree>
    <p:extLst>
      <p:ext uri="{BB962C8B-B14F-4D97-AF65-F5344CB8AC3E}">
        <p14:creationId xmlns:p14="http://schemas.microsoft.com/office/powerpoint/2010/main" val="725860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419622"/>
            <a:ext cx="7992888" cy="3024336"/>
          </a:xfrm>
        </p:spPr>
        <p:txBody>
          <a:bodyPr>
            <a:normAutofit/>
          </a:bodyPr>
          <a:lstStyle/>
          <a:p>
            <a:pPr marL="285750" indent="-285750" algn="just">
              <a:buFontTx/>
              <a:buChar char="-"/>
            </a:pPr>
            <a:r>
              <a:rPr lang="en-CA" sz="1600" dirty="0">
                <a:solidFill>
                  <a:schemeClr val="tx1"/>
                </a:solidFill>
              </a:rPr>
              <a:t>If the condenser is not on the back of the refrigerator, it will always have a cooling fan (condenser fan motor) nearby, to draw room air over the tubes and fins to help dissipate the heat from them.</a:t>
            </a:r>
          </a:p>
          <a:p>
            <a:pPr marL="285750" indent="-285750" algn="just">
              <a:buFontTx/>
              <a:buChar char="-"/>
            </a:pPr>
            <a:endParaRPr lang="en-CA" sz="1600" dirty="0">
              <a:solidFill>
                <a:schemeClr val="tx1"/>
              </a:solidFill>
            </a:endParaRPr>
          </a:p>
          <a:p>
            <a:pPr marL="285750" indent="-285750" algn="just">
              <a:buFontTx/>
              <a:buChar char="-"/>
            </a:pPr>
            <a:r>
              <a:rPr lang="en-CA" sz="1600" b="1" dirty="0">
                <a:solidFill>
                  <a:schemeClr val="tx1"/>
                </a:solidFill>
              </a:rPr>
              <a:t>High-efficiency condenser fan motors </a:t>
            </a:r>
            <a:r>
              <a:rPr lang="en-CA" sz="1600" dirty="0">
                <a:solidFill>
                  <a:schemeClr val="tx1"/>
                </a:solidFill>
              </a:rPr>
              <a:t>in some refrigerators  will result in a system energy savings in the 3 to 5 percent range.  </a:t>
            </a:r>
          </a:p>
          <a:p>
            <a:pPr marL="285750" indent="-285750" algn="just">
              <a:buFontTx/>
              <a:buChar char="-"/>
            </a:pPr>
            <a:endParaRPr lang="en-CA" sz="1600" dirty="0">
              <a:solidFill>
                <a:schemeClr val="tx1"/>
              </a:solidFill>
            </a:endParaRPr>
          </a:p>
          <a:p>
            <a:pPr marL="285750" indent="-285750" algn="just">
              <a:buFontTx/>
              <a:buChar char="-"/>
            </a:pPr>
            <a:r>
              <a:rPr lang="en-CA" sz="1600" dirty="0">
                <a:solidFill>
                  <a:schemeClr val="tx1"/>
                </a:solidFill>
              </a:rPr>
              <a:t>Electronics required to control the condenser fan motor to improve its efficiency </a:t>
            </a:r>
          </a:p>
        </p:txBody>
      </p:sp>
      <p:sp>
        <p:nvSpPr>
          <p:cNvPr id="8"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8208912" cy="360040"/>
          </a:xfrm>
        </p:spPr>
        <p:txBody>
          <a:bodyPr>
            <a:noAutofit/>
          </a:bodyPr>
          <a:lstStyle/>
          <a:p>
            <a:r>
              <a:rPr lang="en-US" dirty="0">
                <a:solidFill>
                  <a:schemeClr val="bg1">
                    <a:lumMod val="65000"/>
                  </a:schemeClr>
                </a:solidFill>
              </a:rPr>
              <a:t>Fridge Fire Case Study</a:t>
            </a:r>
          </a:p>
        </p:txBody>
      </p:sp>
    </p:spTree>
    <p:extLst>
      <p:ext uri="{BB962C8B-B14F-4D97-AF65-F5344CB8AC3E}">
        <p14:creationId xmlns:p14="http://schemas.microsoft.com/office/powerpoint/2010/main" val="3426903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47" y="123478"/>
            <a:ext cx="8435281" cy="857250"/>
          </a:xfrm>
        </p:spPr>
        <p:txBody>
          <a:bodyPr>
            <a:normAutofit/>
          </a:bodyPr>
          <a:lstStyle/>
          <a:p>
            <a:r>
              <a:rPr lang="en-US" dirty="0">
                <a:solidFill>
                  <a:srgbClr val="FF0000"/>
                </a:solidFill>
              </a:rPr>
              <a:t>ELECTRICAL EQUIPMENT AND APPLIANCE FIRES </a:t>
            </a:r>
          </a:p>
        </p:txBody>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9656" t="18697" r="1551" b="10498"/>
          <a:stretch/>
        </p:blipFill>
        <p:spPr>
          <a:xfrm>
            <a:off x="755576" y="771550"/>
            <a:ext cx="7560840" cy="3842301"/>
          </a:xfrm>
          <a:prstGeom prst="rect">
            <a:avLst/>
          </a:prstGeom>
        </p:spPr>
      </p:pic>
    </p:spTree>
    <p:extLst>
      <p:ext uri="{BB962C8B-B14F-4D97-AF65-F5344CB8AC3E}">
        <p14:creationId xmlns:p14="http://schemas.microsoft.com/office/powerpoint/2010/main" val="2620904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9656" t="18391" r="2586" b="10805"/>
          <a:stretch/>
        </p:blipFill>
        <p:spPr>
          <a:xfrm>
            <a:off x="611561" y="801914"/>
            <a:ext cx="7416824" cy="3858068"/>
          </a:xfrm>
          <a:prstGeom prst="rect">
            <a:avLst/>
          </a:prstGeom>
        </p:spPr>
      </p:pic>
    </p:spTree>
    <p:extLst>
      <p:ext uri="{BB962C8B-B14F-4D97-AF65-F5344CB8AC3E}">
        <p14:creationId xmlns:p14="http://schemas.microsoft.com/office/powerpoint/2010/main" val="446285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9655" t="18972" r="2348" b="11034"/>
          <a:stretch/>
        </p:blipFill>
        <p:spPr>
          <a:xfrm>
            <a:off x="899592" y="771550"/>
            <a:ext cx="7056784" cy="3960440"/>
          </a:xfrm>
          <a:prstGeom prst="rect">
            <a:avLst/>
          </a:prstGeom>
        </p:spPr>
      </p:pic>
    </p:spTree>
    <p:extLst>
      <p:ext uri="{BB962C8B-B14F-4D97-AF65-F5344CB8AC3E}">
        <p14:creationId xmlns:p14="http://schemas.microsoft.com/office/powerpoint/2010/main" val="4189055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10517" t="18697" r="1724" b="11111"/>
          <a:stretch/>
        </p:blipFill>
        <p:spPr>
          <a:xfrm>
            <a:off x="1043609" y="771550"/>
            <a:ext cx="6264695" cy="4032448"/>
          </a:xfrm>
          <a:prstGeom prst="rect">
            <a:avLst/>
          </a:prstGeom>
        </p:spPr>
      </p:pic>
    </p:spTree>
    <p:extLst>
      <p:ext uri="{BB962C8B-B14F-4D97-AF65-F5344CB8AC3E}">
        <p14:creationId xmlns:p14="http://schemas.microsoft.com/office/powerpoint/2010/main" val="241768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25000" t="18698" r="28965"/>
          <a:stretch/>
        </p:blipFill>
        <p:spPr>
          <a:xfrm>
            <a:off x="2915816" y="766211"/>
            <a:ext cx="2862064" cy="4181803"/>
          </a:xfrm>
          <a:prstGeom prst="rect">
            <a:avLst/>
          </a:prstGeom>
        </p:spPr>
      </p:pic>
    </p:spTree>
    <p:extLst>
      <p:ext uri="{BB962C8B-B14F-4D97-AF65-F5344CB8AC3E}">
        <p14:creationId xmlns:p14="http://schemas.microsoft.com/office/powerpoint/2010/main" val="3422781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14368" t="19617" r="7702" b="9273"/>
          <a:stretch/>
        </p:blipFill>
        <p:spPr>
          <a:xfrm>
            <a:off x="1475656" y="915566"/>
            <a:ext cx="5976665" cy="3657600"/>
          </a:xfrm>
          <a:prstGeom prst="rect">
            <a:avLst/>
          </a:prstGeom>
        </p:spPr>
      </p:pic>
    </p:spTree>
    <p:extLst>
      <p:ext uri="{BB962C8B-B14F-4D97-AF65-F5344CB8AC3E}">
        <p14:creationId xmlns:p14="http://schemas.microsoft.com/office/powerpoint/2010/main" val="72630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395536" y="1131590"/>
            <a:ext cx="8435280" cy="3394472"/>
          </a:xfrm>
        </p:spPr>
        <p:txBody>
          <a:bodyPr>
            <a:noAutofit/>
          </a:bodyPr>
          <a:lstStyle/>
          <a:p>
            <a:pPr marL="342900" indent="-342900">
              <a:buFont typeface="Arial" panose="020B0604020202020204" pitchFamily="34" charset="0"/>
              <a:buChar char="•"/>
            </a:pPr>
            <a:r>
              <a:rPr lang="en-US" sz="2000" dirty="0">
                <a:solidFill>
                  <a:schemeClr val="tx1"/>
                </a:solidFill>
              </a:rPr>
              <a:t>Plastics </a:t>
            </a:r>
          </a:p>
          <a:p>
            <a:pPr marL="342900" indent="-342900">
              <a:buFont typeface="Arial" panose="020B0604020202020204" pitchFamily="34" charset="0"/>
              <a:buChar char="•"/>
            </a:pPr>
            <a:r>
              <a:rPr lang="en-US" sz="2000" dirty="0">
                <a:solidFill>
                  <a:schemeClr val="tx1"/>
                </a:solidFill>
              </a:rPr>
              <a:t>Melting temperature </a:t>
            </a:r>
          </a:p>
          <a:p>
            <a:pPr marL="342900" indent="-342900">
              <a:buFont typeface="Arial" panose="020B0604020202020204" pitchFamily="34" charset="0"/>
              <a:buChar char="•"/>
            </a:pPr>
            <a:r>
              <a:rPr lang="en-US" sz="2000" dirty="0">
                <a:solidFill>
                  <a:schemeClr val="tx1"/>
                </a:solidFill>
              </a:rPr>
              <a:t>Explore failure modes</a:t>
            </a:r>
          </a:p>
          <a:p>
            <a:pPr marL="342900" indent="-342900">
              <a:buFont typeface="Arial" panose="020B0604020202020204" pitchFamily="34" charset="0"/>
              <a:buChar char="•"/>
            </a:pPr>
            <a:r>
              <a:rPr lang="en-US" sz="2000" dirty="0">
                <a:solidFill>
                  <a:schemeClr val="tx1"/>
                </a:solidFill>
              </a:rPr>
              <a:t>Test appliance operation </a:t>
            </a:r>
          </a:p>
          <a:p>
            <a:pPr marL="342900" indent="-342900">
              <a:buFont typeface="Arial" panose="020B0604020202020204" pitchFamily="34" charset="0"/>
              <a:buChar char="•"/>
            </a:pPr>
            <a:r>
              <a:rPr lang="en-US" sz="2000" dirty="0">
                <a:solidFill>
                  <a:schemeClr val="tx1"/>
                </a:solidFill>
              </a:rPr>
              <a:t>Determine flammability </a:t>
            </a:r>
          </a:p>
          <a:p>
            <a:pPr marL="342900" indent="-342900">
              <a:buFont typeface="Arial" panose="020B0604020202020204" pitchFamily="34" charset="0"/>
              <a:buChar char="•"/>
            </a:pPr>
            <a:r>
              <a:rPr lang="en-US" sz="2000" dirty="0">
                <a:solidFill>
                  <a:schemeClr val="tx1"/>
                </a:solidFill>
              </a:rPr>
              <a:t>Test validity of your ignition scenario </a:t>
            </a:r>
          </a:p>
          <a:p>
            <a:pPr marL="342900" indent="-342900">
              <a:buFont typeface="Arial" panose="020B0604020202020204" pitchFamily="34" charset="0"/>
              <a:buChar char="•"/>
            </a:pPr>
            <a:r>
              <a:rPr lang="en-US" sz="2000" dirty="0">
                <a:solidFill>
                  <a:schemeClr val="tx1"/>
                </a:solidFill>
              </a:rPr>
              <a:t>Failure of various components </a:t>
            </a:r>
          </a:p>
          <a:p>
            <a:pPr marL="342900" indent="-342900">
              <a:buFont typeface="Arial" panose="020B0604020202020204" pitchFamily="34" charset="0"/>
              <a:buChar char="•"/>
            </a:pPr>
            <a:r>
              <a:rPr lang="en-US" sz="2000" dirty="0">
                <a:solidFill>
                  <a:schemeClr val="tx1"/>
                </a:solidFill>
              </a:rPr>
              <a:t>Determine if sufficient heat and duration is achieved to ignite combustibles   </a:t>
            </a:r>
          </a:p>
          <a:p>
            <a:pPr marL="171450" indent="-171450">
              <a:buFont typeface="Arial" panose="020B0604020202020204" pitchFamily="34" charset="0"/>
              <a:buChar char="•"/>
            </a:pPr>
            <a:endParaRPr lang="en-US" dirty="0">
              <a:solidFill>
                <a:schemeClr val="tx1"/>
              </a:solidFill>
            </a:endParaRPr>
          </a:p>
        </p:txBody>
      </p:sp>
      <p:sp>
        <p:nvSpPr>
          <p:cNvPr id="4" name="Subtitle 3"/>
          <p:cNvSpPr>
            <a:spLocks noGrp="1"/>
          </p:cNvSpPr>
          <p:nvPr>
            <p:ph type="subTitle" idx="13"/>
          </p:nvPr>
        </p:nvSpPr>
        <p:spPr>
          <a:xfrm>
            <a:off x="323528" y="771550"/>
            <a:ext cx="8208912" cy="360040"/>
          </a:xfrm>
        </p:spPr>
        <p:txBody>
          <a:bodyPr>
            <a:noAutofit/>
          </a:bodyPr>
          <a:lstStyle/>
          <a:p>
            <a:r>
              <a:rPr lang="en-US" sz="2400" dirty="0"/>
              <a:t>YOU WILL NEED TO ADDRESS THE FOLLOWING:</a:t>
            </a:r>
          </a:p>
          <a:p>
            <a:endParaRPr lang="en-US" sz="2400" dirty="0"/>
          </a:p>
          <a:p>
            <a:endParaRPr lang="en-US" sz="2400" dirty="0"/>
          </a:p>
          <a:p>
            <a:endParaRPr lang="en-US" sz="2400" dirty="0"/>
          </a:p>
        </p:txBody>
      </p:sp>
    </p:spTree>
    <p:extLst>
      <p:ext uri="{BB962C8B-B14F-4D97-AF65-F5344CB8AC3E}">
        <p14:creationId xmlns:p14="http://schemas.microsoft.com/office/powerpoint/2010/main" val="3018805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pic>
        <p:nvPicPr>
          <p:cNvPr id="8" name="Picture 7"/>
          <p:cNvPicPr/>
          <p:nvPr/>
        </p:nvPicPr>
        <p:blipFill rotWithShape="1">
          <a:blip r:embed="rId2"/>
          <a:srcRect l="14655" t="19923" r="8620" b="10498"/>
          <a:stretch/>
        </p:blipFill>
        <p:spPr>
          <a:xfrm>
            <a:off x="1228752" y="771550"/>
            <a:ext cx="6223568" cy="3960440"/>
          </a:xfrm>
          <a:prstGeom prst="rect">
            <a:avLst/>
          </a:prstGeom>
        </p:spPr>
      </p:pic>
    </p:spTree>
    <p:extLst>
      <p:ext uri="{BB962C8B-B14F-4D97-AF65-F5344CB8AC3E}">
        <p14:creationId xmlns:p14="http://schemas.microsoft.com/office/powerpoint/2010/main" val="1073087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28103" t="18698" r="26207"/>
          <a:stretch/>
        </p:blipFill>
        <p:spPr>
          <a:xfrm>
            <a:off x="2483769" y="838219"/>
            <a:ext cx="3744416" cy="4181803"/>
          </a:xfrm>
          <a:prstGeom prst="rect">
            <a:avLst/>
          </a:prstGeom>
        </p:spPr>
      </p:pic>
    </p:spTree>
    <p:extLst>
      <p:ext uri="{BB962C8B-B14F-4D97-AF65-F5344CB8AC3E}">
        <p14:creationId xmlns:p14="http://schemas.microsoft.com/office/powerpoint/2010/main" val="1706790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28621" t="18391" r="26724" b="2221"/>
          <a:stretch/>
        </p:blipFill>
        <p:spPr>
          <a:xfrm>
            <a:off x="2483769" y="843558"/>
            <a:ext cx="3456384" cy="4083269"/>
          </a:xfrm>
          <a:prstGeom prst="rect">
            <a:avLst/>
          </a:prstGeom>
        </p:spPr>
      </p:pic>
    </p:spTree>
    <p:extLst>
      <p:ext uri="{BB962C8B-B14F-4D97-AF65-F5344CB8AC3E}">
        <p14:creationId xmlns:p14="http://schemas.microsoft.com/office/powerpoint/2010/main" val="1089040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16552" t="18697" r="5517" b="10191"/>
          <a:stretch/>
        </p:blipFill>
        <p:spPr>
          <a:xfrm>
            <a:off x="755576" y="699542"/>
            <a:ext cx="7128792" cy="3960440"/>
          </a:xfrm>
          <a:prstGeom prst="rect">
            <a:avLst/>
          </a:prstGeom>
        </p:spPr>
      </p:pic>
    </p:spTree>
    <p:extLst>
      <p:ext uri="{BB962C8B-B14F-4D97-AF65-F5344CB8AC3E}">
        <p14:creationId xmlns:p14="http://schemas.microsoft.com/office/powerpoint/2010/main" val="2336570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16552" t="19004" r="6207" b="11111"/>
          <a:stretch/>
        </p:blipFill>
        <p:spPr>
          <a:xfrm>
            <a:off x="971600" y="771550"/>
            <a:ext cx="7062951" cy="3888432"/>
          </a:xfrm>
          <a:prstGeom prst="rect">
            <a:avLst/>
          </a:prstGeom>
        </p:spPr>
      </p:pic>
    </p:spTree>
    <p:extLst>
      <p:ext uri="{BB962C8B-B14F-4D97-AF65-F5344CB8AC3E}">
        <p14:creationId xmlns:p14="http://schemas.microsoft.com/office/powerpoint/2010/main" val="93388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28965" t="18697" r="26035" b="2528"/>
          <a:stretch/>
        </p:blipFill>
        <p:spPr>
          <a:xfrm>
            <a:off x="2483769" y="771550"/>
            <a:ext cx="3600400" cy="4123745"/>
          </a:xfrm>
          <a:prstGeom prst="rect">
            <a:avLst/>
          </a:prstGeom>
        </p:spPr>
      </p:pic>
    </p:spTree>
    <p:extLst>
      <p:ext uri="{BB962C8B-B14F-4D97-AF65-F5344CB8AC3E}">
        <p14:creationId xmlns:p14="http://schemas.microsoft.com/office/powerpoint/2010/main" val="2756023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10690" t="20843" r="2241" b="11111"/>
          <a:stretch/>
        </p:blipFill>
        <p:spPr>
          <a:xfrm>
            <a:off x="827584" y="771550"/>
            <a:ext cx="6984776" cy="3960440"/>
          </a:xfrm>
          <a:prstGeom prst="rect">
            <a:avLst/>
          </a:prstGeom>
        </p:spPr>
      </p:pic>
    </p:spTree>
    <p:extLst>
      <p:ext uri="{BB962C8B-B14F-4D97-AF65-F5344CB8AC3E}">
        <p14:creationId xmlns:p14="http://schemas.microsoft.com/office/powerpoint/2010/main" val="2095063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10344" t="19310" r="3275" b="9579"/>
          <a:stretch/>
        </p:blipFill>
        <p:spPr>
          <a:xfrm>
            <a:off x="971601" y="771550"/>
            <a:ext cx="7272807" cy="3879278"/>
          </a:xfrm>
          <a:prstGeom prst="rect">
            <a:avLst/>
          </a:prstGeom>
        </p:spPr>
      </p:pic>
    </p:spTree>
    <p:extLst>
      <p:ext uri="{BB962C8B-B14F-4D97-AF65-F5344CB8AC3E}">
        <p14:creationId xmlns:p14="http://schemas.microsoft.com/office/powerpoint/2010/main" val="2393534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27931" t="19004" r="26552" b="2529"/>
          <a:stretch/>
        </p:blipFill>
        <p:spPr>
          <a:xfrm>
            <a:off x="2339752" y="771550"/>
            <a:ext cx="3888432" cy="4320480"/>
          </a:xfrm>
          <a:prstGeom prst="rect">
            <a:avLst/>
          </a:prstGeom>
        </p:spPr>
      </p:pic>
    </p:spTree>
    <p:extLst>
      <p:ext uri="{BB962C8B-B14F-4D97-AF65-F5344CB8AC3E}">
        <p14:creationId xmlns:p14="http://schemas.microsoft.com/office/powerpoint/2010/main" val="486813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27069" t="19617" r="27242" b="3141"/>
          <a:stretch/>
        </p:blipFill>
        <p:spPr>
          <a:xfrm>
            <a:off x="2267744" y="915566"/>
            <a:ext cx="4393886" cy="4104456"/>
          </a:xfrm>
          <a:prstGeom prst="rect">
            <a:avLst/>
          </a:prstGeom>
        </p:spPr>
      </p:pic>
    </p:spTree>
    <p:extLst>
      <p:ext uri="{BB962C8B-B14F-4D97-AF65-F5344CB8AC3E}">
        <p14:creationId xmlns:p14="http://schemas.microsoft.com/office/powerpoint/2010/main" val="2602782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Content Placeholder 2"/>
          <p:cNvSpPr>
            <a:spLocks noGrp="1"/>
          </p:cNvSpPr>
          <p:nvPr>
            <p:ph idx="1"/>
          </p:nvPr>
        </p:nvSpPr>
        <p:spPr>
          <a:xfrm>
            <a:off x="395536" y="1131590"/>
            <a:ext cx="8435280" cy="3394472"/>
          </a:xfrm>
        </p:spPr>
        <p:txBody>
          <a:bodyPr/>
          <a:lstStyle/>
          <a:p>
            <a:pPr marL="342900" indent="-342900">
              <a:buFont typeface="Arial" panose="020B0604020202020204" pitchFamily="34" charset="0"/>
              <a:buChar char="•"/>
            </a:pPr>
            <a:r>
              <a:rPr lang="en-US" sz="2000" dirty="0">
                <a:solidFill>
                  <a:schemeClr val="tx1"/>
                </a:solidFill>
              </a:rPr>
              <a:t>Inspection </a:t>
            </a:r>
          </a:p>
          <a:p>
            <a:pPr marL="342900" indent="-342900">
              <a:buFont typeface="Arial" panose="020B0604020202020204" pitchFamily="34" charset="0"/>
              <a:buChar char="•"/>
            </a:pPr>
            <a:r>
              <a:rPr lang="en-US" sz="2000" dirty="0">
                <a:solidFill>
                  <a:schemeClr val="tx1"/>
                </a:solidFill>
              </a:rPr>
              <a:t>Examination in Lab </a:t>
            </a:r>
          </a:p>
          <a:p>
            <a:pPr marL="342900" indent="-342900">
              <a:buFont typeface="Arial" panose="020B0604020202020204" pitchFamily="34" charset="0"/>
              <a:buChar char="•"/>
            </a:pPr>
            <a:r>
              <a:rPr lang="en-US" sz="2000" dirty="0">
                <a:solidFill>
                  <a:schemeClr val="tx1"/>
                </a:solidFill>
              </a:rPr>
              <a:t>Exemplar analysis </a:t>
            </a:r>
          </a:p>
          <a:p>
            <a:pPr marL="342900" indent="-342900">
              <a:buFont typeface="Arial" panose="020B0604020202020204" pitchFamily="34" charset="0"/>
              <a:buChar char="•"/>
            </a:pPr>
            <a:r>
              <a:rPr lang="en-US" sz="2000" dirty="0">
                <a:solidFill>
                  <a:schemeClr val="tx1"/>
                </a:solidFill>
              </a:rPr>
              <a:t>X-ray imaging </a:t>
            </a:r>
          </a:p>
          <a:p>
            <a:pPr marL="342900" indent="-342900">
              <a:buFont typeface="Arial" panose="020B0604020202020204" pitchFamily="34" charset="0"/>
              <a:buChar char="•"/>
            </a:pPr>
            <a:r>
              <a:rPr lang="en-US" sz="2000" dirty="0">
                <a:solidFill>
                  <a:schemeClr val="tx1"/>
                </a:solidFill>
              </a:rPr>
              <a:t>Thermal imaging</a:t>
            </a:r>
          </a:p>
          <a:p>
            <a:pPr marL="342900" indent="-342900">
              <a:buFont typeface="Arial" panose="020B0604020202020204" pitchFamily="34" charset="0"/>
              <a:buChar char="•"/>
            </a:pPr>
            <a:r>
              <a:rPr lang="en-US" sz="2000" dirty="0">
                <a:solidFill>
                  <a:schemeClr val="tx1"/>
                </a:solidFill>
              </a:rPr>
              <a:t>Understanding how appliance or equipment works </a:t>
            </a:r>
          </a:p>
          <a:p>
            <a:pPr marL="342900" indent="-342900">
              <a:buFont typeface="Arial" panose="020B0604020202020204" pitchFamily="34" charset="0"/>
              <a:buChar char="•"/>
            </a:pPr>
            <a:endParaRPr lang="en-US" sz="2000"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ubtitle 3"/>
          <p:cNvSpPr>
            <a:spLocks noGrp="1"/>
          </p:cNvSpPr>
          <p:nvPr>
            <p:ph type="subTitle" idx="13"/>
          </p:nvPr>
        </p:nvSpPr>
        <p:spPr>
          <a:xfrm>
            <a:off x="323528" y="699542"/>
            <a:ext cx="8208912" cy="360040"/>
          </a:xfrm>
        </p:spPr>
        <p:txBody>
          <a:bodyPr>
            <a:noAutofit/>
          </a:bodyPr>
          <a:lstStyle/>
          <a:p>
            <a:r>
              <a:rPr lang="en-US" sz="2400" dirty="0"/>
              <a:t>DETERMING THE CAUSE THROUGH:</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373577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10691" t="19004" r="1552" b="13563"/>
          <a:stretch/>
        </p:blipFill>
        <p:spPr>
          <a:xfrm>
            <a:off x="1083856" y="771550"/>
            <a:ext cx="6440472" cy="3960440"/>
          </a:xfrm>
          <a:prstGeom prst="rect">
            <a:avLst/>
          </a:prstGeom>
        </p:spPr>
      </p:pic>
    </p:spTree>
    <p:extLst>
      <p:ext uri="{BB962C8B-B14F-4D97-AF65-F5344CB8AC3E}">
        <p14:creationId xmlns:p14="http://schemas.microsoft.com/office/powerpoint/2010/main" val="3689671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10344" t="20893" r="1896" b="12031"/>
          <a:stretch/>
        </p:blipFill>
        <p:spPr>
          <a:xfrm>
            <a:off x="1115616" y="799788"/>
            <a:ext cx="6696744" cy="3860194"/>
          </a:xfrm>
          <a:prstGeom prst="rect">
            <a:avLst/>
          </a:prstGeom>
        </p:spPr>
      </p:pic>
    </p:spTree>
    <p:extLst>
      <p:ext uri="{BB962C8B-B14F-4D97-AF65-F5344CB8AC3E}">
        <p14:creationId xmlns:p14="http://schemas.microsoft.com/office/powerpoint/2010/main" val="2435451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10689" t="20779" r="1897" b="12644"/>
          <a:stretch/>
        </p:blipFill>
        <p:spPr>
          <a:xfrm>
            <a:off x="755576" y="915567"/>
            <a:ext cx="7272807" cy="3672407"/>
          </a:xfrm>
          <a:prstGeom prst="rect">
            <a:avLst/>
          </a:prstGeom>
        </p:spPr>
      </p:pic>
    </p:spTree>
    <p:extLst>
      <p:ext uri="{BB962C8B-B14F-4D97-AF65-F5344CB8AC3E}">
        <p14:creationId xmlns:p14="http://schemas.microsoft.com/office/powerpoint/2010/main" val="4085108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27586" t="19004" r="26379"/>
          <a:stretch/>
        </p:blipFill>
        <p:spPr>
          <a:xfrm>
            <a:off x="2699792" y="853984"/>
            <a:ext cx="3312368" cy="4166038"/>
          </a:xfrm>
          <a:prstGeom prst="rect">
            <a:avLst/>
          </a:prstGeom>
        </p:spPr>
      </p:pic>
    </p:spTree>
    <p:extLst>
      <p:ext uri="{BB962C8B-B14F-4D97-AF65-F5344CB8AC3E}">
        <p14:creationId xmlns:p14="http://schemas.microsoft.com/office/powerpoint/2010/main" val="2661409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28965" t="20382" r="27241" b="2835"/>
          <a:stretch/>
        </p:blipFill>
        <p:spPr>
          <a:xfrm>
            <a:off x="2339752" y="771550"/>
            <a:ext cx="3744416" cy="4171043"/>
          </a:xfrm>
          <a:prstGeom prst="rect">
            <a:avLst/>
          </a:prstGeom>
        </p:spPr>
      </p:pic>
    </p:spTree>
    <p:extLst>
      <p:ext uri="{BB962C8B-B14F-4D97-AF65-F5344CB8AC3E}">
        <p14:creationId xmlns:p14="http://schemas.microsoft.com/office/powerpoint/2010/main" val="1371463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7" name="Picture 6"/>
          <p:cNvPicPr/>
          <p:nvPr/>
        </p:nvPicPr>
        <p:blipFill rotWithShape="1">
          <a:blip r:embed="rId2"/>
          <a:srcRect l="28449" t="19004" r="16551" b="2222"/>
          <a:stretch/>
        </p:blipFill>
        <p:spPr>
          <a:xfrm>
            <a:off x="1979712" y="843558"/>
            <a:ext cx="5029200" cy="4051738"/>
          </a:xfrm>
          <a:prstGeom prst="rect">
            <a:avLst/>
          </a:prstGeom>
        </p:spPr>
      </p:pic>
    </p:spTree>
    <p:extLst>
      <p:ext uri="{BB962C8B-B14F-4D97-AF65-F5344CB8AC3E}">
        <p14:creationId xmlns:p14="http://schemas.microsoft.com/office/powerpoint/2010/main" val="3885933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sp>
        <p:nvSpPr>
          <p:cNvPr id="6" name="Content Placeholder 2"/>
          <p:cNvSpPr txBox="1">
            <a:spLocks/>
          </p:cNvSpPr>
          <p:nvPr/>
        </p:nvSpPr>
        <p:spPr>
          <a:xfrm>
            <a:off x="899592" y="2933665"/>
            <a:ext cx="7272808" cy="120414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200" kern="1200">
                <a:solidFill>
                  <a:srgbClr val="47474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Tx/>
              <a:buChar char="-"/>
            </a:pPr>
            <a:endParaRPr lang="en-CA" sz="1600" dirty="0"/>
          </a:p>
        </p:txBody>
      </p:sp>
      <p:pic>
        <p:nvPicPr>
          <p:cNvPr id="8" name="Picture 7"/>
          <p:cNvPicPr/>
          <p:nvPr/>
        </p:nvPicPr>
        <p:blipFill rotWithShape="1">
          <a:blip r:embed="rId2"/>
          <a:srcRect l="26552" t="19004" r="25517" b="41762"/>
          <a:stretch/>
        </p:blipFill>
        <p:spPr>
          <a:xfrm>
            <a:off x="1403648" y="987574"/>
            <a:ext cx="6048672" cy="3456384"/>
          </a:xfrm>
          <a:prstGeom prst="rect">
            <a:avLst/>
          </a:prstGeom>
        </p:spPr>
      </p:pic>
    </p:spTree>
    <p:extLst>
      <p:ext uri="{BB962C8B-B14F-4D97-AF65-F5344CB8AC3E}">
        <p14:creationId xmlns:p14="http://schemas.microsoft.com/office/powerpoint/2010/main" val="2258328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4"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
        <p:nvSpPr>
          <p:cNvPr id="3" name="Content Placeholder 2"/>
          <p:cNvSpPr>
            <a:spLocks noGrp="1"/>
          </p:cNvSpPr>
          <p:nvPr>
            <p:ph idx="1"/>
          </p:nvPr>
        </p:nvSpPr>
        <p:spPr>
          <a:xfrm>
            <a:off x="755576" y="1419622"/>
            <a:ext cx="7992888" cy="3024336"/>
          </a:xfrm>
        </p:spPr>
        <p:txBody>
          <a:bodyPr>
            <a:normAutofit/>
          </a:bodyPr>
          <a:lstStyle/>
          <a:p>
            <a:pPr marL="285750" indent="-285750" algn="just">
              <a:buFontTx/>
              <a:buChar char="-"/>
            </a:pPr>
            <a:r>
              <a:rPr lang="en-CA" sz="1600" dirty="0">
                <a:solidFill>
                  <a:schemeClr val="tx1"/>
                </a:solidFill>
              </a:rPr>
              <a:t>Heat recovery ventilation systems allow buildings to maintain high indoor air quality without excessive additional energy costs.  </a:t>
            </a:r>
          </a:p>
          <a:p>
            <a:pPr marL="285750" indent="-285750" algn="just">
              <a:buFontTx/>
              <a:buChar char="-"/>
            </a:pPr>
            <a:endParaRPr lang="en-CA" sz="1600" dirty="0">
              <a:solidFill>
                <a:schemeClr val="tx1"/>
              </a:solidFill>
            </a:endParaRPr>
          </a:p>
          <a:p>
            <a:pPr marL="285750" indent="-285750" algn="just">
              <a:buFontTx/>
              <a:buChar char="-"/>
            </a:pPr>
            <a:r>
              <a:rPr lang="en-CA" sz="1600" dirty="0">
                <a:solidFill>
                  <a:schemeClr val="tx1"/>
                </a:solidFill>
              </a:rPr>
              <a:t>A heat recovery ventilator (HRV) consists of two separate air-handing systems – one collects and exhausts stale indoor air, the other draws air and distributes it throughout the home.  </a:t>
            </a:r>
          </a:p>
          <a:p>
            <a:pPr marL="285750" indent="-285750" algn="just">
              <a:buFontTx/>
              <a:buChar char="-"/>
            </a:pPr>
            <a:endParaRPr lang="en-CA" sz="1600" dirty="0">
              <a:solidFill>
                <a:schemeClr val="tx1"/>
              </a:solidFill>
            </a:endParaRPr>
          </a:p>
          <a:p>
            <a:pPr marL="285750" indent="-285750" algn="just">
              <a:buFontTx/>
              <a:buChar char="-"/>
            </a:pPr>
            <a:r>
              <a:rPr lang="en-CA" sz="1600" dirty="0">
                <a:solidFill>
                  <a:schemeClr val="tx1"/>
                </a:solidFill>
              </a:rPr>
              <a:t>At the core of an HRV is the heat transfer module.  Both the exhaust and outdoor air streams pass through the module, and the heat from the exhaust air is used to pre-heat the outside fresh air stream.</a:t>
            </a:r>
          </a:p>
        </p:txBody>
      </p:sp>
    </p:spTree>
    <p:extLst>
      <p:ext uri="{BB962C8B-B14F-4D97-AF65-F5344CB8AC3E}">
        <p14:creationId xmlns:p14="http://schemas.microsoft.com/office/powerpoint/2010/main" val="3096779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1"/>
          </p:nvPr>
        </p:nvPicPr>
        <p:blipFill rotWithShape="1">
          <a:blip r:embed="rId2"/>
          <a:srcRect l="14138" t="27893" r="2931" b="10805"/>
          <a:stretch/>
        </p:blipFill>
        <p:spPr>
          <a:xfrm>
            <a:off x="1407749" y="1200150"/>
            <a:ext cx="6122127" cy="3394075"/>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1785211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9138" t="30651" r="3448" b="20000"/>
          <a:stretch/>
        </p:blipFill>
        <p:spPr>
          <a:xfrm>
            <a:off x="539552" y="1576552"/>
            <a:ext cx="7993118" cy="2538248"/>
          </a:xfrm>
          <a:prstGeom prst="rect">
            <a:avLst/>
          </a:prstGeom>
        </p:spPr>
      </p:pic>
      <p:sp>
        <p:nvSpPr>
          <p:cNvPr id="9"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10"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137977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lstStyle/>
          <a:p>
            <a:r>
              <a:rPr lang="en-US" dirty="0">
                <a:solidFill>
                  <a:srgbClr val="FF0000"/>
                </a:solidFill>
              </a:rPr>
              <a:t>ELECTRICAL EQUIPMENT AND APPLIANCE FIRES</a:t>
            </a:r>
          </a:p>
        </p:txBody>
      </p:sp>
      <p:pic>
        <p:nvPicPr>
          <p:cNvPr id="6" name="Content Placeholder 5"/>
          <p:cNvPicPr>
            <a:picLocks noGrp="1"/>
          </p:cNvPicPr>
          <p:nvPr>
            <p:ph idx="1"/>
          </p:nvPr>
        </p:nvPicPr>
        <p:blipFill rotWithShape="1">
          <a:blip r:embed="rId2"/>
          <a:srcRect l="12424" t="19394" r="49667" b="12444"/>
          <a:stretch/>
        </p:blipFill>
        <p:spPr>
          <a:xfrm>
            <a:off x="2771801" y="843558"/>
            <a:ext cx="2664295" cy="3528391"/>
          </a:xfrm>
          <a:prstGeom prst="rect">
            <a:avLst/>
          </a:prstGeom>
        </p:spPr>
      </p:pic>
      <p:sp>
        <p:nvSpPr>
          <p:cNvPr id="7" name="Subtitle 3"/>
          <p:cNvSpPr>
            <a:spLocks noGrp="1"/>
          </p:cNvSpPr>
          <p:nvPr>
            <p:ph type="subTitle" idx="13"/>
          </p:nvPr>
        </p:nvSpPr>
        <p:spPr>
          <a:xfrm>
            <a:off x="3275856" y="4515966"/>
            <a:ext cx="2016224" cy="432048"/>
          </a:xfrm>
        </p:spPr>
        <p:txBody>
          <a:bodyPr>
            <a:noAutofit/>
          </a:bodyPr>
          <a:lstStyle/>
          <a:p>
            <a:r>
              <a:rPr lang="en-US" dirty="0">
                <a:solidFill>
                  <a:schemeClr val="bg1">
                    <a:lumMod val="65000"/>
                  </a:schemeClr>
                </a:solidFill>
              </a:rPr>
              <a:t>FRIDGE TIMER</a:t>
            </a:r>
          </a:p>
          <a:p>
            <a:endParaRPr lang="en-US" dirty="0">
              <a:solidFill>
                <a:schemeClr val="bg1">
                  <a:lumMod val="65000"/>
                </a:schemeClr>
              </a:solidFill>
            </a:endParaRPr>
          </a:p>
          <a:p>
            <a:endParaRPr lang="en-US" dirty="0">
              <a:solidFill>
                <a:schemeClr val="bg1">
                  <a:lumMod val="65000"/>
                </a:schemeClr>
              </a:solidFill>
            </a:endParaRPr>
          </a:p>
          <a:p>
            <a:endParaRPr lang="en-US" dirty="0">
              <a:solidFill>
                <a:schemeClr val="bg1">
                  <a:lumMod val="65000"/>
                </a:schemeClr>
              </a:solidFill>
            </a:endParaRPr>
          </a:p>
        </p:txBody>
      </p:sp>
    </p:spTree>
    <p:extLst>
      <p:ext uri="{BB962C8B-B14F-4D97-AF65-F5344CB8AC3E}">
        <p14:creationId xmlns:p14="http://schemas.microsoft.com/office/powerpoint/2010/main" val="2796990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18449" t="28505" r="18621" b="13257"/>
          <a:stretch/>
        </p:blipFill>
        <p:spPr>
          <a:xfrm>
            <a:off x="1979712" y="1419622"/>
            <a:ext cx="4968552" cy="2995448"/>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1082973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18965" t="28812" r="18620" b="13563"/>
          <a:stretch/>
        </p:blipFill>
        <p:spPr>
          <a:xfrm>
            <a:off x="2051719" y="1481958"/>
            <a:ext cx="5184577" cy="2963917"/>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273763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18965" t="29118" r="17758" b="12644"/>
          <a:stretch/>
        </p:blipFill>
        <p:spPr>
          <a:xfrm>
            <a:off x="1619672" y="1419622"/>
            <a:ext cx="5785946" cy="2995448"/>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2284228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18965" t="28505" r="18448" b="12338"/>
          <a:stretch/>
        </p:blipFill>
        <p:spPr>
          <a:xfrm>
            <a:off x="1331640" y="1203598"/>
            <a:ext cx="6264696" cy="3528392"/>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4050397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9140" t="29732" r="7412" b="10191"/>
          <a:stretch/>
        </p:blipFill>
        <p:spPr>
          <a:xfrm>
            <a:off x="683568" y="1281908"/>
            <a:ext cx="7344816" cy="3450082"/>
          </a:xfrm>
          <a:prstGeom prst="rect">
            <a:avLst/>
          </a:prstGeom>
        </p:spPr>
      </p:pic>
      <p:sp>
        <p:nvSpPr>
          <p:cNvPr id="10"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11"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1744059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18965" t="26361" r="18448" b="16628"/>
          <a:stretch/>
        </p:blipFill>
        <p:spPr>
          <a:xfrm>
            <a:off x="1547664" y="1355834"/>
            <a:ext cx="5616624" cy="2932387"/>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1140203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18794" t="25747" r="17241" b="17242"/>
          <a:stretch/>
        </p:blipFill>
        <p:spPr>
          <a:xfrm>
            <a:off x="1547664" y="1324302"/>
            <a:ext cx="5849008" cy="2932387"/>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31464893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18621" t="25747" r="17586" b="17548"/>
          <a:stretch/>
        </p:blipFill>
        <p:spPr>
          <a:xfrm>
            <a:off x="1619672" y="1324302"/>
            <a:ext cx="5833241" cy="2916621"/>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11532619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18449" t="28506" r="17931" b="13870"/>
          <a:stretch/>
        </p:blipFill>
        <p:spPr>
          <a:xfrm>
            <a:off x="1686910" y="1419622"/>
            <a:ext cx="5549386" cy="2963917"/>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733559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10517" t="26666" r="8620" b="10191"/>
          <a:stretch/>
        </p:blipFill>
        <p:spPr>
          <a:xfrm>
            <a:off x="1043608" y="1275606"/>
            <a:ext cx="6840760" cy="3247697"/>
          </a:xfrm>
          <a:prstGeom prst="rect">
            <a:avLst/>
          </a:prstGeom>
        </p:spPr>
      </p:pic>
      <p:sp>
        <p:nvSpPr>
          <p:cNvPr id="8"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9" name="Subtitle 3"/>
          <p:cNvSpPr>
            <a:spLocks noGrp="1"/>
          </p:cNvSpPr>
          <p:nvPr>
            <p:ph type="subTitle" idx="13"/>
          </p:nvPr>
        </p:nvSpPr>
        <p:spPr>
          <a:xfrm>
            <a:off x="323528" y="771550"/>
            <a:ext cx="3888432" cy="432048"/>
          </a:xfrm>
        </p:spPr>
        <p:txBody>
          <a:bodyPr>
            <a:noAutofit/>
          </a:bodyPr>
          <a:lstStyle/>
          <a:p>
            <a:pPr algn="ctr"/>
            <a:r>
              <a:rPr lang="en-US" dirty="0">
                <a:solidFill>
                  <a:schemeClr val="bg1">
                    <a:lumMod val="65000"/>
                  </a:schemeClr>
                </a:solidFill>
              </a:rPr>
              <a:t>HEAT RECOVERY VENTILATORS (HRV)</a:t>
            </a:r>
          </a:p>
        </p:txBody>
      </p:sp>
    </p:spTree>
    <p:extLst>
      <p:ext uri="{BB962C8B-B14F-4D97-AF65-F5344CB8AC3E}">
        <p14:creationId xmlns:p14="http://schemas.microsoft.com/office/powerpoint/2010/main" val="61402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lstStyle/>
          <a:p>
            <a:r>
              <a:rPr lang="en-US" dirty="0">
                <a:solidFill>
                  <a:srgbClr val="FF0000"/>
                </a:solidFill>
              </a:rPr>
              <a:t>ELECTRICAL EQUIPMENT AND APPLIANCE FIRES</a:t>
            </a:r>
          </a:p>
        </p:txBody>
      </p:sp>
      <p:pic>
        <p:nvPicPr>
          <p:cNvPr id="7" name="Picture 6"/>
          <p:cNvPicPr/>
          <p:nvPr/>
        </p:nvPicPr>
        <p:blipFill rotWithShape="1">
          <a:blip r:embed="rId2"/>
          <a:srcRect l="25416" t="23333" r="17917" b="14074"/>
          <a:stretch/>
        </p:blipFill>
        <p:spPr>
          <a:xfrm>
            <a:off x="1691680" y="843558"/>
            <a:ext cx="5472608" cy="3744416"/>
          </a:xfrm>
          <a:prstGeom prst="rect">
            <a:avLst/>
          </a:prstGeom>
        </p:spPr>
      </p:pic>
      <p:sp>
        <p:nvSpPr>
          <p:cNvPr id="8" name="Subtitle 3"/>
          <p:cNvSpPr>
            <a:spLocks noGrp="1"/>
          </p:cNvSpPr>
          <p:nvPr>
            <p:ph type="subTitle" idx="13"/>
          </p:nvPr>
        </p:nvSpPr>
        <p:spPr>
          <a:xfrm>
            <a:off x="2986336" y="4515966"/>
            <a:ext cx="3169840" cy="432048"/>
          </a:xfrm>
        </p:spPr>
        <p:txBody>
          <a:bodyPr>
            <a:noAutofit/>
          </a:bodyPr>
          <a:lstStyle/>
          <a:p>
            <a:r>
              <a:rPr lang="en-US" dirty="0">
                <a:solidFill>
                  <a:schemeClr val="bg1">
                    <a:lumMod val="65000"/>
                  </a:schemeClr>
                </a:solidFill>
              </a:rPr>
              <a:t>ELECTRIC RANGE CONTROLS</a:t>
            </a:r>
          </a:p>
          <a:p>
            <a:endParaRPr lang="en-US" dirty="0">
              <a:solidFill>
                <a:schemeClr val="bg1">
                  <a:lumMod val="65000"/>
                </a:schemeClr>
              </a:solidFill>
            </a:endParaRPr>
          </a:p>
          <a:p>
            <a:endParaRPr lang="en-US" dirty="0">
              <a:solidFill>
                <a:schemeClr val="bg1">
                  <a:lumMod val="65000"/>
                </a:schemeClr>
              </a:solidFill>
            </a:endParaRPr>
          </a:p>
          <a:p>
            <a:endParaRPr lang="en-US" dirty="0">
              <a:solidFill>
                <a:schemeClr val="bg1">
                  <a:lumMod val="65000"/>
                </a:schemeClr>
              </a:solidFill>
            </a:endParaRPr>
          </a:p>
        </p:txBody>
      </p:sp>
    </p:spTree>
    <p:extLst>
      <p:ext uri="{BB962C8B-B14F-4D97-AF65-F5344CB8AC3E}">
        <p14:creationId xmlns:p14="http://schemas.microsoft.com/office/powerpoint/2010/main" val="1871416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9310" t="19617" r="26207" b="2528"/>
          <a:stretch/>
        </p:blipFill>
        <p:spPr>
          <a:xfrm>
            <a:off x="2483768" y="843558"/>
            <a:ext cx="4067503" cy="4004441"/>
          </a:xfrm>
          <a:prstGeom prst="rect">
            <a:avLst/>
          </a:prstGeom>
        </p:spPr>
      </p:pic>
    </p:spTree>
    <p:extLst>
      <p:ext uri="{BB962C8B-B14F-4D97-AF65-F5344CB8AC3E}">
        <p14:creationId xmlns:p14="http://schemas.microsoft.com/office/powerpoint/2010/main" val="1297829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23478"/>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793" t="19311" r="25690" b="2528"/>
          <a:stretch/>
        </p:blipFill>
        <p:spPr>
          <a:xfrm>
            <a:off x="2483768" y="843558"/>
            <a:ext cx="4162098" cy="4020206"/>
          </a:xfrm>
          <a:prstGeom prst="rect">
            <a:avLst/>
          </a:prstGeom>
        </p:spPr>
      </p:pic>
    </p:spTree>
    <p:extLst>
      <p:ext uri="{BB962C8B-B14F-4D97-AF65-F5344CB8AC3E}">
        <p14:creationId xmlns:p14="http://schemas.microsoft.com/office/powerpoint/2010/main" val="2261793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8449" t="19004" r="25862" b="2222"/>
          <a:stretch/>
        </p:blipFill>
        <p:spPr>
          <a:xfrm>
            <a:off x="2266346" y="915566"/>
            <a:ext cx="4177862" cy="4051738"/>
          </a:xfrm>
          <a:prstGeom prst="rect">
            <a:avLst/>
          </a:prstGeom>
        </p:spPr>
      </p:pic>
    </p:spTree>
    <p:extLst>
      <p:ext uri="{BB962C8B-B14F-4D97-AF65-F5344CB8AC3E}">
        <p14:creationId xmlns:p14="http://schemas.microsoft.com/office/powerpoint/2010/main" val="11320277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793" t="19004" r="26552" b="2222"/>
          <a:stretch/>
        </p:blipFill>
        <p:spPr>
          <a:xfrm>
            <a:off x="2267744" y="824268"/>
            <a:ext cx="4083270" cy="4195754"/>
          </a:xfrm>
          <a:prstGeom prst="rect">
            <a:avLst/>
          </a:prstGeom>
        </p:spPr>
      </p:pic>
    </p:spTree>
    <p:extLst>
      <p:ext uri="{BB962C8B-B14F-4D97-AF65-F5344CB8AC3E}">
        <p14:creationId xmlns:p14="http://schemas.microsoft.com/office/powerpoint/2010/main" val="3145664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7931" t="19004" r="26207" b="3142"/>
          <a:stretch/>
        </p:blipFill>
        <p:spPr>
          <a:xfrm>
            <a:off x="1331640" y="2499742"/>
            <a:ext cx="4193627" cy="4004441"/>
          </a:xfrm>
          <a:prstGeom prst="rect">
            <a:avLst/>
          </a:prstGeom>
        </p:spPr>
      </p:pic>
    </p:spTree>
    <p:extLst>
      <p:ext uri="{BB962C8B-B14F-4D97-AF65-F5344CB8AC3E}">
        <p14:creationId xmlns:p14="http://schemas.microsoft.com/office/powerpoint/2010/main" val="1442613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7586" t="19004" r="25518" b="2529"/>
          <a:stretch/>
        </p:blipFill>
        <p:spPr>
          <a:xfrm>
            <a:off x="2411760" y="843558"/>
            <a:ext cx="4288221" cy="4035972"/>
          </a:xfrm>
          <a:prstGeom prst="rect">
            <a:avLst/>
          </a:prstGeom>
        </p:spPr>
      </p:pic>
    </p:spTree>
    <p:extLst>
      <p:ext uri="{BB962C8B-B14F-4D97-AF65-F5344CB8AC3E}">
        <p14:creationId xmlns:p14="http://schemas.microsoft.com/office/powerpoint/2010/main" val="2228321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23478"/>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7931" t="19924" r="25690" b="2528"/>
          <a:stretch/>
        </p:blipFill>
        <p:spPr>
          <a:xfrm>
            <a:off x="2483768" y="843558"/>
            <a:ext cx="4240924" cy="3988675"/>
          </a:xfrm>
          <a:prstGeom prst="rect">
            <a:avLst/>
          </a:prstGeom>
        </p:spPr>
      </p:pic>
    </p:spTree>
    <p:extLst>
      <p:ext uri="{BB962C8B-B14F-4D97-AF65-F5344CB8AC3E}">
        <p14:creationId xmlns:p14="http://schemas.microsoft.com/office/powerpoint/2010/main" val="3099968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276" t="18697" r="26034" b="2222"/>
          <a:stretch/>
        </p:blipFill>
        <p:spPr>
          <a:xfrm>
            <a:off x="2411760" y="843558"/>
            <a:ext cx="4177863" cy="4067503"/>
          </a:xfrm>
          <a:prstGeom prst="rect">
            <a:avLst/>
          </a:prstGeom>
        </p:spPr>
      </p:pic>
    </p:spTree>
    <p:extLst>
      <p:ext uri="{BB962C8B-B14F-4D97-AF65-F5344CB8AC3E}">
        <p14:creationId xmlns:p14="http://schemas.microsoft.com/office/powerpoint/2010/main" val="3474540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10000" t="19310" r="1379" b="19387"/>
          <a:stretch/>
        </p:blipFill>
        <p:spPr>
          <a:xfrm>
            <a:off x="899592" y="1146839"/>
            <a:ext cx="7272808" cy="3441135"/>
          </a:xfrm>
          <a:prstGeom prst="rect">
            <a:avLst/>
          </a:prstGeom>
        </p:spPr>
      </p:pic>
    </p:spTree>
    <p:extLst>
      <p:ext uri="{BB962C8B-B14F-4D97-AF65-F5344CB8AC3E}">
        <p14:creationId xmlns:p14="http://schemas.microsoft.com/office/powerpoint/2010/main" val="3830280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276" t="20889" r="26207" b="2834"/>
          <a:stretch/>
        </p:blipFill>
        <p:spPr>
          <a:xfrm>
            <a:off x="2483768" y="1024758"/>
            <a:ext cx="4162097" cy="3923255"/>
          </a:xfrm>
          <a:prstGeom prst="rect">
            <a:avLst/>
          </a:prstGeom>
        </p:spPr>
      </p:pic>
    </p:spTree>
    <p:extLst>
      <p:ext uri="{BB962C8B-B14F-4D97-AF65-F5344CB8AC3E}">
        <p14:creationId xmlns:p14="http://schemas.microsoft.com/office/powerpoint/2010/main" val="113544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lstStyle/>
          <a:p>
            <a:r>
              <a:rPr lang="en-US" dirty="0">
                <a:solidFill>
                  <a:srgbClr val="FF0000"/>
                </a:solidFill>
              </a:rPr>
              <a:t>ELECTRICAL EQUIPMENT AND APPLIANCE FIRES</a:t>
            </a:r>
          </a:p>
        </p:txBody>
      </p:sp>
      <p:pic>
        <p:nvPicPr>
          <p:cNvPr id="6" name="Picture 5"/>
          <p:cNvPicPr/>
          <p:nvPr/>
        </p:nvPicPr>
        <p:blipFill rotWithShape="1">
          <a:blip r:embed="rId2"/>
          <a:srcRect l="23845" t="23333" r="17708" b="21111"/>
          <a:stretch/>
        </p:blipFill>
        <p:spPr>
          <a:xfrm>
            <a:off x="1547664" y="771550"/>
            <a:ext cx="5832648" cy="3744416"/>
          </a:xfrm>
          <a:prstGeom prst="rect">
            <a:avLst/>
          </a:prstGeom>
        </p:spPr>
      </p:pic>
      <p:sp>
        <p:nvSpPr>
          <p:cNvPr id="8" name="Subtitle 3"/>
          <p:cNvSpPr>
            <a:spLocks noGrp="1"/>
          </p:cNvSpPr>
          <p:nvPr>
            <p:ph type="subTitle" idx="13"/>
          </p:nvPr>
        </p:nvSpPr>
        <p:spPr>
          <a:xfrm>
            <a:off x="3419872" y="4515966"/>
            <a:ext cx="1872208" cy="432048"/>
          </a:xfrm>
        </p:spPr>
        <p:txBody>
          <a:bodyPr>
            <a:noAutofit/>
          </a:bodyPr>
          <a:lstStyle/>
          <a:p>
            <a:r>
              <a:rPr lang="en-US" dirty="0">
                <a:solidFill>
                  <a:schemeClr val="bg1">
                    <a:lumMod val="65000"/>
                  </a:schemeClr>
                </a:solidFill>
              </a:rPr>
              <a:t>ELECTRIC KETTLE</a:t>
            </a:r>
          </a:p>
          <a:p>
            <a:endParaRPr lang="en-US" sz="2400" dirty="0"/>
          </a:p>
          <a:p>
            <a:endParaRPr lang="en-US" sz="2400" dirty="0"/>
          </a:p>
          <a:p>
            <a:endParaRPr lang="en-US" sz="2400" dirty="0"/>
          </a:p>
        </p:txBody>
      </p:sp>
    </p:spTree>
    <p:extLst>
      <p:ext uri="{BB962C8B-B14F-4D97-AF65-F5344CB8AC3E}">
        <p14:creationId xmlns:p14="http://schemas.microsoft.com/office/powerpoint/2010/main" val="4063501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10000" t="24828" r="2069" b="19080"/>
          <a:stretch/>
        </p:blipFill>
        <p:spPr>
          <a:xfrm>
            <a:off x="539552" y="837387"/>
            <a:ext cx="8040414" cy="3390547"/>
          </a:xfrm>
          <a:prstGeom prst="rect">
            <a:avLst/>
          </a:prstGeom>
        </p:spPr>
      </p:pic>
    </p:spTree>
    <p:extLst>
      <p:ext uri="{BB962C8B-B14F-4D97-AF65-F5344CB8AC3E}">
        <p14:creationId xmlns:p14="http://schemas.microsoft.com/office/powerpoint/2010/main" val="2732692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9310" t="19004" r="27069" b="3142"/>
          <a:stretch/>
        </p:blipFill>
        <p:spPr>
          <a:xfrm>
            <a:off x="2411760" y="771550"/>
            <a:ext cx="3988676" cy="4320480"/>
          </a:xfrm>
          <a:prstGeom prst="rect">
            <a:avLst/>
          </a:prstGeom>
        </p:spPr>
      </p:pic>
    </p:spTree>
    <p:extLst>
      <p:ext uri="{BB962C8B-B14F-4D97-AF65-F5344CB8AC3E}">
        <p14:creationId xmlns:p14="http://schemas.microsoft.com/office/powerpoint/2010/main" val="15456289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8965" t="19311" r="27241" b="2835"/>
          <a:stretch/>
        </p:blipFill>
        <p:spPr>
          <a:xfrm>
            <a:off x="2627784" y="843558"/>
            <a:ext cx="3716410" cy="4176464"/>
          </a:xfrm>
          <a:prstGeom prst="rect">
            <a:avLst/>
          </a:prstGeom>
        </p:spPr>
      </p:pic>
    </p:spTree>
    <p:extLst>
      <p:ext uri="{BB962C8B-B14F-4D97-AF65-F5344CB8AC3E}">
        <p14:creationId xmlns:p14="http://schemas.microsoft.com/office/powerpoint/2010/main" val="2810178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965" t="19311" r="26207" b="2835"/>
          <a:stretch/>
        </p:blipFill>
        <p:spPr>
          <a:xfrm>
            <a:off x="2648607" y="843558"/>
            <a:ext cx="3723594" cy="4176464"/>
          </a:xfrm>
          <a:prstGeom prst="rect">
            <a:avLst/>
          </a:prstGeom>
        </p:spPr>
      </p:pic>
    </p:spTree>
    <p:extLst>
      <p:ext uri="{BB962C8B-B14F-4D97-AF65-F5344CB8AC3E}">
        <p14:creationId xmlns:p14="http://schemas.microsoft.com/office/powerpoint/2010/main" val="309508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9138" t="19004" r="26379" b="2222"/>
          <a:stretch/>
        </p:blipFill>
        <p:spPr>
          <a:xfrm>
            <a:off x="2483768" y="843558"/>
            <a:ext cx="3960440" cy="4248472"/>
          </a:xfrm>
          <a:prstGeom prst="rect">
            <a:avLst/>
          </a:prstGeom>
        </p:spPr>
      </p:pic>
    </p:spTree>
    <p:extLst>
      <p:ext uri="{BB962C8B-B14F-4D97-AF65-F5344CB8AC3E}">
        <p14:creationId xmlns:p14="http://schemas.microsoft.com/office/powerpoint/2010/main" val="11636409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621" t="19004" r="27069" b="2835"/>
          <a:stretch/>
        </p:blipFill>
        <p:spPr>
          <a:xfrm>
            <a:off x="2483768" y="843558"/>
            <a:ext cx="4051738" cy="4104456"/>
          </a:xfrm>
          <a:prstGeom prst="rect">
            <a:avLst/>
          </a:prstGeom>
        </p:spPr>
      </p:pic>
    </p:spTree>
    <p:extLst>
      <p:ext uri="{BB962C8B-B14F-4D97-AF65-F5344CB8AC3E}">
        <p14:creationId xmlns:p14="http://schemas.microsoft.com/office/powerpoint/2010/main" val="1446511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9138" t="18697" r="26207" b="2222"/>
          <a:stretch/>
        </p:blipFill>
        <p:spPr>
          <a:xfrm>
            <a:off x="2504955" y="843558"/>
            <a:ext cx="4083269" cy="4067503"/>
          </a:xfrm>
          <a:prstGeom prst="rect">
            <a:avLst/>
          </a:prstGeom>
        </p:spPr>
      </p:pic>
    </p:spTree>
    <p:extLst>
      <p:ext uri="{BB962C8B-B14F-4D97-AF65-F5344CB8AC3E}">
        <p14:creationId xmlns:p14="http://schemas.microsoft.com/office/powerpoint/2010/main" val="9972124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23478"/>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276" t="18697" r="26207" b="2222"/>
          <a:stretch/>
        </p:blipFill>
        <p:spPr>
          <a:xfrm>
            <a:off x="2411760" y="843558"/>
            <a:ext cx="4162097" cy="4067503"/>
          </a:xfrm>
          <a:prstGeom prst="rect">
            <a:avLst/>
          </a:prstGeom>
        </p:spPr>
      </p:pic>
    </p:spTree>
    <p:extLst>
      <p:ext uri="{BB962C8B-B14F-4D97-AF65-F5344CB8AC3E}">
        <p14:creationId xmlns:p14="http://schemas.microsoft.com/office/powerpoint/2010/main" val="14739713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8449" t="20230" r="26552"/>
          <a:stretch/>
        </p:blipFill>
        <p:spPr>
          <a:xfrm>
            <a:off x="2411760" y="843558"/>
            <a:ext cx="4114800" cy="4102976"/>
          </a:xfrm>
          <a:prstGeom prst="rect">
            <a:avLst/>
          </a:prstGeom>
        </p:spPr>
      </p:pic>
    </p:spTree>
    <p:extLst>
      <p:ext uri="{BB962C8B-B14F-4D97-AF65-F5344CB8AC3E}">
        <p14:creationId xmlns:p14="http://schemas.microsoft.com/office/powerpoint/2010/main" val="17729457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23478"/>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965" t="19617" r="26035" b="2836"/>
          <a:stretch/>
        </p:blipFill>
        <p:spPr>
          <a:xfrm>
            <a:off x="2339752" y="843558"/>
            <a:ext cx="4114801" cy="3988676"/>
          </a:xfrm>
          <a:prstGeom prst="rect">
            <a:avLst/>
          </a:prstGeom>
        </p:spPr>
      </p:pic>
    </p:spTree>
    <p:extLst>
      <p:ext uri="{BB962C8B-B14F-4D97-AF65-F5344CB8AC3E}">
        <p14:creationId xmlns:p14="http://schemas.microsoft.com/office/powerpoint/2010/main" val="328493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23478"/>
            <a:ext cx="8435281" cy="857250"/>
          </a:xfrm>
        </p:spPr>
        <p:txBody>
          <a:bodyPr/>
          <a:lstStyle/>
          <a:p>
            <a:r>
              <a:rPr lang="en-US" dirty="0">
                <a:solidFill>
                  <a:srgbClr val="FF0000"/>
                </a:solidFill>
              </a:rPr>
              <a:t>ELECTRICAL EQUIPMENT AND APPLIANCE FIRES</a:t>
            </a:r>
            <a:endParaRPr lang="en-CA" dirty="0">
              <a:solidFill>
                <a:srgbClr val="FF0000"/>
              </a:solidFill>
            </a:endParaRPr>
          </a:p>
        </p:txBody>
      </p:sp>
      <p:sp>
        <p:nvSpPr>
          <p:cNvPr id="4" name="Subtitle 3"/>
          <p:cNvSpPr>
            <a:spLocks noGrp="1"/>
          </p:cNvSpPr>
          <p:nvPr>
            <p:ph type="subTitle" idx="13"/>
          </p:nvPr>
        </p:nvSpPr>
        <p:spPr>
          <a:xfrm>
            <a:off x="1907704" y="4587974"/>
            <a:ext cx="4968552" cy="360040"/>
          </a:xfrm>
        </p:spPr>
        <p:txBody>
          <a:bodyPr>
            <a:noAutofit/>
          </a:bodyPr>
          <a:lstStyle/>
          <a:p>
            <a:pPr algn="ctr"/>
            <a:r>
              <a:rPr lang="en-CA" dirty="0">
                <a:solidFill>
                  <a:schemeClr val="bg1">
                    <a:lumMod val="65000"/>
                  </a:schemeClr>
                </a:solidFill>
              </a:rPr>
              <a:t>ELECTRIC KETTLE</a:t>
            </a:r>
          </a:p>
        </p:txBody>
      </p:sp>
      <p:pic>
        <p:nvPicPr>
          <p:cNvPr id="6" name="Content Placeholder 5"/>
          <p:cNvPicPr>
            <a:picLocks noGrp="1"/>
          </p:cNvPicPr>
          <p:nvPr>
            <p:ph idx="1"/>
          </p:nvPr>
        </p:nvPicPr>
        <p:blipFill rotWithShape="1">
          <a:blip r:embed="rId2"/>
          <a:srcRect l="27709" t="21482" r="25833" b="16296"/>
          <a:stretch/>
        </p:blipFill>
        <p:spPr>
          <a:xfrm>
            <a:off x="2627784" y="771550"/>
            <a:ext cx="3672408" cy="3816423"/>
          </a:xfrm>
          <a:prstGeom prst="rect">
            <a:avLst/>
          </a:prstGeom>
        </p:spPr>
      </p:pic>
    </p:spTree>
    <p:extLst>
      <p:ext uri="{BB962C8B-B14F-4D97-AF65-F5344CB8AC3E}">
        <p14:creationId xmlns:p14="http://schemas.microsoft.com/office/powerpoint/2010/main" val="3522754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324"/>
            <a:ext cx="8435281" cy="857250"/>
          </a:xfrm>
        </p:spPr>
        <p:txBody>
          <a:bodyPr>
            <a:normAutofit/>
          </a:bodyPr>
          <a:lstStyle/>
          <a:p>
            <a:r>
              <a:rPr lang="en-US" dirty="0">
                <a:solidFill>
                  <a:srgbClr val="FF0000"/>
                </a:solidFill>
              </a:rPr>
              <a:t>ELECTRICAL EQUIPMENT AND APPLIANCE FIRES </a:t>
            </a:r>
          </a:p>
        </p:txBody>
      </p:sp>
      <p:sp>
        <p:nvSpPr>
          <p:cNvPr id="5" name="Picture Placeholder 4"/>
          <p:cNvSpPr>
            <a:spLocks noGrp="1"/>
          </p:cNvSpPr>
          <p:nvPr>
            <p:ph type="pic" sz="quarter" idx="14"/>
          </p:nvPr>
        </p:nvSpPr>
        <p:spPr/>
      </p:sp>
      <p:pic>
        <p:nvPicPr>
          <p:cNvPr id="6" name="Picture 5"/>
          <p:cNvPicPr/>
          <p:nvPr/>
        </p:nvPicPr>
        <p:blipFill rotWithShape="1">
          <a:blip r:embed="rId2"/>
          <a:srcRect l="28965" t="19004" r="26724" b="2529"/>
          <a:stretch/>
        </p:blipFill>
        <p:spPr>
          <a:xfrm>
            <a:off x="2555776" y="843558"/>
            <a:ext cx="4051739" cy="4035972"/>
          </a:xfrm>
          <a:prstGeom prst="rect">
            <a:avLst/>
          </a:prstGeom>
        </p:spPr>
      </p:pic>
    </p:spTree>
    <p:extLst>
      <p:ext uri="{BB962C8B-B14F-4D97-AF65-F5344CB8AC3E}">
        <p14:creationId xmlns:p14="http://schemas.microsoft.com/office/powerpoint/2010/main" val="25181940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5" y="130324"/>
            <a:ext cx="8435281" cy="857250"/>
          </a:xfrm>
        </p:spPr>
        <p:txBody>
          <a:bodyPr>
            <a:normAutofit/>
          </a:bodyPr>
          <a:lstStyle/>
          <a:p>
            <a:r>
              <a:rPr lang="en-US" dirty="0">
                <a:solidFill>
                  <a:srgbClr val="FF0000"/>
                </a:solidFill>
              </a:rPr>
              <a:t>ELECTRICAL EQUIPMENT AND APPLIANCE FIRES </a:t>
            </a:r>
          </a:p>
        </p:txBody>
      </p:sp>
      <p:pic>
        <p:nvPicPr>
          <p:cNvPr id="7" name="Picture 6"/>
          <p:cNvPicPr/>
          <p:nvPr/>
        </p:nvPicPr>
        <p:blipFill rotWithShape="1">
          <a:blip r:embed="rId2"/>
          <a:srcRect l="28793" t="19617" r="25690" b="2528"/>
          <a:stretch/>
        </p:blipFill>
        <p:spPr>
          <a:xfrm>
            <a:off x="2555776" y="843558"/>
            <a:ext cx="4162098" cy="4004441"/>
          </a:xfrm>
          <a:prstGeom prst="rect">
            <a:avLst/>
          </a:prstGeom>
        </p:spPr>
      </p:pic>
    </p:spTree>
    <p:extLst>
      <p:ext uri="{BB962C8B-B14F-4D97-AF65-F5344CB8AC3E}">
        <p14:creationId xmlns:p14="http://schemas.microsoft.com/office/powerpoint/2010/main" val="3763232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pic>
        <p:nvPicPr>
          <p:cNvPr id="6" name="Picture 5"/>
          <p:cNvPicPr/>
          <p:nvPr/>
        </p:nvPicPr>
        <p:blipFill rotWithShape="1">
          <a:blip r:embed="rId2"/>
          <a:srcRect l="28621" t="19617" r="27586" b="40192"/>
          <a:stretch/>
        </p:blipFill>
        <p:spPr>
          <a:xfrm>
            <a:off x="1763688" y="987574"/>
            <a:ext cx="4968552" cy="3528392"/>
          </a:xfrm>
          <a:prstGeom prst="rect">
            <a:avLst/>
          </a:prstGeom>
        </p:spPr>
      </p:pic>
    </p:spTree>
    <p:extLst>
      <p:ext uri="{BB962C8B-B14F-4D97-AF65-F5344CB8AC3E}">
        <p14:creationId xmlns:p14="http://schemas.microsoft.com/office/powerpoint/2010/main" val="3732173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3478"/>
            <a:ext cx="8435281" cy="857250"/>
          </a:xfrm>
        </p:spPr>
        <p:txBody>
          <a:bodyPr>
            <a:normAutofit/>
          </a:bodyPr>
          <a:lstStyle/>
          <a:p>
            <a:r>
              <a:rPr lang="en-US" dirty="0">
                <a:solidFill>
                  <a:srgbClr val="FF0000"/>
                </a:solidFill>
              </a:rPr>
              <a:t>ELECTRICAL EQUIPMENT AND APPLIANCE FIRES </a:t>
            </a:r>
          </a:p>
        </p:txBody>
      </p:sp>
      <p:sp>
        <p:nvSpPr>
          <p:cNvPr id="3" name="TextBox 2">
            <a:extLst>
              <a:ext uri="{FF2B5EF4-FFF2-40B4-BE49-F238E27FC236}">
                <a16:creationId xmlns:a16="http://schemas.microsoft.com/office/drawing/2014/main" id="{14417B83-371A-48AA-AF36-FFC28381E937}"/>
              </a:ext>
            </a:extLst>
          </p:cNvPr>
          <p:cNvSpPr txBox="1"/>
          <p:nvPr/>
        </p:nvSpPr>
        <p:spPr>
          <a:xfrm>
            <a:off x="1331640" y="1275606"/>
            <a:ext cx="6264696" cy="2308324"/>
          </a:xfrm>
          <a:prstGeom prst="rect">
            <a:avLst/>
          </a:prstGeom>
          <a:noFill/>
        </p:spPr>
        <p:txBody>
          <a:bodyPr wrap="square" rtlCol="0">
            <a:spAutoFit/>
          </a:bodyPr>
          <a:lstStyle/>
          <a:p>
            <a:r>
              <a:rPr lang="en-US" dirty="0"/>
              <a:t>Motor Failures</a:t>
            </a:r>
          </a:p>
          <a:p>
            <a:endParaRPr lang="en-CA" dirty="0"/>
          </a:p>
          <a:p>
            <a:pPr marL="285750" indent="-285750">
              <a:buFont typeface="Arial" panose="020B0604020202020204" pitchFamily="34" charset="0"/>
              <a:buChar char="•"/>
            </a:pPr>
            <a:r>
              <a:rPr lang="en-CA" dirty="0"/>
              <a:t>Unattended equipment</a:t>
            </a:r>
          </a:p>
          <a:p>
            <a:pPr marL="285750" indent="-285750">
              <a:buFont typeface="Arial" panose="020B0604020202020204" pitchFamily="34" charset="0"/>
              <a:buChar char="•"/>
            </a:pPr>
            <a:r>
              <a:rPr lang="en-CA" dirty="0"/>
              <a:t>End of life condition</a:t>
            </a:r>
          </a:p>
          <a:p>
            <a:pPr marL="285750" indent="-285750">
              <a:buFont typeface="Arial" panose="020B0604020202020204" pitchFamily="34" charset="0"/>
              <a:buChar char="•"/>
            </a:pPr>
            <a:r>
              <a:rPr lang="en-CA" dirty="0"/>
              <a:t>Built in safety components</a:t>
            </a:r>
          </a:p>
          <a:p>
            <a:pPr marL="285750" indent="-285750">
              <a:buFont typeface="Arial" panose="020B0604020202020204" pitchFamily="34" charset="0"/>
              <a:buChar char="•"/>
            </a:pPr>
            <a:r>
              <a:rPr lang="en-CA" dirty="0"/>
              <a:t>Design for fire containment</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864164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0331" y="195486"/>
            <a:ext cx="5866085" cy="1102519"/>
          </a:xfrm>
        </p:spPr>
        <p:txBody>
          <a:bodyPr/>
          <a:lstStyle/>
          <a:p>
            <a:br>
              <a:rPr lang="en-US" dirty="0"/>
            </a:br>
            <a:endParaRPr lang="en-US" dirty="0"/>
          </a:p>
        </p:txBody>
      </p:sp>
      <p:sp>
        <p:nvSpPr>
          <p:cNvPr id="3" name="Rectangle 5"/>
          <p:cNvSpPr>
            <a:spLocks noChangeArrowheads="1"/>
          </p:cNvSpPr>
          <p:nvPr/>
        </p:nvSpPr>
        <p:spPr bwMode="auto">
          <a:xfrm>
            <a:off x="3506044" y="3212628"/>
            <a:ext cx="3505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CA" altLang="en-US" sz="1800" b="1" dirty="0">
                <a:solidFill>
                  <a:srgbClr val="BD0912"/>
                </a:solidFill>
                <a:latin typeface="Calibri" panose="020F0502020204030204" pitchFamily="34" charset="0"/>
              </a:rPr>
              <a:t>Mazen Habash </a:t>
            </a:r>
            <a:r>
              <a:rPr lang="en-CA" altLang="en-US" sz="1400" dirty="0" err="1">
                <a:solidFill>
                  <a:srgbClr val="BD0912"/>
                </a:solidFill>
                <a:latin typeface="Calibri" panose="020F0502020204030204" pitchFamily="34" charset="0"/>
              </a:rPr>
              <a:t>P.Eng</a:t>
            </a:r>
            <a:r>
              <a:rPr lang="en-CA" altLang="en-US" sz="1400" dirty="0">
                <a:solidFill>
                  <a:srgbClr val="BD0912"/>
                </a:solidFill>
                <a:latin typeface="Calibri" panose="020F0502020204030204" pitchFamily="34" charset="0"/>
              </a:rPr>
              <a:t>.</a:t>
            </a:r>
            <a:endParaRPr lang="en-CA" altLang="en-US" sz="1800" dirty="0">
              <a:latin typeface="Times New Roman" panose="02020603050405020304" pitchFamily="18" charset="0"/>
            </a:endParaRPr>
          </a:p>
          <a:p>
            <a:pPr>
              <a:spcBef>
                <a:spcPct val="0"/>
              </a:spcBef>
              <a:buFontTx/>
              <a:buNone/>
            </a:pPr>
            <a:r>
              <a:rPr lang="en-CA" altLang="en-US" sz="1600" b="1" dirty="0">
                <a:solidFill>
                  <a:srgbClr val="333333"/>
                </a:solidFill>
                <a:latin typeface="Calibri" panose="020F0502020204030204" pitchFamily="34" charset="0"/>
              </a:rPr>
              <a:t>President and Consulting Engineer</a:t>
            </a:r>
            <a:endParaRPr lang="en-CA" altLang="en-US" sz="1600" dirty="0">
              <a:latin typeface="Times New Roman" panose="02020603050405020304" pitchFamily="18" charset="0"/>
            </a:endParaRPr>
          </a:p>
          <a:p>
            <a:pPr>
              <a:spcBef>
                <a:spcPct val="0"/>
              </a:spcBef>
              <a:buFontTx/>
              <a:buNone/>
            </a:pPr>
            <a:endParaRPr lang="en-CA" altLang="en-US" sz="2000" dirty="0"/>
          </a:p>
        </p:txBody>
      </p:sp>
      <p:sp>
        <p:nvSpPr>
          <p:cNvPr id="4" name="Rectangle 6"/>
          <p:cNvSpPr>
            <a:spLocks noChangeArrowheads="1"/>
          </p:cNvSpPr>
          <p:nvPr/>
        </p:nvSpPr>
        <p:spPr bwMode="auto">
          <a:xfrm>
            <a:off x="3506044" y="3828985"/>
            <a:ext cx="37302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dirty="0">
                <a:solidFill>
                  <a:srgbClr val="BD0912"/>
                </a:solidFill>
                <a:latin typeface="Calibri" panose="020F0502020204030204" pitchFamily="34" charset="0"/>
              </a:rPr>
              <a:t>email:</a:t>
            </a:r>
            <a:r>
              <a:rPr lang="en-US" altLang="en-US" sz="1600" dirty="0">
                <a:solidFill>
                  <a:srgbClr val="666666"/>
                </a:solidFill>
                <a:latin typeface="Calibri" panose="020F0502020204030204" pitchFamily="34" charset="0"/>
              </a:rPr>
              <a:t>      </a:t>
            </a:r>
            <a:r>
              <a:rPr lang="en-US" altLang="en-US" sz="1600" dirty="0">
                <a:latin typeface="Calibri" panose="020F0502020204030204" pitchFamily="34" charset="0"/>
                <a:hlinkClick r:id="rId2"/>
              </a:rPr>
              <a:t>mhabash@origin-and-cause.com</a:t>
            </a:r>
            <a:endParaRPr lang="en-US" altLang="en-US" sz="1600" dirty="0">
              <a:latin typeface="Calibri" panose="020F0502020204030204" pitchFamily="34" charset="0"/>
            </a:endParaRPr>
          </a:p>
          <a:p>
            <a:pPr>
              <a:spcBef>
                <a:spcPct val="0"/>
              </a:spcBef>
              <a:buFontTx/>
              <a:buNone/>
            </a:pPr>
            <a:r>
              <a:rPr lang="en-US" altLang="en-US" sz="1600" b="1" dirty="0">
                <a:solidFill>
                  <a:srgbClr val="BD0912"/>
                </a:solidFill>
                <a:latin typeface="Calibri" panose="020F0502020204030204" pitchFamily="34" charset="0"/>
              </a:rPr>
              <a:t>web:</a:t>
            </a:r>
            <a:r>
              <a:rPr lang="en-US" altLang="en-US" sz="1600" dirty="0">
                <a:solidFill>
                  <a:srgbClr val="666666"/>
                </a:solidFill>
                <a:latin typeface="Calibri" panose="020F0502020204030204" pitchFamily="34" charset="0"/>
              </a:rPr>
              <a:t>        </a:t>
            </a:r>
            <a:r>
              <a:rPr lang="en-US" altLang="en-US" sz="1600" dirty="0">
                <a:solidFill>
                  <a:srgbClr val="386EFF"/>
                </a:solidFill>
                <a:latin typeface="Calibri" panose="020F0502020204030204" pitchFamily="34" charset="0"/>
                <a:hlinkClick r:id="rId3"/>
              </a:rPr>
              <a:t>origin-and-cause.com</a:t>
            </a:r>
            <a:endParaRPr lang="en-CA" altLang="en-US" sz="1600" dirty="0">
              <a:latin typeface="Times New Roman" panose="02020603050405020304" pitchFamily="18" charset="0"/>
            </a:endParaRPr>
          </a:p>
          <a:p>
            <a:pPr>
              <a:spcBef>
                <a:spcPct val="0"/>
              </a:spcBef>
              <a:buFontTx/>
              <a:buNone/>
            </a:pPr>
            <a:r>
              <a:rPr lang="en-US" altLang="en-US" sz="1600" b="1" dirty="0">
                <a:solidFill>
                  <a:srgbClr val="BD0912"/>
                </a:solidFill>
                <a:latin typeface="Calibri" panose="020F0502020204030204" pitchFamily="34" charset="0"/>
              </a:rPr>
              <a:t>Contact</a:t>
            </a:r>
            <a:r>
              <a:rPr lang="en-US" altLang="en-US" sz="1600" b="1" dirty="0">
                <a:solidFill>
                  <a:srgbClr val="0070C0"/>
                </a:solidFill>
                <a:latin typeface="Calibri" panose="020F0502020204030204" pitchFamily="34" charset="0"/>
              </a:rPr>
              <a:t>: </a:t>
            </a:r>
            <a:r>
              <a:rPr lang="en-US" altLang="en-US" sz="1600" dirty="0">
                <a:solidFill>
                  <a:srgbClr val="0070C0"/>
                </a:solidFill>
                <a:latin typeface="Calibri" panose="020F0502020204030204" pitchFamily="34" charset="0"/>
              </a:rPr>
              <a:t> </a:t>
            </a:r>
            <a:r>
              <a:rPr lang="en-US" altLang="en-US" sz="1600" b="1" dirty="0">
                <a:latin typeface="Calibri" panose="020F0502020204030204" pitchFamily="34" charset="0"/>
              </a:rPr>
              <a:t>(416) 918-6672</a:t>
            </a:r>
            <a:endParaRPr lang="en-CA" altLang="en-US" sz="1600" b="1" dirty="0">
              <a:latin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243" y="3235854"/>
            <a:ext cx="2018176" cy="1345122"/>
          </a:xfrm>
          <a:prstGeom prst="rect">
            <a:avLst/>
          </a:prstGeom>
        </p:spPr>
      </p:pic>
      <p:sp>
        <p:nvSpPr>
          <p:cNvPr id="6" name="TextBox 4"/>
          <p:cNvSpPr txBox="1">
            <a:spLocks noChangeArrowheads="1"/>
          </p:cNvSpPr>
          <p:nvPr/>
        </p:nvSpPr>
        <p:spPr bwMode="auto">
          <a:xfrm>
            <a:off x="2771800" y="1298005"/>
            <a:ext cx="56886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b="1" dirty="0">
                <a:solidFill>
                  <a:srgbClr val="C00000"/>
                </a:solidFill>
              </a:rPr>
              <a:t>QUESTIONS?</a:t>
            </a:r>
          </a:p>
        </p:txBody>
      </p:sp>
    </p:spTree>
    <p:extLst>
      <p:ext uri="{BB962C8B-B14F-4D97-AF65-F5344CB8AC3E}">
        <p14:creationId xmlns:p14="http://schemas.microsoft.com/office/powerpoint/2010/main" val="133014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TotalTime>
  <Words>2031</Words>
  <Application>Microsoft Office PowerPoint</Application>
  <PresentationFormat>On-screen Show (16:9)</PresentationFormat>
  <Paragraphs>332</Paragraphs>
  <Slides>94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Abadi Extra Light</vt:lpstr>
      <vt:lpstr>Times New Roman</vt:lpstr>
      <vt:lpstr>Courier New</vt:lpstr>
      <vt:lpstr>Calibri</vt:lpstr>
      <vt:lpstr>Office Theme</vt:lpstr>
      <vt:lpstr>ELECTRICAL EQUIPMENT AND APPLIANCE FIRES </vt:lpstr>
      <vt:lpstr>Mazen Habash, P.Eng., CFEI</vt:lpstr>
      <vt:lpstr>ELECTRICAL EQUIPMENT AND APPLIANCE FIRES </vt:lpstr>
      <vt:lpstr>ELECTRICAL EQUIPMENT AND APPLIANCE FIRES </vt:lpstr>
      <vt:lpstr>ELECTRICAL EQUIPMENT AND APPLIANCE FIRES </vt:lpstr>
      <vt:lpstr>ELECTRICAL EQUIPMENT AND APPLIANCE FIRES</vt:lpstr>
      <vt:lpstr>ELECTRICAL EQUIPMENT AND APPLIANCE FIRES</vt:lpstr>
      <vt:lpstr>ELECTRICAL EQUIPMENT AND APPLIANCE FIRES</vt:lpstr>
      <vt:lpstr>ELECTRICAL EQUIPMENT AND APPLIANCE FIRES</vt:lpstr>
      <vt:lpstr>ELECTRICAL EQUIPMENT AND APPLIANCE FIRES</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PowerPoint Presentation</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ELECTRICAL EQUIPMENT AND APPLIANCE FIRES </vt:lpstr>
      <vt:lpstr> </vt:lpstr>
    </vt:vector>
  </TitlesOfParts>
  <Company>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MX</dc:creator>
  <cp:lastModifiedBy>Mazen J. Habash</cp:lastModifiedBy>
  <cp:revision>69</cp:revision>
  <dcterms:created xsi:type="dcterms:W3CDTF">2015-03-30T14:57:26Z</dcterms:created>
  <dcterms:modified xsi:type="dcterms:W3CDTF">2022-06-03T14:39:41Z</dcterms:modified>
</cp:coreProperties>
</file>