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7"/>
  </p:notesMasterIdLst>
  <p:handoutMasterIdLst>
    <p:handoutMasterId r:id="rId38"/>
  </p:handoutMasterIdLst>
  <p:sldIdLst>
    <p:sldId id="257" r:id="rId2"/>
    <p:sldId id="271" r:id="rId3"/>
    <p:sldId id="258" r:id="rId4"/>
    <p:sldId id="259" r:id="rId5"/>
    <p:sldId id="280" r:id="rId6"/>
    <p:sldId id="260" r:id="rId7"/>
    <p:sldId id="272" r:id="rId8"/>
    <p:sldId id="273" r:id="rId9"/>
    <p:sldId id="274" r:id="rId10"/>
    <p:sldId id="275" r:id="rId11"/>
    <p:sldId id="277" r:id="rId12"/>
    <p:sldId id="276" r:id="rId13"/>
    <p:sldId id="278" r:id="rId14"/>
    <p:sldId id="279" r:id="rId15"/>
    <p:sldId id="295" r:id="rId16"/>
    <p:sldId id="289" r:id="rId17"/>
    <p:sldId id="290" r:id="rId18"/>
    <p:sldId id="291" r:id="rId19"/>
    <p:sldId id="292" r:id="rId20"/>
    <p:sldId id="281" r:id="rId21"/>
    <p:sldId id="282" r:id="rId22"/>
    <p:sldId id="283" r:id="rId23"/>
    <p:sldId id="266" r:id="rId24"/>
    <p:sldId id="284" r:id="rId25"/>
    <p:sldId id="285" r:id="rId26"/>
    <p:sldId id="286" r:id="rId27"/>
    <p:sldId id="287" r:id="rId28"/>
    <p:sldId id="288" r:id="rId29"/>
    <p:sldId id="296" r:id="rId30"/>
    <p:sldId id="297" r:id="rId31"/>
    <p:sldId id="298" r:id="rId32"/>
    <p:sldId id="299" r:id="rId33"/>
    <p:sldId id="300" r:id="rId34"/>
    <p:sldId id="301" r:id="rId35"/>
    <p:sldId id="30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4" autoAdjust="0"/>
    <p:restoredTop sz="89911" autoAdjust="0"/>
  </p:normalViewPr>
  <p:slideViewPr>
    <p:cSldViewPr snapToGrid="0">
      <p:cViewPr varScale="1">
        <p:scale>
          <a:sx n="72" d="100"/>
          <a:sy n="72" d="100"/>
        </p:scale>
        <p:origin x="534" y="66"/>
      </p:cViewPr>
      <p:guideLst>
        <p:guide orient="horz" pos="2160"/>
        <p:guide pos="3840"/>
        <p:guide pos="7296"/>
        <p:guide orient="horz" pos="4128"/>
      </p:guideLst>
    </p:cSldViewPr>
  </p:slideViewPr>
  <p:notesTextViewPr>
    <p:cViewPr>
      <p:scale>
        <a:sx n="3" d="2"/>
        <a:sy n="3" d="2"/>
      </p:scale>
      <p:origin x="0" y="0"/>
    </p:cViewPr>
  </p:notesTextViewPr>
  <p:notesViewPr>
    <p:cSldViewPr snapToGrid="0" showGuides="1">
      <p:cViewPr varScale="1">
        <p:scale>
          <a:sx n="76" d="100"/>
          <a:sy n="76" d="100"/>
        </p:scale>
        <p:origin x="253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796EA6-6F25-4F19-87BA-7ADCC16DAEFF}" type="datetimeFigureOut">
              <a:rPr lang="en-US" smtClean="0"/>
              <a:t>6/7/2022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4E50CC-F33A-4EF4-9F12-93EC4A21A0CF}" type="slidenum">
              <a:rPr lang="en-US" smtClean="0"/>
              <a:t>‹#›</a:t>
            </a:fld>
            <a:endParaRPr lang="en-US"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C172E-A8B5-46F6-B05C-DFA3E2E0F207}" type="datetimeFigureOut">
              <a:rPr lang="en-US" smtClean="0"/>
              <a:t>6/7/2022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674CE4-FBD8-4481-AEFB-CA53E599A745}" type="slidenum">
              <a:rPr lang="en-US" smtClean="0"/>
              <a:t>‹#›</a:t>
            </a:fld>
            <a:endParaRPr lang="en-US"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a:t>
            </a:fld>
            <a:endParaRPr lang="en-US" dirty="0"/>
          </a:p>
        </p:txBody>
      </p:sp>
    </p:spTree>
    <p:extLst>
      <p:ext uri="{BB962C8B-B14F-4D97-AF65-F5344CB8AC3E}">
        <p14:creationId xmlns:p14="http://schemas.microsoft.com/office/powerpoint/2010/main" val="2147974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 presentation will benefit audience: Adult learners are more interested in a subject if they know how or why it is important to them.</a:t>
            </a:r>
          </a:p>
          <a:p>
            <a:pPr marL="171450" indent="-171450">
              <a:buFont typeface="Arial" panose="020B0604020202020204" pitchFamily="34" charset="0"/>
              <a:buChar char="•"/>
            </a:pPr>
            <a:r>
              <a:rPr lang="en-US" dirty="0"/>
              <a:t>Presenter’s level of expertise in the subject: Briefly state your credentials in this area, or explain why participants should listen to you.</a:t>
            </a:r>
          </a:p>
        </p:txBody>
      </p:sp>
      <p:sp>
        <p:nvSpPr>
          <p:cNvPr id="4" name="Slide Number Placeholder 3"/>
          <p:cNvSpPr>
            <a:spLocks noGrp="1"/>
          </p:cNvSpPr>
          <p:nvPr>
            <p:ph type="sldNum" sz="quarter" idx="10"/>
          </p:nvPr>
        </p:nvSpPr>
        <p:spPr/>
        <p:txBody>
          <a:bodyPr/>
          <a:lstStyle/>
          <a:p>
            <a:fld id="{CF2FD335-6D8E-486A-8F5F-DFC7325903FF}" type="slidenum">
              <a:rPr lang="en-US" smtClean="0"/>
              <a:t>3</a:t>
            </a:fld>
            <a:endParaRPr lang="en-US" dirty="0"/>
          </a:p>
        </p:txBody>
      </p:sp>
    </p:spTree>
    <p:extLst>
      <p:ext uri="{BB962C8B-B14F-4D97-AF65-F5344CB8AC3E}">
        <p14:creationId xmlns:p14="http://schemas.microsoft.com/office/powerpoint/2010/main" val="118867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descriptions should be brief.</a:t>
            </a:r>
          </a:p>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4</a:t>
            </a:fld>
            <a:endParaRPr lang="en-US" dirty="0"/>
          </a:p>
        </p:txBody>
      </p:sp>
    </p:spTree>
    <p:extLst>
      <p:ext uri="{BB962C8B-B14F-4D97-AF65-F5344CB8AC3E}">
        <p14:creationId xmlns:p14="http://schemas.microsoft.com/office/powerpoint/2010/main" val="955871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 objectives</a:t>
            </a:r>
          </a:p>
          <a:p>
            <a:pPr marL="0" indent="0">
              <a:buFont typeface="Arial" panose="020B0604020202020204" pitchFamily="34" charset="0"/>
              <a:buNone/>
            </a:pPr>
            <a:r>
              <a:rPr lang="en-US" dirty="0"/>
              <a:t>At the end of this lesson, you will be able to:</a:t>
            </a:r>
          </a:p>
          <a:p>
            <a:pPr marL="171450" indent="-171450">
              <a:buFont typeface="Arial" panose="020B0604020202020204" pitchFamily="34" charset="0"/>
              <a:buChar char="•"/>
            </a:pPr>
            <a:r>
              <a:rPr lang="en-US" dirty="0"/>
              <a:t>Save files to the team Web server.</a:t>
            </a:r>
          </a:p>
          <a:p>
            <a:pPr marL="171450" indent="-171450">
              <a:buFont typeface="Arial" panose="020B0604020202020204" pitchFamily="34" charset="0"/>
              <a:buChar char="•"/>
            </a:pPr>
            <a:r>
              <a:rPr lang="en-US" dirty="0"/>
              <a:t>Move files to different locations on the team Web server.</a:t>
            </a:r>
          </a:p>
          <a:p>
            <a:pPr marL="171450" indent="-171450">
              <a:buFont typeface="Arial" panose="020B0604020202020204" pitchFamily="34" charset="0"/>
              <a:buChar char="•"/>
            </a:pPr>
            <a:r>
              <a:rPr lang="en-US" dirty="0"/>
              <a:t>Share files on the team Web server.</a:t>
            </a:r>
          </a:p>
          <a:p>
            <a:endParaRPr lang="en-US" dirty="0"/>
          </a:p>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6</a:t>
            </a:fld>
            <a:endParaRPr lang="en-US" dirty="0"/>
          </a:p>
        </p:txBody>
      </p:sp>
    </p:spTree>
    <p:extLst>
      <p:ext uri="{BB962C8B-B14F-4D97-AF65-F5344CB8AC3E}">
        <p14:creationId xmlns:p14="http://schemas.microsoft.com/office/powerpoint/2010/main" val="3069441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609600" y="2389009"/>
            <a:ext cx="112776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17" name="Footer Placeholder 16"/>
          <p:cNvSpPr>
            <a:spLocks noGrp="1"/>
          </p:cNvSpPr>
          <p:nvPr>
            <p:ph type="ftr" sz="quarter" idx="11"/>
          </p:nvPr>
        </p:nvSpPr>
        <p:spPr>
          <a:xfrm>
            <a:off x="7265116" y="4205288"/>
            <a:ext cx="1727200" cy="457200"/>
          </a:xfrm>
        </p:spPr>
        <p:txBody>
          <a:bodyPr/>
          <a:lstStyle>
            <a:lvl1pPr>
              <a:defRPr>
                <a:solidFill>
                  <a:schemeClr val="accent2">
                    <a:lumMod val="75000"/>
                  </a:schemeClr>
                </a:solidFill>
              </a:defRPr>
            </a:lvl1pPr>
          </a:lstStyle>
          <a:p>
            <a:r>
              <a:rPr lang="en-US" dirty="0"/>
              <a:t>Add a footer</a:t>
            </a:r>
          </a:p>
        </p:txBody>
      </p:sp>
      <p:sp>
        <p:nvSpPr>
          <p:cNvPr id="28" name="Date Placeholder 27"/>
          <p:cNvSpPr>
            <a:spLocks noGrp="1"/>
          </p:cNvSpPr>
          <p:nvPr>
            <p:ph type="dt" sz="half" idx="10"/>
          </p:nvPr>
        </p:nvSpPr>
        <p:spPr>
          <a:xfrm>
            <a:off x="9043832" y="4206240"/>
            <a:ext cx="1280160" cy="457200"/>
          </a:xfrm>
        </p:spPr>
        <p:txBody>
          <a:bodyPr/>
          <a:lstStyle>
            <a:lvl1pPr>
              <a:defRPr>
                <a:solidFill>
                  <a:schemeClr val="accent2">
                    <a:lumMod val="75000"/>
                  </a:schemeClr>
                </a:solidFill>
              </a:defRPr>
            </a:lvl1pPr>
          </a:lstStyle>
          <a:p>
            <a:fld id="{4E708F12-96AD-4ED4-8132-A78F5E42C1F5}" type="datetime1">
              <a:rPr lang="en-US" smtClean="0"/>
              <a:pPr/>
              <a:t>6/7/2022</a:t>
            </a:fld>
            <a:endParaRPr lang="en-US" dirty="0"/>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401CF334-2D5C-4859-84A6-CA7E6E43FAEB}" type="slidenum">
              <a:rPr lang="en-US" smtClean="0"/>
              <a:t>‹#›</a:t>
            </a:fld>
            <a:endParaRPr lang="en-US" dirty="0"/>
          </a:p>
        </p:txBody>
      </p:sp>
    </p:spTree>
    <p:extLst>
      <p:ext uri="{BB962C8B-B14F-4D97-AF65-F5344CB8AC3E}">
        <p14:creationId xmlns:p14="http://schemas.microsoft.com/office/powerpoint/2010/main" val="360115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lvl1pPr>
              <a:defRPr/>
            </a:lvl1pPr>
            <a:lvl5pPr>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B7FA170-8299-44AD-AEEF-FC686C3D7804}" type="datetime1">
              <a:rPr lang="en-US" smtClean="0"/>
              <a:t>6/7/2022</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46784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042400" y="1143000"/>
            <a:ext cx="2540000" cy="5448300"/>
          </a:xfrm>
        </p:spPr>
        <p:txBody>
          <a:bodyPr vert="eaVert"/>
          <a:lstStyle>
            <a:lvl1pPr>
              <a:defRPr/>
            </a:lvl1pPr>
          </a:lstStyle>
          <a:p>
            <a:r>
              <a:rPr kumimoji="0" lang="en-US" dirty="0"/>
              <a:t>Edit Master title style</a:t>
            </a:r>
          </a:p>
        </p:txBody>
      </p:sp>
      <p:sp>
        <p:nvSpPr>
          <p:cNvPr id="3" name="Vertical Text Placeholder 2"/>
          <p:cNvSpPr>
            <a:spLocks noGrp="1"/>
          </p:cNvSpPr>
          <p:nvPr>
            <p:ph type="body" orient="vert" idx="1" hasCustomPrompt="1"/>
          </p:nvPr>
        </p:nvSpPr>
        <p:spPr>
          <a:xfrm>
            <a:off x="609600" y="1143000"/>
            <a:ext cx="8331200" cy="5448300"/>
          </a:xfrm>
        </p:spPr>
        <p:txBody>
          <a:bodyPr vert="eaVert"/>
          <a:lstStyle>
            <a:lvl5pPr>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2231763A-68EC-4ECD-9620-D9FE9CDDD622}" type="datetime1">
              <a:rPr lang="en-US" smtClean="0"/>
              <a:t>6/7/2022</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97808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lvl1pPr>
              <a:defRPr/>
            </a:lvl1pPr>
            <a:lvl5pPr>
              <a:defRPr/>
            </a:lvl5pPr>
            <a:lvl6pPr>
              <a:defRPr/>
            </a:lvl6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B98BEDD-6160-49BB-B372-861DE7DE9BA5}" type="datetime1">
              <a:rPr lang="en-US" smtClean="0"/>
              <a:t>6/7/2022</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59430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68322"/>
            <a:ext cx="10363200" cy="1362075"/>
          </a:xfrm>
        </p:spPr>
        <p:txBody>
          <a:bodyPr anchor="b">
            <a:noAutofit/>
          </a:bodyPr>
          <a:lstStyle>
            <a:lvl1pPr algn="l">
              <a:buNone/>
              <a:defRPr sz="4300" b="1" cap="none" baseline="0">
                <a:ln w="12700">
                  <a:solidFill>
                    <a:schemeClr val="accent2">
                      <a:shade val="90000"/>
                      <a:satMod val="150000"/>
                    </a:schemeClr>
                  </a:solidFill>
                </a:ln>
                <a:solidFill>
                  <a:schemeClr val="accent2"/>
                </a:solidFill>
                <a:effectLst/>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AAE819F-B7FD-4B29-8F66-9E318144BC2A}" type="datetime1">
              <a:rPr lang="en-US" smtClean="0"/>
              <a:t>6/7/2022</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70512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224942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6197600" y="224942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D4CA159C-B6E0-4F10-9F4A-2FA57003B139}" type="datetime1">
              <a:rPr lang="en-US" smtClean="0"/>
              <a:t>6/7/2022</a:t>
            </a:fld>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44644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508000" y="2244970"/>
            <a:ext cx="5388864"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Text Placeholder 3"/>
          <p:cNvSpPr>
            <a:spLocks noGrp="1"/>
          </p:cNvSpPr>
          <p:nvPr>
            <p:ph type="body" sz="half" idx="3"/>
          </p:nvPr>
        </p:nvSpPr>
        <p:spPr>
          <a:xfrm>
            <a:off x="6294968" y="2244970"/>
            <a:ext cx="5389033"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28" name="Footer Placeholder 27"/>
          <p:cNvSpPr>
            <a:spLocks noGrp="1"/>
          </p:cNvSpPr>
          <p:nvPr>
            <p:ph type="ftr" sz="quarter" idx="12"/>
          </p:nvPr>
        </p:nvSpPr>
        <p:spPr/>
        <p:txBody>
          <a:bodyPr rtlCol="0"/>
          <a:lstStyle/>
          <a:p>
            <a:r>
              <a:rPr lang="en-US" dirty="0"/>
              <a:t>Add a footer</a:t>
            </a:r>
          </a:p>
        </p:txBody>
      </p:sp>
      <p:sp>
        <p:nvSpPr>
          <p:cNvPr id="26" name="Date Placeholder 25"/>
          <p:cNvSpPr>
            <a:spLocks noGrp="1"/>
          </p:cNvSpPr>
          <p:nvPr>
            <p:ph type="dt" sz="half" idx="10"/>
          </p:nvPr>
        </p:nvSpPr>
        <p:spPr/>
        <p:txBody>
          <a:bodyPr rtlCol="0"/>
          <a:lstStyle/>
          <a:p>
            <a:fld id="{8170CBBB-D1D1-4386-A5E9-07F3477B78F3}" type="datetime1">
              <a:rPr lang="en-US" smtClean="0"/>
              <a:t>6/7/2022</a:t>
            </a:fld>
            <a:endParaRPr lang="en-US" dirty="0"/>
          </a:p>
        </p:txBody>
      </p:sp>
      <p:sp>
        <p:nvSpPr>
          <p:cNvPr id="27" name="Slide Number Placeholder 26"/>
          <p:cNvSpPr>
            <a:spLocks noGrp="1"/>
          </p:cNvSpPr>
          <p:nvPr>
            <p:ph type="sldNum" sz="quarter" idx="11"/>
          </p:nvPr>
        </p:nvSpPr>
        <p:spPr/>
        <p:txBody>
          <a:bodyPr rtlCol="0"/>
          <a:lstStyle/>
          <a:p>
            <a:fld id="{401CF334-2D5C-4859-84A6-CA7E6E43FAEB}" type="slidenum">
              <a:rPr lang="en-US" smtClean="0"/>
              <a:t>‹#›</a:t>
            </a:fld>
            <a:endParaRPr lang="en-US" dirty="0"/>
          </a:p>
        </p:txBody>
      </p:sp>
    </p:spTree>
    <p:extLst>
      <p:ext uri="{BB962C8B-B14F-4D97-AF65-F5344CB8AC3E}">
        <p14:creationId xmlns:p14="http://schemas.microsoft.com/office/powerpoint/2010/main" val="37071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a:t>Click to edit Master title style</a:t>
            </a:r>
          </a:p>
        </p:txBody>
      </p:sp>
      <p:sp>
        <p:nvSpPr>
          <p:cNvPr id="4" name="Footer Placeholder 3"/>
          <p:cNvSpPr>
            <a:spLocks noGrp="1"/>
          </p:cNvSpPr>
          <p:nvPr>
            <p:ph type="ftr" sz="quarter" idx="11"/>
          </p:nvPr>
        </p:nvSpPr>
        <p:spPr>
          <a:xfrm>
            <a:off x="7010400" y="612648"/>
            <a:ext cx="1767840" cy="457200"/>
          </a:xfrm>
        </p:spPr>
        <p:txBody>
          <a:bodyPr/>
          <a:lstStyle/>
          <a:p>
            <a:r>
              <a:rPr lang="en-US" dirty="0"/>
              <a:t>Add a footer</a:t>
            </a:r>
          </a:p>
        </p:txBody>
      </p:sp>
      <p:sp>
        <p:nvSpPr>
          <p:cNvPr id="3" name="Date Placeholder 2"/>
          <p:cNvSpPr>
            <a:spLocks noGrp="1"/>
          </p:cNvSpPr>
          <p:nvPr>
            <p:ph type="dt" sz="half" idx="10"/>
          </p:nvPr>
        </p:nvSpPr>
        <p:spPr>
          <a:xfrm>
            <a:off x="8778240" y="612648"/>
            <a:ext cx="1276352" cy="457200"/>
          </a:xfrm>
        </p:spPr>
        <p:txBody>
          <a:bodyPr/>
          <a:lstStyle/>
          <a:p>
            <a:fld id="{9FA4CAD8-0EA7-4615-B69B-B2F199EF3A93}" type="datetime1">
              <a:rPr lang="en-US" smtClean="0"/>
              <a:t>6/7/2022</a:t>
            </a:fld>
            <a:endParaRPr lang="en-US" dirty="0"/>
          </a:p>
        </p:txBody>
      </p:sp>
      <p:sp>
        <p:nvSpPr>
          <p:cNvPr id="5" name="Slide Number Placeholder 4"/>
          <p:cNvSpPr>
            <a:spLocks noGrp="1"/>
          </p:cNvSpPr>
          <p:nvPr>
            <p:ph type="sldNum" sz="quarter" idx="12"/>
          </p:nvPr>
        </p:nvSpPr>
        <p:spPr>
          <a:xfrm>
            <a:off x="10899648" y="2272"/>
            <a:ext cx="1016000" cy="365760"/>
          </a:xfrm>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82195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B9234BD7-6953-492C-921B-E68B2D7F14C8}" type="datetime1">
              <a:rPr lang="en-US" smtClean="0"/>
              <a:t>6/7/2022</a:t>
            </a:fld>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13569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37995" y="1101970"/>
            <a:ext cx="4511040" cy="877824"/>
          </a:xfrm>
        </p:spPr>
        <p:txBody>
          <a:bodyPr anchor="b"/>
          <a:lstStyle>
            <a:lvl1pPr algn="l">
              <a:buNone/>
              <a:defRPr sz="1800" b="1"/>
            </a:lvl1pPr>
          </a:lstStyle>
          <a:p>
            <a:r>
              <a:rPr kumimoji="0" lang="en-US" dirty="0"/>
              <a:t>Edit Master title style</a:t>
            </a:r>
          </a:p>
        </p:txBody>
      </p:sp>
      <p:sp>
        <p:nvSpPr>
          <p:cNvPr id="4" name="Content Placeholder 3"/>
          <p:cNvSpPr>
            <a:spLocks noGrp="1"/>
          </p:cNvSpPr>
          <p:nvPr>
            <p:ph sz="half" idx="1"/>
          </p:nvPr>
        </p:nvSpPr>
        <p:spPr>
          <a:xfrm>
            <a:off x="203200" y="776287"/>
            <a:ext cx="6803136" cy="580508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3" name="Text Placeholder 2"/>
          <p:cNvSpPr>
            <a:spLocks noGrp="1"/>
          </p:cNvSpPr>
          <p:nvPr>
            <p:ph type="body" idx="2"/>
          </p:nvPr>
        </p:nvSpPr>
        <p:spPr>
          <a:xfrm>
            <a:off x="7137995" y="2010727"/>
            <a:ext cx="4511040" cy="4580573"/>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5A17D9B-D4D3-4E23-88DF-2E354FA43196}" type="datetime1">
              <a:rPr lang="en-US" smtClean="0"/>
              <a:t>6/7/2022</a:t>
            </a:fld>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49868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41F67C5-D04E-4576-B61C-12ABA14BBD6C}" type="datetime1">
              <a:rPr lang="en-US" smtClean="0"/>
              <a:t>6/7/2022</a:t>
            </a:fld>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88361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1100">
                <a:solidFill>
                  <a:schemeClr val="accent2">
                    <a:lumMod val="75000"/>
                  </a:schemeClr>
                </a:solidFill>
              </a:defRPr>
            </a:lvl1pPr>
          </a:lstStyle>
          <a:p>
            <a:r>
              <a:rPr lang="en-US" dirty="0"/>
              <a:t>Add a footer</a:t>
            </a:r>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1100">
                <a:solidFill>
                  <a:schemeClr val="accent2">
                    <a:lumMod val="75000"/>
                  </a:schemeClr>
                </a:solidFill>
              </a:defRPr>
            </a:lvl1pPr>
          </a:lstStyle>
          <a:p>
            <a:fld id="{C20F09E4-6EA4-4BF3-9FC8-FF40373B88E6}" type="datetime1">
              <a:rPr lang="en-US" smtClean="0"/>
              <a:pPr/>
              <a:t>6/7/2022</a:t>
            </a:fld>
            <a:endParaRPr lang="en-US" dirty="0"/>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401CF334-2D5C-4859-84A6-CA7E6E43FAEB}" type="slidenum">
              <a:rPr lang="en-US" smtClean="0"/>
              <a:t>‹#›</a:t>
            </a:fld>
            <a:endParaRPr lang="en-US" dirty="0"/>
          </a:p>
        </p:txBody>
      </p:sp>
    </p:spTree>
    <p:extLst>
      <p:ext uri="{BB962C8B-B14F-4D97-AF65-F5344CB8AC3E}">
        <p14:creationId xmlns:p14="http://schemas.microsoft.com/office/powerpoint/2010/main" val="21321717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Diversity 101</a:t>
            </a:r>
          </a:p>
        </p:txBody>
      </p:sp>
      <p:sp>
        <p:nvSpPr>
          <p:cNvPr id="3" name="Subtitle 2"/>
          <p:cNvSpPr>
            <a:spLocks noGrp="1"/>
          </p:cNvSpPr>
          <p:nvPr>
            <p:ph type="subTitle" idx="1"/>
          </p:nvPr>
        </p:nvSpPr>
        <p:spPr/>
        <p:txBody>
          <a:bodyPr/>
          <a:lstStyle/>
          <a:p>
            <a:r>
              <a:rPr lang="en-US" dirty="0"/>
              <a:t>Presented by</a:t>
            </a:r>
          </a:p>
          <a:p>
            <a:r>
              <a:rPr lang="en-US" dirty="0"/>
              <a:t>Shannon Yates BA, MA</a:t>
            </a:r>
          </a:p>
        </p:txBody>
      </p:sp>
    </p:spTree>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F4C59-9887-5DD2-B24D-E46A73C365CF}"/>
              </a:ext>
            </a:extLst>
          </p:cNvPr>
          <p:cNvSpPr>
            <a:spLocks noGrp="1"/>
          </p:cNvSpPr>
          <p:nvPr>
            <p:ph type="title"/>
          </p:nvPr>
        </p:nvSpPr>
        <p:spPr/>
        <p:txBody>
          <a:bodyPr/>
          <a:lstStyle/>
          <a:p>
            <a:r>
              <a:rPr lang="en-CA" dirty="0"/>
              <a:t>Preparing our minds</a:t>
            </a:r>
          </a:p>
        </p:txBody>
      </p:sp>
      <p:sp>
        <p:nvSpPr>
          <p:cNvPr id="3" name="Content Placeholder 2">
            <a:extLst>
              <a:ext uri="{FF2B5EF4-FFF2-40B4-BE49-F238E27FC236}">
                <a16:creationId xmlns:a16="http://schemas.microsoft.com/office/drawing/2014/main" id="{5382A2D3-62A5-A4AD-16D0-709DBCF1F0BB}"/>
              </a:ext>
            </a:extLst>
          </p:cNvPr>
          <p:cNvSpPr>
            <a:spLocks noGrp="1"/>
          </p:cNvSpPr>
          <p:nvPr>
            <p:ph idx="1"/>
          </p:nvPr>
        </p:nvSpPr>
        <p:spPr/>
        <p:txBody>
          <a:bodyPr/>
          <a:lstStyle/>
          <a:p>
            <a:pPr marL="109728" indent="0" algn="ctr">
              <a:buNone/>
            </a:pPr>
            <a:endParaRPr lang="en-CA" dirty="0"/>
          </a:p>
          <a:p>
            <a:pPr marL="109728" indent="0" algn="ctr">
              <a:buNone/>
            </a:pPr>
            <a:endParaRPr lang="en-CA" dirty="0"/>
          </a:p>
          <a:p>
            <a:pPr marL="109728" indent="0" algn="ctr">
              <a:buNone/>
            </a:pPr>
            <a:r>
              <a:rPr lang="en-CA" dirty="0"/>
              <a:t>In 2011 National Household Survey, 9,000 Canadians self-identified their religion as jedi (knight) (Boyington, 2020).</a:t>
            </a:r>
          </a:p>
          <a:p>
            <a:pPr marL="109728" indent="0">
              <a:buNone/>
            </a:pPr>
            <a:endParaRPr lang="en-CA" dirty="0"/>
          </a:p>
          <a:p>
            <a:pPr marL="109728" indent="0">
              <a:buNone/>
            </a:pPr>
            <a:endParaRPr lang="en-CA" dirty="0"/>
          </a:p>
          <a:p>
            <a:pPr marL="109728" indent="0">
              <a:buNone/>
            </a:pPr>
            <a:endParaRPr lang="en-CA" dirty="0"/>
          </a:p>
          <a:p>
            <a:pPr marL="109728" indent="0">
              <a:buNone/>
            </a:pPr>
            <a:r>
              <a:rPr lang="en-CA" dirty="0"/>
              <a:t>What vision do you have?</a:t>
            </a:r>
          </a:p>
          <a:p>
            <a:pPr marL="109728" indent="0">
              <a:buNone/>
            </a:pPr>
            <a:r>
              <a:rPr lang="en-CA" dirty="0"/>
              <a:t>What do you think of?</a:t>
            </a:r>
          </a:p>
          <a:p>
            <a:pPr marL="109728" indent="0">
              <a:buNone/>
            </a:pPr>
            <a:endParaRPr lang="en-CA" dirty="0"/>
          </a:p>
        </p:txBody>
      </p:sp>
    </p:spTree>
    <p:extLst>
      <p:ext uri="{BB962C8B-B14F-4D97-AF65-F5344CB8AC3E}">
        <p14:creationId xmlns:p14="http://schemas.microsoft.com/office/powerpoint/2010/main" val="9741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E89D8-6854-F606-E330-3D1826D69622}"/>
              </a:ext>
            </a:extLst>
          </p:cNvPr>
          <p:cNvSpPr>
            <a:spLocks noGrp="1"/>
          </p:cNvSpPr>
          <p:nvPr>
            <p:ph type="title"/>
          </p:nvPr>
        </p:nvSpPr>
        <p:spPr/>
        <p:txBody>
          <a:bodyPr/>
          <a:lstStyle/>
          <a:p>
            <a:r>
              <a:rPr lang="en-CA" dirty="0"/>
              <a:t>Preparing our minds</a:t>
            </a:r>
          </a:p>
        </p:txBody>
      </p:sp>
      <p:pic>
        <p:nvPicPr>
          <p:cNvPr id="4" name="Content Placeholder 3">
            <a:extLst>
              <a:ext uri="{FF2B5EF4-FFF2-40B4-BE49-F238E27FC236}">
                <a16:creationId xmlns:a16="http://schemas.microsoft.com/office/drawing/2014/main" id="{90169B9F-C572-20DF-34BB-18FF93FBD1C1}"/>
              </a:ext>
            </a:extLst>
          </p:cNvPr>
          <p:cNvPicPr>
            <a:picLocks noGrp="1" noChangeAspect="1"/>
          </p:cNvPicPr>
          <p:nvPr>
            <p:ph idx="1"/>
          </p:nvPr>
        </p:nvPicPr>
        <p:blipFill>
          <a:blip r:embed="rId2"/>
          <a:stretch>
            <a:fillRect/>
          </a:stretch>
        </p:blipFill>
        <p:spPr>
          <a:xfrm>
            <a:off x="2884849" y="2249488"/>
            <a:ext cx="6422301" cy="4324350"/>
          </a:xfrm>
          <a:prstGeom prst="rect">
            <a:avLst/>
          </a:prstGeom>
        </p:spPr>
      </p:pic>
    </p:spTree>
    <p:extLst>
      <p:ext uri="{BB962C8B-B14F-4D97-AF65-F5344CB8AC3E}">
        <p14:creationId xmlns:p14="http://schemas.microsoft.com/office/powerpoint/2010/main" val="391304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A3681-61E4-815F-86EB-360966289185}"/>
              </a:ext>
            </a:extLst>
          </p:cNvPr>
          <p:cNvSpPr>
            <a:spLocks noGrp="1"/>
          </p:cNvSpPr>
          <p:nvPr>
            <p:ph type="title"/>
          </p:nvPr>
        </p:nvSpPr>
        <p:spPr/>
        <p:txBody>
          <a:bodyPr/>
          <a:lstStyle/>
          <a:p>
            <a:r>
              <a:rPr lang="en-CA" dirty="0"/>
              <a:t>Preparing our minds</a:t>
            </a:r>
          </a:p>
        </p:txBody>
      </p:sp>
      <p:sp>
        <p:nvSpPr>
          <p:cNvPr id="3" name="Content Placeholder 2">
            <a:extLst>
              <a:ext uri="{FF2B5EF4-FFF2-40B4-BE49-F238E27FC236}">
                <a16:creationId xmlns:a16="http://schemas.microsoft.com/office/drawing/2014/main" id="{06BCDB21-6D3F-0E68-1F94-00C5E7842E13}"/>
              </a:ext>
            </a:extLst>
          </p:cNvPr>
          <p:cNvSpPr>
            <a:spLocks noGrp="1"/>
          </p:cNvSpPr>
          <p:nvPr>
            <p:ph idx="1"/>
          </p:nvPr>
        </p:nvSpPr>
        <p:spPr/>
        <p:txBody>
          <a:bodyPr/>
          <a:lstStyle/>
          <a:p>
            <a:r>
              <a:rPr lang="en-CA" dirty="0"/>
              <a:t>Based on philosophies in Buddhism and Daoism –  can be seen in the Star War movies</a:t>
            </a:r>
          </a:p>
          <a:p>
            <a:r>
              <a:rPr lang="en-CA" dirty="0"/>
              <a:t>It is not role play or people having light sabre fights</a:t>
            </a:r>
          </a:p>
          <a:p>
            <a:r>
              <a:rPr lang="en-CA" dirty="0"/>
              <a:t>It is about self-mastery</a:t>
            </a:r>
          </a:p>
          <a:p>
            <a:pPr marL="109728" indent="0">
              <a:buNone/>
            </a:pPr>
            <a:endParaRPr lang="en-CA" dirty="0"/>
          </a:p>
          <a:p>
            <a:pPr marL="109728" indent="0">
              <a:buNone/>
            </a:pPr>
            <a:r>
              <a:rPr lang="en-CA" dirty="0"/>
              <a:t>Many people when they first hear this statistic automatically think of role play. </a:t>
            </a:r>
          </a:p>
          <a:p>
            <a:pPr marL="109728" indent="0">
              <a:buNone/>
            </a:pPr>
            <a:r>
              <a:rPr lang="en-CA" dirty="0"/>
              <a:t>Reflect on our definition of prejudice – application to this example</a:t>
            </a:r>
          </a:p>
          <a:p>
            <a:pPr marL="109728" indent="0">
              <a:buNone/>
            </a:pPr>
            <a:r>
              <a:rPr lang="en-CA" dirty="0"/>
              <a:t>Dangers of prejudice - Islamophobia</a:t>
            </a:r>
          </a:p>
          <a:p>
            <a:endParaRPr lang="en-CA" dirty="0"/>
          </a:p>
        </p:txBody>
      </p:sp>
    </p:spTree>
    <p:extLst>
      <p:ext uri="{BB962C8B-B14F-4D97-AF65-F5344CB8AC3E}">
        <p14:creationId xmlns:p14="http://schemas.microsoft.com/office/powerpoint/2010/main" val="1467029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E47A0-53B7-952A-13EF-BA9A86535225}"/>
              </a:ext>
            </a:extLst>
          </p:cNvPr>
          <p:cNvSpPr>
            <a:spLocks noGrp="1"/>
          </p:cNvSpPr>
          <p:nvPr>
            <p:ph type="title"/>
          </p:nvPr>
        </p:nvSpPr>
        <p:spPr/>
        <p:txBody>
          <a:bodyPr/>
          <a:lstStyle/>
          <a:p>
            <a:r>
              <a:rPr lang="en-CA" dirty="0"/>
              <a:t>Preparing our minds</a:t>
            </a:r>
          </a:p>
        </p:txBody>
      </p:sp>
      <p:sp>
        <p:nvSpPr>
          <p:cNvPr id="3" name="Content Placeholder 2">
            <a:extLst>
              <a:ext uri="{FF2B5EF4-FFF2-40B4-BE49-F238E27FC236}">
                <a16:creationId xmlns:a16="http://schemas.microsoft.com/office/drawing/2014/main" id="{B8BDB551-47C0-D4C0-17A5-A2DE3233F6E9}"/>
              </a:ext>
            </a:extLst>
          </p:cNvPr>
          <p:cNvSpPr>
            <a:spLocks noGrp="1"/>
          </p:cNvSpPr>
          <p:nvPr>
            <p:ph idx="1"/>
          </p:nvPr>
        </p:nvSpPr>
        <p:spPr/>
        <p:txBody>
          <a:bodyPr>
            <a:normAutofit lnSpcReduction="10000"/>
          </a:bodyPr>
          <a:lstStyle/>
          <a:p>
            <a:pPr marL="109728" indent="0">
              <a:buNone/>
            </a:pPr>
            <a:r>
              <a:rPr lang="en-CA" dirty="0"/>
              <a:t>What are fire services saying?</a:t>
            </a:r>
          </a:p>
          <a:p>
            <a:pPr marL="109728" indent="0">
              <a:buNone/>
            </a:pPr>
            <a:endParaRPr lang="en-CA" dirty="0"/>
          </a:p>
          <a:p>
            <a:pPr>
              <a:buFont typeface="Arial" panose="020B0604020202020204" pitchFamily="34" charset="0"/>
              <a:buChar char="•"/>
            </a:pPr>
            <a:r>
              <a:rPr lang="en-US" dirty="0"/>
              <a:t>“Diversity is not a problem to be managed, it is value added to your service” (Chief Jonna Olsson, n.d., n.p.).</a:t>
            </a:r>
          </a:p>
          <a:p>
            <a:pPr>
              <a:buFont typeface="Arial" panose="020B0604020202020204" pitchFamily="34" charset="0"/>
              <a:buChar char="•"/>
            </a:pPr>
            <a:r>
              <a:rPr lang="en-US" dirty="0"/>
              <a:t>“Our vision is for gender equity to be the norm – not the exception” (FSWO, n.d., n.p.).</a:t>
            </a:r>
          </a:p>
          <a:p>
            <a:pPr>
              <a:buFont typeface="Arial" panose="020B0604020202020204" pitchFamily="34" charset="0"/>
              <a:buChar char="•"/>
            </a:pPr>
            <a:r>
              <a:rPr lang="en-US" dirty="0"/>
              <a:t>“The CAFC recognizes that diversity, inclusion, racial and gender equity issues are being raised within fire services and about fire services across the country.  It is our goal to have the fire service mirror the diversity we see in all people of our country” (CAFC, n.d., n.p.). </a:t>
            </a:r>
            <a:endParaRPr lang="en-CA" dirty="0"/>
          </a:p>
        </p:txBody>
      </p:sp>
    </p:spTree>
    <p:extLst>
      <p:ext uri="{BB962C8B-B14F-4D97-AF65-F5344CB8AC3E}">
        <p14:creationId xmlns:p14="http://schemas.microsoft.com/office/powerpoint/2010/main" val="43560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AE942-4C90-C35E-D335-1A9A816073EF}"/>
              </a:ext>
            </a:extLst>
          </p:cNvPr>
          <p:cNvSpPr>
            <a:spLocks noGrp="1"/>
          </p:cNvSpPr>
          <p:nvPr>
            <p:ph type="title"/>
          </p:nvPr>
        </p:nvSpPr>
        <p:spPr/>
        <p:txBody>
          <a:bodyPr/>
          <a:lstStyle/>
          <a:p>
            <a:r>
              <a:rPr lang="en-CA" dirty="0"/>
              <a:t>Preparing our minds</a:t>
            </a:r>
          </a:p>
        </p:txBody>
      </p:sp>
      <p:sp>
        <p:nvSpPr>
          <p:cNvPr id="3" name="Content Placeholder 2">
            <a:extLst>
              <a:ext uri="{FF2B5EF4-FFF2-40B4-BE49-F238E27FC236}">
                <a16:creationId xmlns:a16="http://schemas.microsoft.com/office/drawing/2014/main" id="{8DC4BF5F-F41C-BFA9-E4F0-9A0F62F71856}"/>
              </a:ext>
            </a:extLst>
          </p:cNvPr>
          <p:cNvSpPr>
            <a:spLocks noGrp="1"/>
          </p:cNvSpPr>
          <p:nvPr>
            <p:ph idx="1"/>
          </p:nvPr>
        </p:nvSpPr>
        <p:spPr/>
        <p:txBody>
          <a:bodyPr/>
          <a:lstStyle/>
          <a:p>
            <a:pPr marL="109728" indent="0" algn="ctr">
              <a:buNone/>
            </a:pPr>
            <a:endParaRPr lang="en-CA" dirty="0"/>
          </a:p>
          <a:p>
            <a:pPr marL="109728" indent="0" algn="ctr">
              <a:buNone/>
            </a:pPr>
            <a:endParaRPr lang="en-CA" dirty="0"/>
          </a:p>
          <a:p>
            <a:pPr marL="109728" indent="0" algn="ctr">
              <a:buNone/>
            </a:pPr>
            <a:endParaRPr lang="en-CA" dirty="0"/>
          </a:p>
          <a:p>
            <a:pPr marL="109728" indent="0" algn="ctr">
              <a:buNone/>
            </a:pPr>
            <a:r>
              <a:rPr lang="en-CA" dirty="0"/>
              <a:t>I want you to keep the previous slides in mind – reflect on them frequently as we further learn about diversity</a:t>
            </a:r>
          </a:p>
        </p:txBody>
      </p:sp>
    </p:spTree>
    <p:extLst>
      <p:ext uri="{BB962C8B-B14F-4D97-AF65-F5344CB8AC3E}">
        <p14:creationId xmlns:p14="http://schemas.microsoft.com/office/powerpoint/2010/main" val="117242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9E5D5-FC60-3C42-53EF-BD83AE050987}"/>
              </a:ext>
            </a:extLst>
          </p:cNvPr>
          <p:cNvSpPr>
            <a:spLocks noGrp="1"/>
          </p:cNvSpPr>
          <p:nvPr>
            <p:ph type="title"/>
          </p:nvPr>
        </p:nvSpPr>
        <p:spPr/>
        <p:txBody>
          <a:bodyPr/>
          <a:lstStyle/>
          <a:p>
            <a:r>
              <a:rPr lang="en-CA" dirty="0"/>
              <a:t>The Past</a:t>
            </a:r>
          </a:p>
        </p:txBody>
      </p:sp>
      <p:sp>
        <p:nvSpPr>
          <p:cNvPr id="3" name="Content Placeholder 2">
            <a:extLst>
              <a:ext uri="{FF2B5EF4-FFF2-40B4-BE49-F238E27FC236}">
                <a16:creationId xmlns:a16="http://schemas.microsoft.com/office/drawing/2014/main" id="{55D57319-F3FF-6AC9-414D-0FD416B951F8}"/>
              </a:ext>
            </a:extLst>
          </p:cNvPr>
          <p:cNvSpPr>
            <a:spLocks noGrp="1"/>
          </p:cNvSpPr>
          <p:nvPr>
            <p:ph idx="1"/>
          </p:nvPr>
        </p:nvSpPr>
        <p:spPr/>
        <p:txBody>
          <a:bodyPr/>
          <a:lstStyle/>
          <a:p>
            <a:pPr marL="109728" indent="0" algn="ctr">
              <a:buNone/>
            </a:pPr>
            <a:endParaRPr lang="en-US" dirty="0"/>
          </a:p>
          <a:p>
            <a:pPr marL="109728" indent="0" algn="ctr">
              <a:buNone/>
            </a:pPr>
            <a:endParaRPr lang="en-US" dirty="0"/>
          </a:p>
          <a:p>
            <a:pPr marL="109728" indent="0" algn="ctr">
              <a:buNone/>
            </a:pPr>
            <a:endParaRPr lang="en-US" dirty="0"/>
          </a:p>
          <a:p>
            <a:pPr marL="109728" indent="0" algn="ctr">
              <a:buNone/>
            </a:pPr>
            <a:r>
              <a:rPr lang="en-US" dirty="0"/>
              <a:t>Many Canadians are not aware of Canada’s past. In order to move forward we must acknowledge the past. The past still impacts the present.</a:t>
            </a:r>
          </a:p>
          <a:p>
            <a:pPr marL="109728" indent="0">
              <a:buNone/>
            </a:pPr>
            <a:endParaRPr lang="en-CA" dirty="0"/>
          </a:p>
        </p:txBody>
      </p:sp>
    </p:spTree>
    <p:extLst>
      <p:ext uri="{BB962C8B-B14F-4D97-AF65-F5344CB8AC3E}">
        <p14:creationId xmlns:p14="http://schemas.microsoft.com/office/powerpoint/2010/main" val="1027906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B8132-AB38-9001-E6E2-5B9C5117658A}"/>
              </a:ext>
            </a:extLst>
          </p:cNvPr>
          <p:cNvSpPr>
            <a:spLocks noGrp="1"/>
          </p:cNvSpPr>
          <p:nvPr>
            <p:ph type="title"/>
          </p:nvPr>
        </p:nvSpPr>
        <p:spPr/>
        <p:txBody>
          <a:bodyPr/>
          <a:lstStyle/>
          <a:p>
            <a:r>
              <a:rPr lang="en-CA" dirty="0"/>
              <a:t>The Past</a:t>
            </a:r>
          </a:p>
        </p:txBody>
      </p:sp>
      <p:sp>
        <p:nvSpPr>
          <p:cNvPr id="3" name="Content Placeholder 2">
            <a:extLst>
              <a:ext uri="{FF2B5EF4-FFF2-40B4-BE49-F238E27FC236}">
                <a16:creationId xmlns:a16="http://schemas.microsoft.com/office/drawing/2014/main" id="{C0D63428-9F9C-67AA-BCB2-2720ECDA1CF4}"/>
              </a:ext>
            </a:extLst>
          </p:cNvPr>
          <p:cNvSpPr>
            <a:spLocks noGrp="1"/>
          </p:cNvSpPr>
          <p:nvPr>
            <p:ph idx="1"/>
          </p:nvPr>
        </p:nvSpPr>
        <p:spPr/>
        <p:txBody>
          <a:bodyPr/>
          <a:lstStyle/>
          <a:p>
            <a:pPr marL="109728" indent="0">
              <a:buNone/>
            </a:pPr>
            <a:r>
              <a:rPr lang="en-CA" dirty="0"/>
              <a:t>Komagata Maru - May 23, 1914</a:t>
            </a:r>
          </a:p>
          <a:p>
            <a:r>
              <a:rPr lang="en-CA" dirty="0"/>
              <a:t>Japanese steam ship enroute from Hong Kong to Vancouver</a:t>
            </a:r>
          </a:p>
          <a:p>
            <a:r>
              <a:rPr lang="en-CA" dirty="0"/>
              <a:t>376 passengers only 20 allowed to disembark</a:t>
            </a:r>
          </a:p>
          <a:p>
            <a:r>
              <a:rPr lang="en-CA" dirty="0"/>
              <a:t>1908 Continuous Passage Act</a:t>
            </a:r>
          </a:p>
          <a:p>
            <a:r>
              <a:rPr lang="en-CA" dirty="0"/>
              <a:t>July 23, 1914 escorted out of the harbour</a:t>
            </a:r>
          </a:p>
          <a:p>
            <a:r>
              <a:rPr lang="en-CA" dirty="0"/>
              <a:t>Arrival in India 19 were killed clash with British soldiers</a:t>
            </a:r>
          </a:p>
        </p:txBody>
      </p:sp>
    </p:spTree>
    <p:extLst>
      <p:ext uri="{BB962C8B-B14F-4D97-AF65-F5344CB8AC3E}">
        <p14:creationId xmlns:p14="http://schemas.microsoft.com/office/powerpoint/2010/main" val="401447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AB8F6-994B-B836-BF2B-6CCBB66D6072}"/>
              </a:ext>
            </a:extLst>
          </p:cNvPr>
          <p:cNvSpPr>
            <a:spLocks noGrp="1"/>
          </p:cNvSpPr>
          <p:nvPr>
            <p:ph type="title"/>
          </p:nvPr>
        </p:nvSpPr>
        <p:spPr/>
        <p:txBody>
          <a:bodyPr/>
          <a:lstStyle/>
          <a:p>
            <a:r>
              <a:rPr lang="en-CA" dirty="0"/>
              <a:t>The Past</a:t>
            </a:r>
          </a:p>
        </p:txBody>
      </p:sp>
      <p:sp>
        <p:nvSpPr>
          <p:cNvPr id="3" name="Content Placeholder 2">
            <a:extLst>
              <a:ext uri="{FF2B5EF4-FFF2-40B4-BE49-F238E27FC236}">
                <a16:creationId xmlns:a16="http://schemas.microsoft.com/office/drawing/2014/main" id="{8C59E540-2969-2973-B47B-97BD68BF860A}"/>
              </a:ext>
            </a:extLst>
          </p:cNvPr>
          <p:cNvSpPr>
            <a:spLocks noGrp="1"/>
          </p:cNvSpPr>
          <p:nvPr>
            <p:ph idx="1"/>
          </p:nvPr>
        </p:nvSpPr>
        <p:spPr/>
        <p:txBody>
          <a:bodyPr/>
          <a:lstStyle/>
          <a:p>
            <a:pPr marL="109728" indent="0">
              <a:buNone/>
            </a:pPr>
            <a:r>
              <a:rPr lang="en-CA" dirty="0"/>
              <a:t>Chinese Head Tax</a:t>
            </a:r>
          </a:p>
          <a:p>
            <a:r>
              <a:rPr lang="en-CA" dirty="0"/>
              <a:t>1885 Act to Restrict and Regulate Chinese Immigration</a:t>
            </a:r>
          </a:p>
          <a:p>
            <a:pPr lvl="1"/>
            <a:r>
              <a:rPr lang="en-CA" dirty="0"/>
              <a:t>Chinese Head Tax - $50 later increased to $500</a:t>
            </a:r>
          </a:p>
          <a:p>
            <a:r>
              <a:rPr lang="en-CA" dirty="0"/>
              <a:t>The Chinese Immigration Act 1923</a:t>
            </a:r>
          </a:p>
          <a:p>
            <a:r>
              <a:rPr lang="en-CA" dirty="0"/>
              <a:t>Many Chinese Immigrants were brought in as manual labourers building the CPR (1881-1885)</a:t>
            </a:r>
          </a:p>
          <a:p>
            <a:pPr marL="109728" indent="0">
              <a:buNone/>
            </a:pPr>
            <a:endParaRPr lang="en-CA" dirty="0"/>
          </a:p>
        </p:txBody>
      </p:sp>
    </p:spTree>
    <p:extLst>
      <p:ext uri="{BB962C8B-B14F-4D97-AF65-F5344CB8AC3E}">
        <p14:creationId xmlns:p14="http://schemas.microsoft.com/office/powerpoint/2010/main" val="232374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1D6FD-FA04-AE18-6749-07BBE70F6A30}"/>
              </a:ext>
            </a:extLst>
          </p:cNvPr>
          <p:cNvSpPr>
            <a:spLocks noGrp="1"/>
          </p:cNvSpPr>
          <p:nvPr>
            <p:ph type="title"/>
          </p:nvPr>
        </p:nvSpPr>
        <p:spPr/>
        <p:txBody>
          <a:bodyPr/>
          <a:lstStyle/>
          <a:p>
            <a:r>
              <a:rPr lang="en-CA" dirty="0"/>
              <a:t>The Past</a:t>
            </a:r>
          </a:p>
        </p:txBody>
      </p:sp>
      <p:sp>
        <p:nvSpPr>
          <p:cNvPr id="3" name="Content Placeholder 2">
            <a:extLst>
              <a:ext uri="{FF2B5EF4-FFF2-40B4-BE49-F238E27FC236}">
                <a16:creationId xmlns:a16="http://schemas.microsoft.com/office/drawing/2014/main" id="{1447F5EA-A97D-AE2C-CC79-B64CEA51CE58}"/>
              </a:ext>
            </a:extLst>
          </p:cNvPr>
          <p:cNvSpPr>
            <a:spLocks noGrp="1"/>
          </p:cNvSpPr>
          <p:nvPr>
            <p:ph idx="1"/>
          </p:nvPr>
        </p:nvSpPr>
        <p:spPr/>
        <p:txBody>
          <a:bodyPr/>
          <a:lstStyle/>
          <a:p>
            <a:pPr marL="109728" indent="0">
              <a:buNone/>
            </a:pPr>
            <a:r>
              <a:rPr lang="en-CA" dirty="0"/>
              <a:t>Viola Desmond</a:t>
            </a:r>
          </a:p>
          <a:p>
            <a:r>
              <a:rPr lang="en-CA" dirty="0"/>
              <a:t>Champion of Black Peoples rights – fought segregation</a:t>
            </a:r>
          </a:p>
          <a:p>
            <a:r>
              <a:rPr lang="en-CA" dirty="0"/>
              <a:t>November 1946 – New Glasgow Nova Scotia</a:t>
            </a:r>
          </a:p>
          <a:p>
            <a:r>
              <a:rPr lang="en-CA" dirty="0"/>
              <a:t>Segregation at the theatre</a:t>
            </a:r>
          </a:p>
          <a:p>
            <a:r>
              <a:rPr lang="en-CA" dirty="0"/>
              <a:t>She refused to sit in the balcony section</a:t>
            </a:r>
          </a:p>
          <a:p>
            <a:r>
              <a:rPr lang="en-CA" dirty="0"/>
              <a:t>Arrested, charged and convicted for tax evasion – 1 cent</a:t>
            </a:r>
          </a:p>
          <a:p>
            <a:r>
              <a:rPr lang="en-CA" dirty="0"/>
              <a:t>Inspired Canada’s civil rights movement</a:t>
            </a:r>
          </a:p>
        </p:txBody>
      </p:sp>
    </p:spTree>
    <p:extLst>
      <p:ext uri="{BB962C8B-B14F-4D97-AF65-F5344CB8AC3E}">
        <p14:creationId xmlns:p14="http://schemas.microsoft.com/office/powerpoint/2010/main" val="162838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563B5-23DD-600E-F417-A0F5C9E162C4}"/>
              </a:ext>
            </a:extLst>
          </p:cNvPr>
          <p:cNvSpPr>
            <a:spLocks noGrp="1"/>
          </p:cNvSpPr>
          <p:nvPr>
            <p:ph type="title"/>
          </p:nvPr>
        </p:nvSpPr>
        <p:spPr/>
        <p:txBody>
          <a:bodyPr/>
          <a:lstStyle/>
          <a:p>
            <a:r>
              <a:rPr lang="en-CA" dirty="0"/>
              <a:t>The Past</a:t>
            </a:r>
          </a:p>
        </p:txBody>
      </p:sp>
      <p:sp>
        <p:nvSpPr>
          <p:cNvPr id="3" name="Content Placeholder 2">
            <a:extLst>
              <a:ext uri="{FF2B5EF4-FFF2-40B4-BE49-F238E27FC236}">
                <a16:creationId xmlns:a16="http://schemas.microsoft.com/office/drawing/2014/main" id="{1A43F345-2268-496B-3738-39CBAB2AFAE1}"/>
              </a:ext>
            </a:extLst>
          </p:cNvPr>
          <p:cNvSpPr>
            <a:spLocks noGrp="1"/>
          </p:cNvSpPr>
          <p:nvPr>
            <p:ph idx="1"/>
          </p:nvPr>
        </p:nvSpPr>
        <p:spPr/>
        <p:txBody>
          <a:bodyPr/>
          <a:lstStyle/>
          <a:p>
            <a:r>
              <a:rPr lang="en-CA" dirty="0"/>
              <a:t>1850 The Separate Schools Act – enabled white people to relegate Black People to all Black schools with exclusively Black Teachers. The practice continued until the 1960s</a:t>
            </a:r>
          </a:p>
          <a:p>
            <a:r>
              <a:rPr lang="en-CA" dirty="0"/>
              <a:t>1920s the KKK grew to the point of having 119 chapters throughout Canada</a:t>
            </a:r>
          </a:p>
          <a:p>
            <a:r>
              <a:rPr lang="en-CA" dirty="0"/>
              <a:t>1924 the city commission of Edmonton banned all Black People from public parks and swimming pools</a:t>
            </a:r>
          </a:p>
          <a:p>
            <a:r>
              <a:rPr lang="en-CA" dirty="0"/>
              <a:t>Indigenous People could not vote until the 1960s</a:t>
            </a:r>
          </a:p>
          <a:p>
            <a:pPr marL="109728" indent="0">
              <a:buNone/>
            </a:pPr>
            <a:endParaRPr lang="en-CA" dirty="0"/>
          </a:p>
        </p:txBody>
      </p:sp>
    </p:spTree>
    <p:extLst>
      <p:ext uri="{BB962C8B-B14F-4D97-AF65-F5344CB8AC3E}">
        <p14:creationId xmlns:p14="http://schemas.microsoft.com/office/powerpoint/2010/main" val="919111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6BE54-0B2F-A541-D0EF-39A9D0107A60}"/>
              </a:ext>
            </a:extLst>
          </p:cNvPr>
          <p:cNvSpPr>
            <a:spLocks noGrp="1"/>
          </p:cNvSpPr>
          <p:nvPr>
            <p:ph type="title"/>
          </p:nvPr>
        </p:nvSpPr>
        <p:spPr/>
        <p:txBody>
          <a:bodyPr/>
          <a:lstStyle/>
          <a:p>
            <a:r>
              <a:rPr lang="en-CA" dirty="0"/>
              <a:t>Land Acknowledgement</a:t>
            </a:r>
          </a:p>
        </p:txBody>
      </p:sp>
      <p:sp>
        <p:nvSpPr>
          <p:cNvPr id="3" name="Content Placeholder 2">
            <a:extLst>
              <a:ext uri="{FF2B5EF4-FFF2-40B4-BE49-F238E27FC236}">
                <a16:creationId xmlns:a16="http://schemas.microsoft.com/office/drawing/2014/main" id="{C6F48657-EF1B-E4D1-AE84-D3A5A805F193}"/>
              </a:ext>
            </a:extLst>
          </p:cNvPr>
          <p:cNvSpPr>
            <a:spLocks noGrp="1"/>
          </p:cNvSpPr>
          <p:nvPr>
            <p:ph idx="1"/>
          </p:nvPr>
        </p:nvSpPr>
        <p:spPr/>
        <p:txBody>
          <a:bodyPr/>
          <a:lstStyle/>
          <a:p>
            <a:pPr marL="109728" indent="0">
              <a:buNone/>
            </a:pPr>
            <a:r>
              <a:rPr lang="en-CA" dirty="0"/>
              <a:t>-it is vital for truth and reconciliation that we acknowledge the Original People of this land</a:t>
            </a:r>
          </a:p>
          <a:p>
            <a:pPr marL="109728" indent="0">
              <a:buNone/>
            </a:pPr>
            <a:endParaRPr lang="en-CA" dirty="0"/>
          </a:p>
          <a:p>
            <a:pPr marL="109728" indent="0">
              <a:buNone/>
            </a:pPr>
            <a:r>
              <a:rPr lang="en-CA" dirty="0"/>
              <a:t>-National Indigenous History Month</a:t>
            </a:r>
          </a:p>
        </p:txBody>
      </p:sp>
    </p:spTree>
    <p:extLst>
      <p:ext uri="{BB962C8B-B14F-4D97-AF65-F5344CB8AC3E}">
        <p14:creationId xmlns:p14="http://schemas.microsoft.com/office/powerpoint/2010/main" val="3778032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989E2-6E98-9CFC-8AF6-19EA3D1B5844}"/>
              </a:ext>
            </a:extLst>
          </p:cNvPr>
          <p:cNvSpPr>
            <a:spLocks noGrp="1"/>
          </p:cNvSpPr>
          <p:nvPr>
            <p:ph type="title"/>
          </p:nvPr>
        </p:nvSpPr>
        <p:spPr/>
        <p:txBody>
          <a:bodyPr/>
          <a:lstStyle/>
          <a:p>
            <a:r>
              <a:rPr lang="en-CA" dirty="0"/>
              <a:t>Law</a:t>
            </a:r>
          </a:p>
        </p:txBody>
      </p:sp>
      <p:sp>
        <p:nvSpPr>
          <p:cNvPr id="3" name="Content Placeholder 2">
            <a:extLst>
              <a:ext uri="{FF2B5EF4-FFF2-40B4-BE49-F238E27FC236}">
                <a16:creationId xmlns:a16="http://schemas.microsoft.com/office/drawing/2014/main" id="{222FFC5F-B6EC-D8F9-2935-1F6C9412BCD6}"/>
              </a:ext>
            </a:extLst>
          </p:cNvPr>
          <p:cNvSpPr>
            <a:spLocks noGrp="1"/>
          </p:cNvSpPr>
          <p:nvPr>
            <p:ph idx="1"/>
          </p:nvPr>
        </p:nvSpPr>
        <p:spPr/>
        <p:txBody>
          <a:bodyPr/>
          <a:lstStyle/>
          <a:p>
            <a:pPr marL="109728" indent="0">
              <a:buNone/>
            </a:pPr>
            <a:r>
              <a:rPr lang="en-CA" dirty="0"/>
              <a:t>Very important to understand and visit legislation both provincially and nationally, that supports diversity, equity and inclusion</a:t>
            </a:r>
          </a:p>
          <a:p>
            <a:pPr marL="109728" indent="0">
              <a:buNone/>
            </a:pPr>
            <a:endParaRPr lang="en-CA" dirty="0"/>
          </a:p>
          <a:p>
            <a:pPr marL="109728" indent="0">
              <a:buNone/>
            </a:pPr>
            <a:r>
              <a:rPr lang="en-CA" dirty="0"/>
              <a:t>Multiculturalism</a:t>
            </a:r>
          </a:p>
          <a:p>
            <a:pPr>
              <a:buFont typeface="Arial" panose="020B0604020202020204" pitchFamily="34" charset="0"/>
              <a:buChar char="•"/>
            </a:pPr>
            <a:r>
              <a:rPr lang="en-CA" dirty="0"/>
              <a:t>Multiculturalism Policy 1971 and then Multicultural Act 1988</a:t>
            </a:r>
          </a:p>
          <a:p>
            <a:pPr>
              <a:buFont typeface="Arial" panose="020B0604020202020204" pitchFamily="34" charset="0"/>
              <a:buChar char="•"/>
            </a:pPr>
            <a:r>
              <a:rPr lang="en-CA" dirty="0"/>
              <a:t>Informal multiculturalism</a:t>
            </a:r>
          </a:p>
          <a:p>
            <a:pPr>
              <a:buFont typeface="Arial" panose="020B0604020202020204" pitchFamily="34" charset="0"/>
              <a:buChar char="•"/>
            </a:pPr>
            <a:r>
              <a:rPr lang="en-CA" dirty="0"/>
              <a:t>Canada is described as a </a:t>
            </a:r>
            <a:r>
              <a:rPr lang="en-CA" dirty="0" err="1"/>
              <a:t>mosiac</a:t>
            </a:r>
            <a:endParaRPr lang="en-CA" dirty="0"/>
          </a:p>
        </p:txBody>
      </p:sp>
    </p:spTree>
    <p:extLst>
      <p:ext uri="{BB962C8B-B14F-4D97-AF65-F5344CB8AC3E}">
        <p14:creationId xmlns:p14="http://schemas.microsoft.com/office/powerpoint/2010/main" val="2926201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61D7C-125C-FD8A-8FC3-D61D13DCE9CA}"/>
              </a:ext>
            </a:extLst>
          </p:cNvPr>
          <p:cNvSpPr>
            <a:spLocks noGrp="1"/>
          </p:cNvSpPr>
          <p:nvPr>
            <p:ph type="title"/>
          </p:nvPr>
        </p:nvSpPr>
        <p:spPr/>
        <p:txBody>
          <a:bodyPr/>
          <a:lstStyle/>
          <a:p>
            <a:r>
              <a:rPr lang="en-CA" dirty="0"/>
              <a:t>Law</a:t>
            </a:r>
          </a:p>
        </p:txBody>
      </p:sp>
      <p:sp>
        <p:nvSpPr>
          <p:cNvPr id="3" name="Content Placeholder 2">
            <a:extLst>
              <a:ext uri="{FF2B5EF4-FFF2-40B4-BE49-F238E27FC236}">
                <a16:creationId xmlns:a16="http://schemas.microsoft.com/office/drawing/2014/main" id="{4A241F55-A7C3-CD09-012D-26285A05ADFE}"/>
              </a:ext>
            </a:extLst>
          </p:cNvPr>
          <p:cNvSpPr>
            <a:spLocks noGrp="1"/>
          </p:cNvSpPr>
          <p:nvPr>
            <p:ph idx="1"/>
          </p:nvPr>
        </p:nvSpPr>
        <p:spPr/>
        <p:txBody>
          <a:bodyPr/>
          <a:lstStyle/>
          <a:p>
            <a:pPr marL="109728" indent="0">
              <a:buNone/>
            </a:pPr>
            <a:r>
              <a:rPr lang="en-CA" dirty="0"/>
              <a:t>Multiculturalism Act 1988</a:t>
            </a:r>
          </a:p>
          <a:p>
            <a:r>
              <a:rPr lang="en-CA" dirty="0"/>
              <a:t>“</a:t>
            </a:r>
            <a:r>
              <a:rPr lang="en-US" dirty="0"/>
              <a:t>AND WHEREAS the Government of Canada recognizes the diversity of Canadians as regards race, national or ethnic origin, colour and religion as a fundamental characteristic of Canadian society and is committed to a policy of multiculturalism designed to preserve and enhance the multicultural heritage of Canadians while working to achieve the equality of all Canadians in the economic, social, cultural and political life of Canada …” (Government of Canada, 1988, n.p.)</a:t>
            </a:r>
            <a:endParaRPr lang="en-CA" dirty="0"/>
          </a:p>
        </p:txBody>
      </p:sp>
    </p:spTree>
    <p:extLst>
      <p:ext uri="{BB962C8B-B14F-4D97-AF65-F5344CB8AC3E}">
        <p14:creationId xmlns:p14="http://schemas.microsoft.com/office/powerpoint/2010/main" val="4068049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C971D-64A8-7B5D-1A68-4160FF6499B1}"/>
              </a:ext>
            </a:extLst>
          </p:cNvPr>
          <p:cNvSpPr>
            <a:spLocks noGrp="1"/>
          </p:cNvSpPr>
          <p:nvPr>
            <p:ph type="title"/>
          </p:nvPr>
        </p:nvSpPr>
        <p:spPr/>
        <p:txBody>
          <a:bodyPr/>
          <a:lstStyle/>
          <a:p>
            <a:r>
              <a:rPr lang="en-CA" dirty="0"/>
              <a:t>Law</a:t>
            </a:r>
          </a:p>
        </p:txBody>
      </p:sp>
      <p:sp>
        <p:nvSpPr>
          <p:cNvPr id="3" name="Content Placeholder 2">
            <a:extLst>
              <a:ext uri="{FF2B5EF4-FFF2-40B4-BE49-F238E27FC236}">
                <a16:creationId xmlns:a16="http://schemas.microsoft.com/office/drawing/2014/main" id="{CE1394EC-6F5B-8C38-D598-CCD94EBF1B26}"/>
              </a:ext>
            </a:extLst>
          </p:cNvPr>
          <p:cNvSpPr>
            <a:spLocks noGrp="1"/>
          </p:cNvSpPr>
          <p:nvPr>
            <p:ph idx="1"/>
          </p:nvPr>
        </p:nvSpPr>
        <p:spPr/>
        <p:txBody>
          <a:bodyPr/>
          <a:lstStyle/>
          <a:p>
            <a:pPr marL="109728" indent="0">
              <a:buNone/>
            </a:pPr>
            <a:r>
              <a:rPr lang="en-CA" dirty="0"/>
              <a:t>Multiculturalism Act 1988 cont’d</a:t>
            </a:r>
          </a:p>
          <a:p>
            <a:r>
              <a:rPr lang="en-US" dirty="0"/>
              <a:t>3 (1)(a) “recognize and promote the understanding that multiculturalism reflects the cultural and racial diversity of Canadian society and acknowledges the freedom of all members of Canadian society to preserve, enhance and share their cultural heritage” (Government of Canada, 1988, n.p.)</a:t>
            </a:r>
            <a:endParaRPr lang="en-CA" dirty="0"/>
          </a:p>
          <a:p>
            <a:pPr marL="109728" indent="0">
              <a:buNone/>
            </a:pPr>
            <a:endParaRPr lang="en-CA" dirty="0"/>
          </a:p>
        </p:txBody>
      </p:sp>
    </p:spTree>
    <p:extLst>
      <p:ext uri="{BB962C8B-B14F-4D97-AF65-F5344CB8AC3E}">
        <p14:creationId xmlns:p14="http://schemas.microsoft.com/office/powerpoint/2010/main" val="425318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a:t>
            </a:r>
          </a:p>
        </p:txBody>
      </p:sp>
      <p:sp>
        <p:nvSpPr>
          <p:cNvPr id="3" name="Content Placeholder 2"/>
          <p:cNvSpPr>
            <a:spLocks noGrp="1"/>
          </p:cNvSpPr>
          <p:nvPr>
            <p:ph idx="1"/>
          </p:nvPr>
        </p:nvSpPr>
        <p:spPr/>
        <p:txBody>
          <a:bodyPr>
            <a:normAutofit/>
          </a:bodyPr>
          <a:lstStyle/>
          <a:p>
            <a:pPr marL="109728" indent="0">
              <a:buNone/>
            </a:pPr>
            <a:r>
              <a:rPr lang="en-US" dirty="0"/>
              <a:t>Ontario Human Rights Code</a:t>
            </a:r>
          </a:p>
          <a:p>
            <a:r>
              <a:rPr lang="en-US" dirty="0"/>
              <a:t>Proclaimed 1962</a:t>
            </a:r>
          </a:p>
          <a:p>
            <a:r>
              <a:rPr lang="en-US" dirty="0"/>
              <a:t>Today there are 17 protected grounds: citizenship, race, place of origin, ethnic origin, colour, ancestry, disability, age, creed, sex/pregnancy, family status, marital status, sexual orientation, gender identity, gender expression, receipt of public assistance (in housing) and record of offences (in employment).</a:t>
            </a:r>
          </a:p>
          <a:p>
            <a:r>
              <a:rPr lang="en-US" dirty="0"/>
              <a:t>5 protected social areas: employment, housing, services, unions and vocational associations and contracts.</a:t>
            </a:r>
          </a:p>
        </p:txBody>
      </p:sp>
    </p:spTree>
    <p:extLst>
      <p:ext uri="{BB962C8B-B14F-4D97-AF65-F5344CB8AC3E}">
        <p14:creationId xmlns:p14="http://schemas.microsoft.com/office/powerpoint/2010/main" val="415534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4FF1F-6FD7-C31A-4DFD-6500FED171FD}"/>
              </a:ext>
            </a:extLst>
          </p:cNvPr>
          <p:cNvSpPr>
            <a:spLocks noGrp="1"/>
          </p:cNvSpPr>
          <p:nvPr>
            <p:ph type="title"/>
          </p:nvPr>
        </p:nvSpPr>
        <p:spPr/>
        <p:txBody>
          <a:bodyPr/>
          <a:lstStyle/>
          <a:p>
            <a:r>
              <a:rPr lang="en-CA" dirty="0"/>
              <a:t>Law</a:t>
            </a:r>
          </a:p>
        </p:txBody>
      </p:sp>
      <p:sp>
        <p:nvSpPr>
          <p:cNvPr id="3" name="Content Placeholder 2">
            <a:extLst>
              <a:ext uri="{FF2B5EF4-FFF2-40B4-BE49-F238E27FC236}">
                <a16:creationId xmlns:a16="http://schemas.microsoft.com/office/drawing/2014/main" id="{CE69AAC6-A5D1-EA87-C2B1-EC8C88DF4C32}"/>
              </a:ext>
            </a:extLst>
          </p:cNvPr>
          <p:cNvSpPr>
            <a:spLocks noGrp="1"/>
          </p:cNvSpPr>
          <p:nvPr>
            <p:ph idx="1"/>
          </p:nvPr>
        </p:nvSpPr>
        <p:spPr/>
        <p:txBody>
          <a:bodyPr/>
          <a:lstStyle/>
          <a:p>
            <a:pPr marL="109728" indent="0">
              <a:buNone/>
            </a:pPr>
            <a:r>
              <a:rPr lang="en-CA" dirty="0"/>
              <a:t>Ontario Human Rights Code cont’d</a:t>
            </a:r>
          </a:p>
          <a:p>
            <a:r>
              <a:rPr lang="en-US" b="0" i="0" dirty="0">
                <a:solidFill>
                  <a:srgbClr val="000000"/>
                </a:solidFill>
                <a:effectLst/>
                <a:latin typeface="Calibri" panose="020F0502020204030204" pitchFamily="34" charset="0"/>
                <a:cs typeface="Calibri" panose="020F0502020204030204" pitchFamily="34" charset="0"/>
              </a:rPr>
              <a:t>“The </a:t>
            </a:r>
            <a:r>
              <a:rPr lang="en-US" b="0" i="1" dirty="0">
                <a:solidFill>
                  <a:srgbClr val="000000"/>
                </a:solidFill>
                <a:effectLst/>
                <a:latin typeface="Calibri" panose="020F0502020204030204" pitchFamily="34" charset="0"/>
                <a:cs typeface="Calibri" panose="020F0502020204030204" pitchFamily="34" charset="0"/>
              </a:rPr>
              <a:t>Code</a:t>
            </a:r>
            <a:r>
              <a:rPr lang="en-US" b="0" i="0" dirty="0">
                <a:solidFill>
                  <a:srgbClr val="000000"/>
                </a:solidFill>
                <a:effectLst/>
                <a:latin typeface="Calibri" panose="020F0502020204030204" pitchFamily="34" charset="0"/>
                <a:cs typeface="Calibri" panose="020F0502020204030204" pitchFamily="34" charset="0"/>
              </a:rPr>
              <a:t>’s goal is to prevent discrimination and harassment because of race, sex, disability and age, to name a few of the 17 grounds. All other Ontario laws must agree with the </a:t>
            </a:r>
            <a:r>
              <a:rPr lang="en-US" b="0" i="1" dirty="0">
                <a:solidFill>
                  <a:srgbClr val="000000"/>
                </a:solidFill>
                <a:effectLst/>
                <a:latin typeface="Calibri" panose="020F0502020204030204" pitchFamily="34" charset="0"/>
                <a:cs typeface="Calibri" panose="020F0502020204030204" pitchFamily="34" charset="0"/>
              </a:rPr>
              <a:t>Code</a:t>
            </a:r>
            <a:r>
              <a:rPr lang="en-US" dirty="0">
                <a:solidFill>
                  <a:srgbClr val="000000"/>
                </a:solidFill>
                <a:latin typeface="Calibri" panose="020F0502020204030204" pitchFamily="34" charset="0"/>
                <a:cs typeface="Calibri" panose="020F0502020204030204" pitchFamily="34" charset="0"/>
              </a:rPr>
              <a:t>” (Ontario Human Rights Commission, n.d., n.p.).</a:t>
            </a:r>
            <a:endParaRPr lang="en-CA" dirty="0">
              <a:latin typeface="Calibri" panose="020F0502020204030204" pitchFamily="34" charset="0"/>
              <a:cs typeface="Calibri" panose="020F0502020204030204" pitchFamily="34" charset="0"/>
            </a:endParaRPr>
          </a:p>
          <a:p>
            <a:endParaRPr lang="en-CA" dirty="0"/>
          </a:p>
        </p:txBody>
      </p:sp>
    </p:spTree>
    <p:extLst>
      <p:ext uri="{BB962C8B-B14F-4D97-AF65-F5344CB8AC3E}">
        <p14:creationId xmlns:p14="http://schemas.microsoft.com/office/powerpoint/2010/main" val="1974271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5F8A2-168A-5D1A-77BF-6F52145519B4}"/>
              </a:ext>
            </a:extLst>
          </p:cNvPr>
          <p:cNvSpPr>
            <a:spLocks noGrp="1"/>
          </p:cNvSpPr>
          <p:nvPr>
            <p:ph type="title"/>
          </p:nvPr>
        </p:nvSpPr>
        <p:spPr/>
        <p:txBody>
          <a:bodyPr/>
          <a:lstStyle/>
          <a:p>
            <a:r>
              <a:rPr lang="en-CA" dirty="0"/>
              <a:t>Law</a:t>
            </a:r>
          </a:p>
        </p:txBody>
      </p:sp>
      <p:sp>
        <p:nvSpPr>
          <p:cNvPr id="3" name="Content Placeholder 2">
            <a:extLst>
              <a:ext uri="{FF2B5EF4-FFF2-40B4-BE49-F238E27FC236}">
                <a16:creationId xmlns:a16="http://schemas.microsoft.com/office/drawing/2014/main" id="{B913E3EB-BF1A-7EC3-883D-6D3F4BB7E302}"/>
              </a:ext>
            </a:extLst>
          </p:cNvPr>
          <p:cNvSpPr>
            <a:spLocks noGrp="1"/>
          </p:cNvSpPr>
          <p:nvPr>
            <p:ph idx="1"/>
          </p:nvPr>
        </p:nvSpPr>
        <p:spPr/>
        <p:txBody>
          <a:bodyPr>
            <a:normAutofit fontScale="77500" lnSpcReduction="20000"/>
          </a:bodyPr>
          <a:lstStyle/>
          <a:p>
            <a:pPr marL="109728" indent="0">
              <a:buNone/>
            </a:pPr>
            <a:r>
              <a:rPr lang="en-CA" dirty="0"/>
              <a:t>The Charter of Rights and Freedoms (1982)</a:t>
            </a:r>
          </a:p>
          <a:p>
            <a:pPr marL="109728" indent="0">
              <a:buNone/>
            </a:pPr>
            <a:endParaRPr lang="en-CA" dirty="0"/>
          </a:p>
          <a:p>
            <a:pPr marL="109728" indent="0">
              <a:buNone/>
            </a:pPr>
            <a:r>
              <a:rPr lang="en-US" dirty="0"/>
              <a:t>Fundamental freedoms</a:t>
            </a:r>
          </a:p>
          <a:p>
            <a:endParaRPr lang="en-US" dirty="0"/>
          </a:p>
          <a:p>
            <a:r>
              <a:rPr lang="en-US" dirty="0"/>
              <a:t>2 Everyone has the following fundamental freedoms:</a:t>
            </a:r>
          </a:p>
          <a:p>
            <a:endParaRPr lang="en-US" dirty="0"/>
          </a:p>
          <a:p>
            <a:r>
              <a:rPr lang="en-US" dirty="0"/>
              <a:t>(a) freedom of conscience and religion;</a:t>
            </a:r>
          </a:p>
          <a:p>
            <a:endParaRPr lang="en-US" dirty="0"/>
          </a:p>
          <a:p>
            <a:r>
              <a:rPr lang="en-US" dirty="0"/>
              <a:t>(b) freedom of thought, belief, opinion and expression, including freedom of the press and other media of communication;</a:t>
            </a:r>
          </a:p>
          <a:p>
            <a:endParaRPr lang="en-US" dirty="0"/>
          </a:p>
          <a:p>
            <a:r>
              <a:rPr lang="en-US" dirty="0"/>
              <a:t>(c) freedom of peaceful assembly; and</a:t>
            </a:r>
          </a:p>
          <a:p>
            <a:endParaRPr lang="en-US" dirty="0"/>
          </a:p>
          <a:p>
            <a:r>
              <a:rPr lang="en-US" dirty="0"/>
              <a:t>(d) freedom of association.</a:t>
            </a:r>
            <a:endParaRPr lang="en-CA" dirty="0"/>
          </a:p>
        </p:txBody>
      </p:sp>
    </p:spTree>
    <p:extLst>
      <p:ext uri="{BB962C8B-B14F-4D97-AF65-F5344CB8AC3E}">
        <p14:creationId xmlns:p14="http://schemas.microsoft.com/office/powerpoint/2010/main" val="4116943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352D4-E5A5-B865-1551-7C07D7BF9311}"/>
              </a:ext>
            </a:extLst>
          </p:cNvPr>
          <p:cNvSpPr>
            <a:spLocks noGrp="1"/>
          </p:cNvSpPr>
          <p:nvPr>
            <p:ph type="title"/>
          </p:nvPr>
        </p:nvSpPr>
        <p:spPr/>
        <p:txBody>
          <a:bodyPr/>
          <a:lstStyle/>
          <a:p>
            <a:r>
              <a:rPr lang="en-CA" dirty="0"/>
              <a:t>Law</a:t>
            </a:r>
          </a:p>
        </p:txBody>
      </p:sp>
      <p:sp>
        <p:nvSpPr>
          <p:cNvPr id="3" name="Content Placeholder 2">
            <a:extLst>
              <a:ext uri="{FF2B5EF4-FFF2-40B4-BE49-F238E27FC236}">
                <a16:creationId xmlns:a16="http://schemas.microsoft.com/office/drawing/2014/main" id="{B6FC704F-4ABE-26B5-6A9D-860B5527418D}"/>
              </a:ext>
            </a:extLst>
          </p:cNvPr>
          <p:cNvSpPr>
            <a:spLocks noGrp="1"/>
          </p:cNvSpPr>
          <p:nvPr>
            <p:ph idx="1"/>
          </p:nvPr>
        </p:nvSpPr>
        <p:spPr/>
        <p:txBody>
          <a:bodyPr>
            <a:normAutofit lnSpcReduction="10000"/>
          </a:bodyPr>
          <a:lstStyle/>
          <a:p>
            <a:pPr marL="109728" indent="0">
              <a:buNone/>
            </a:pPr>
            <a:r>
              <a:rPr lang="en-CA" dirty="0"/>
              <a:t>The Charter of Rights and Freedoms cont’d</a:t>
            </a:r>
          </a:p>
          <a:p>
            <a:pPr marL="109728" indent="0">
              <a:buNone/>
            </a:pPr>
            <a:r>
              <a:rPr lang="en-CA" dirty="0"/>
              <a:t>Equality Rights (1985)</a:t>
            </a:r>
          </a:p>
          <a:p>
            <a:pPr marL="109728" indent="0">
              <a:buNone/>
            </a:pPr>
            <a:endParaRPr lang="en-CA" dirty="0"/>
          </a:p>
          <a:p>
            <a:r>
              <a:rPr lang="en-US" dirty="0"/>
              <a:t>Equality before and under law and equal protection and benefit of law</a:t>
            </a:r>
          </a:p>
          <a:p>
            <a:endParaRPr lang="en-US" dirty="0"/>
          </a:p>
          <a:p>
            <a:r>
              <a:rPr lang="en-US" dirty="0"/>
              <a:t>15 (1) Every individual is equal before and under the law and has the right to the equal protection and equal benefit of the law without discrimination and, in particular, without discrimination based on race, national or ethnic origin, colour, religion, sex, age or mental or physical disability.</a:t>
            </a:r>
            <a:endParaRPr lang="en-CA" dirty="0"/>
          </a:p>
        </p:txBody>
      </p:sp>
    </p:spTree>
    <p:extLst>
      <p:ext uri="{BB962C8B-B14F-4D97-AF65-F5344CB8AC3E}">
        <p14:creationId xmlns:p14="http://schemas.microsoft.com/office/powerpoint/2010/main" val="3446411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EEDA8-7DE4-0ADB-97F7-2A6EEF2523FD}"/>
              </a:ext>
            </a:extLst>
          </p:cNvPr>
          <p:cNvSpPr>
            <a:spLocks noGrp="1"/>
          </p:cNvSpPr>
          <p:nvPr>
            <p:ph type="title"/>
          </p:nvPr>
        </p:nvSpPr>
        <p:spPr/>
        <p:txBody>
          <a:bodyPr/>
          <a:lstStyle/>
          <a:p>
            <a:r>
              <a:rPr lang="en-CA" dirty="0"/>
              <a:t>Law</a:t>
            </a:r>
          </a:p>
        </p:txBody>
      </p:sp>
      <p:sp>
        <p:nvSpPr>
          <p:cNvPr id="3" name="Content Placeholder 2">
            <a:extLst>
              <a:ext uri="{FF2B5EF4-FFF2-40B4-BE49-F238E27FC236}">
                <a16:creationId xmlns:a16="http://schemas.microsoft.com/office/drawing/2014/main" id="{55115E68-CFD6-181F-3C8D-AB90F656476B}"/>
              </a:ext>
            </a:extLst>
          </p:cNvPr>
          <p:cNvSpPr>
            <a:spLocks noGrp="1"/>
          </p:cNvSpPr>
          <p:nvPr>
            <p:ph idx="1"/>
          </p:nvPr>
        </p:nvSpPr>
        <p:spPr/>
        <p:txBody>
          <a:bodyPr/>
          <a:lstStyle/>
          <a:p>
            <a:pPr marL="109728" indent="0">
              <a:buNone/>
            </a:pPr>
            <a:r>
              <a:rPr lang="en-CA" dirty="0"/>
              <a:t>Why is reviewing the law important?</a:t>
            </a:r>
          </a:p>
          <a:p>
            <a:r>
              <a:rPr lang="en-CA" dirty="0"/>
              <a:t>Promotes diversity</a:t>
            </a:r>
          </a:p>
          <a:p>
            <a:r>
              <a:rPr lang="en-CA" dirty="0"/>
              <a:t>Protects diversity</a:t>
            </a:r>
          </a:p>
          <a:p>
            <a:r>
              <a:rPr lang="en-CA" dirty="0"/>
              <a:t>Applies to all </a:t>
            </a:r>
          </a:p>
          <a:p>
            <a:r>
              <a:rPr lang="en-CA" dirty="0"/>
              <a:t>Holds every citizen accountable</a:t>
            </a:r>
          </a:p>
          <a:p>
            <a:r>
              <a:rPr lang="en-CA" dirty="0"/>
              <a:t>Rights and responsibilities</a:t>
            </a:r>
          </a:p>
        </p:txBody>
      </p:sp>
    </p:spTree>
    <p:extLst>
      <p:ext uri="{BB962C8B-B14F-4D97-AF65-F5344CB8AC3E}">
        <p14:creationId xmlns:p14="http://schemas.microsoft.com/office/powerpoint/2010/main" val="1358859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26AC8-56CF-1009-5B66-F56C935FB63A}"/>
              </a:ext>
            </a:extLst>
          </p:cNvPr>
          <p:cNvSpPr>
            <a:spLocks noGrp="1"/>
          </p:cNvSpPr>
          <p:nvPr>
            <p:ph type="title"/>
          </p:nvPr>
        </p:nvSpPr>
        <p:spPr/>
        <p:txBody>
          <a:bodyPr/>
          <a:lstStyle/>
          <a:p>
            <a:r>
              <a:rPr lang="en-CA" dirty="0"/>
              <a:t>Diverse Groups</a:t>
            </a:r>
          </a:p>
        </p:txBody>
      </p:sp>
      <p:sp>
        <p:nvSpPr>
          <p:cNvPr id="3" name="Content Placeholder 2">
            <a:extLst>
              <a:ext uri="{FF2B5EF4-FFF2-40B4-BE49-F238E27FC236}">
                <a16:creationId xmlns:a16="http://schemas.microsoft.com/office/drawing/2014/main" id="{FCDE2BF0-99C4-D357-2A7A-95D0DD1B7872}"/>
              </a:ext>
            </a:extLst>
          </p:cNvPr>
          <p:cNvSpPr>
            <a:spLocks noGrp="1"/>
          </p:cNvSpPr>
          <p:nvPr>
            <p:ph idx="1"/>
          </p:nvPr>
        </p:nvSpPr>
        <p:spPr/>
        <p:txBody>
          <a:bodyPr>
            <a:normAutofit lnSpcReduction="10000"/>
          </a:bodyPr>
          <a:lstStyle/>
          <a:p>
            <a:r>
              <a:rPr lang="en-CA" dirty="0"/>
              <a:t>According to the 2016 Census, more than 250 different ethnic groups in Canada</a:t>
            </a:r>
          </a:p>
          <a:p>
            <a:r>
              <a:rPr lang="en-US" dirty="0"/>
              <a:t>19% of Canadian population is of visible minority</a:t>
            </a:r>
          </a:p>
          <a:p>
            <a:r>
              <a:rPr lang="en-US" dirty="0"/>
              <a:t>More than one-quarter of Ontario’s population belongs to visible minority groups</a:t>
            </a:r>
          </a:p>
          <a:p>
            <a:r>
              <a:rPr lang="en-US" dirty="0"/>
              <a:t>Ontarians comprise more than half of the total visible minority population in Canada</a:t>
            </a:r>
            <a:endParaRPr lang="en-CA" dirty="0"/>
          </a:p>
          <a:p>
            <a:r>
              <a:rPr lang="en-CA" dirty="0"/>
              <a:t>3 largest visible minority groups are: South Asian People 25%, East Asian People 21%, and Black People 15%</a:t>
            </a:r>
          </a:p>
          <a:p>
            <a:pPr marL="109728" indent="0">
              <a:buNone/>
            </a:pPr>
            <a:r>
              <a:rPr lang="en-CA" dirty="0"/>
              <a:t>(Boyington, 2020)</a:t>
            </a:r>
          </a:p>
          <a:p>
            <a:endParaRPr lang="en-CA" dirty="0"/>
          </a:p>
        </p:txBody>
      </p:sp>
    </p:spTree>
    <p:extLst>
      <p:ext uri="{BB962C8B-B14F-4D97-AF65-F5344CB8AC3E}">
        <p14:creationId xmlns:p14="http://schemas.microsoft.com/office/powerpoint/2010/main" val="1693558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2CEBE-3DE8-D813-C703-1F8CFAE5561E}"/>
              </a:ext>
            </a:extLst>
          </p:cNvPr>
          <p:cNvSpPr>
            <a:spLocks noGrp="1"/>
          </p:cNvSpPr>
          <p:nvPr>
            <p:ph type="title"/>
          </p:nvPr>
        </p:nvSpPr>
        <p:spPr/>
        <p:txBody>
          <a:bodyPr/>
          <a:lstStyle/>
          <a:p>
            <a:r>
              <a:rPr lang="en-CA" dirty="0"/>
              <a:t>Diverse groups</a:t>
            </a:r>
          </a:p>
        </p:txBody>
      </p:sp>
      <p:sp>
        <p:nvSpPr>
          <p:cNvPr id="3" name="Content Placeholder 2">
            <a:extLst>
              <a:ext uri="{FF2B5EF4-FFF2-40B4-BE49-F238E27FC236}">
                <a16:creationId xmlns:a16="http://schemas.microsoft.com/office/drawing/2014/main" id="{7AB2FC24-7BC3-C66D-7EB8-168EE81ECE50}"/>
              </a:ext>
            </a:extLst>
          </p:cNvPr>
          <p:cNvSpPr>
            <a:spLocks noGrp="1"/>
          </p:cNvSpPr>
          <p:nvPr>
            <p:ph idx="1"/>
          </p:nvPr>
        </p:nvSpPr>
        <p:spPr/>
        <p:txBody>
          <a:bodyPr/>
          <a:lstStyle/>
          <a:p>
            <a:r>
              <a:rPr lang="en-CA" dirty="0"/>
              <a:t>Canada has a long history of immigration – Indigenous People are the Original People of this land</a:t>
            </a:r>
          </a:p>
          <a:p>
            <a:r>
              <a:rPr lang="en-CA" dirty="0"/>
              <a:t>Canada continues to assist and welcome both immigrants and refugees</a:t>
            </a:r>
          </a:p>
          <a:p>
            <a:r>
              <a:rPr lang="en-CA" dirty="0"/>
              <a:t>Refugees are a human rights crisis </a:t>
            </a:r>
          </a:p>
          <a:p>
            <a:r>
              <a:rPr lang="en-US" dirty="0"/>
              <a:t>November 4, 2015 to August 1, 2016, 29,713 Syrian refugees were resettled (Boyington, 2020).</a:t>
            </a:r>
          </a:p>
          <a:p>
            <a:pPr marL="109728" indent="0">
              <a:buNone/>
            </a:pPr>
            <a:endParaRPr lang="en-US" dirty="0"/>
          </a:p>
          <a:p>
            <a:pPr marL="109728" indent="0">
              <a:buNone/>
            </a:pPr>
            <a:endParaRPr lang="en-US" dirty="0"/>
          </a:p>
          <a:p>
            <a:endParaRPr lang="en-CA" dirty="0"/>
          </a:p>
        </p:txBody>
      </p:sp>
    </p:spTree>
    <p:extLst>
      <p:ext uri="{BB962C8B-B14F-4D97-AF65-F5344CB8AC3E}">
        <p14:creationId xmlns:p14="http://schemas.microsoft.com/office/powerpoint/2010/main" val="162133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Introduction</a:t>
            </a:r>
          </a:p>
          <a:p>
            <a:r>
              <a:rPr lang="en-US" dirty="0"/>
              <a:t>Preparing our minds</a:t>
            </a:r>
          </a:p>
          <a:p>
            <a:r>
              <a:rPr lang="en-US" dirty="0"/>
              <a:t>The Past</a:t>
            </a:r>
          </a:p>
          <a:p>
            <a:r>
              <a:rPr lang="en-US" dirty="0"/>
              <a:t>Law</a:t>
            </a:r>
          </a:p>
          <a:p>
            <a:r>
              <a:rPr lang="en-US" dirty="0"/>
              <a:t>Diverse groups</a:t>
            </a:r>
          </a:p>
          <a:p>
            <a:r>
              <a:rPr lang="en-US" dirty="0"/>
              <a:t>Practice and Perspective</a:t>
            </a:r>
          </a:p>
          <a:p>
            <a:r>
              <a:rPr lang="en-US" dirty="0"/>
              <a:t>Conclusion</a:t>
            </a:r>
          </a:p>
          <a:p>
            <a:endParaRPr lang="en-US" dirty="0"/>
          </a:p>
          <a:p>
            <a:endParaRPr lang="en-US" dirty="0"/>
          </a:p>
        </p:txBody>
      </p:sp>
    </p:spTree>
    <p:extLst>
      <p:ext uri="{BB962C8B-B14F-4D97-AF65-F5344CB8AC3E}">
        <p14:creationId xmlns:p14="http://schemas.microsoft.com/office/powerpoint/2010/main" val="185189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5640A-8662-0E5C-5E61-2BD0F6705C16}"/>
              </a:ext>
            </a:extLst>
          </p:cNvPr>
          <p:cNvSpPr>
            <a:spLocks noGrp="1"/>
          </p:cNvSpPr>
          <p:nvPr>
            <p:ph type="title"/>
          </p:nvPr>
        </p:nvSpPr>
        <p:spPr/>
        <p:txBody>
          <a:bodyPr/>
          <a:lstStyle/>
          <a:p>
            <a:r>
              <a:rPr lang="en-CA" dirty="0"/>
              <a:t>Diverse Groups</a:t>
            </a:r>
          </a:p>
        </p:txBody>
      </p:sp>
      <p:sp>
        <p:nvSpPr>
          <p:cNvPr id="3" name="Content Placeholder 2">
            <a:extLst>
              <a:ext uri="{FF2B5EF4-FFF2-40B4-BE49-F238E27FC236}">
                <a16:creationId xmlns:a16="http://schemas.microsoft.com/office/drawing/2014/main" id="{5965E949-4597-E068-4A13-6F7D3E428657}"/>
              </a:ext>
            </a:extLst>
          </p:cNvPr>
          <p:cNvSpPr>
            <a:spLocks noGrp="1"/>
          </p:cNvSpPr>
          <p:nvPr>
            <p:ph idx="1"/>
          </p:nvPr>
        </p:nvSpPr>
        <p:spPr/>
        <p:txBody>
          <a:bodyPr/>
          <a:lstStyle/>
          <a:p>
            <a:pPr marL="109728" indent="0">
              <a:buNone/>
            </a:pPr>
            <a:r>
              <a:rPr lang="en-CA" dirty="0"/>
              <a:t>Religions in Canada</a:t>
            </a:r>
          </a:p>
          <a:p>
            <a:r>
              <a:rPr lang="en-CA" dirty="0"/>
              <a:t>67.3% of Canadians self-identified as Christian</a:t>
            </a:r>
          </a:p>
          <a:p>
            <a:r>
              <a:rPr lang="en-CA" dirty="0"/>
              <a:t>3.2% of Canadians self-identified as Muslim</a:t>
            </a:r>
          </a:p>
          <a:p>
            <a:r>
              <a:rPr lang="en-CA" dirty="0"/>
              <a:t>1.5% of Canadians self-identified as Hindu</a:t>
            </a:r>
          </a:p>
          <a:p>
            <a:r>
              <a:rPr lang="en-CA" dirty="0"/>
              <a:t>1.4% of Canadians self-identified as Sikh</a:t>
            </a:r>
          </a:p>
          <a:p>
            <a:r>
              <a:rPr lang="en-CA" dirty="0"/>
              <a:t>1.1% of Canadians self-identified as Buddhist</a:t>
            </a:r>
          </a:p>
          <a:p>
            <a:r>
              <a:rPr lang="en-CA" dirty="0"/>
              <a:t>1% of Canadians self-identified as Jewish</a:t>
            </a:r>
          </a:p>
          <a:p>
            <a:endParaRPr lang="en-CA" dirty="0"/>
          </a:p>
        </p:txBody>
      </p:sp>
    </p:spTree>
    <p:extLst>
      <p:ext uri="{BB962C8B-B14F-4D97-AF65-F5344CB8AC3E}">
        <p14:creationId xmlns:p14="http://schemas.microsoft.com/office/powerpoint/2010/main" val="1955313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F1354-DEB5-5F57-A16B-228D392800C7}"/>
              </a:ext>
            </a:extLst>
          </p:cNvPr>
          <p:cNvSpPr>
            <a:spLocks noGrp="1"/>
          </p:cNvSpPr>
          <p:nvPr>
            <p:ph type="title"/>
          </p:nvPr>
        </p:nvSpPr>
        <p:spPr/>
        <p:txBody>
          <a:bodyPr/>
          <a:lstStyle/>
          <a:p>
            <a:r>
              <a:rPr lang="en-CA" dirty="0"/>
              <a:t>Diverse Groups</a:t>
            </a:r>
          </a:p>
        </p:txBody>
      </p:sp>
      <p:sp>
        <p:nvSpPr>
          <p:cNvPr id="3" name="Content Placeholder 2">
            <a:extLst>
              <a:ext uri="{FF2B5EF4-FFF2-40B4-BE49-F238E27FC236}">
                <a16:creationId xmlns:a16="http://schemas.microsoft.com/office/drawing/2014/main" id="{2F89688E-0C32-532A-283E-F93426BBBA41}"/>
              </a:ext>
            </a:extLst>
          </p:cNvPr>
          <p:cNvSpPr>
            <a:spLocks noGrp="1"/>
          </p:cNvSpPr>
          <p:nvPr>
            <p:ph idx="1"/>
          </p:nvPr>
        </p:nvSpPr>
        <p:spPr/>
        <p:txBody>
          <a:bodyPr/>
          <a:lstStyle/>
          <a:p>
            <a:pPr marL="109728" indent="0">
              <a:buNone/>
            </a:pPr>
            <a:r>
              <a:rPr lang="en-CA" dirty="0"/>
              <a:t>Hate Crimes</a:t>
            </a:r>
          </a:p>
          <a:p>
            <a:r>
              <a:rPr lang="en-CA" dirty="0"/>
              <a:t>47% increase police reported hate crimes 2017</a:t>
            </a:r>
          </a:p>
          <a:p>
            <a:r>
              <a:rPr lang="en-CA" dirty="0"/>
              <a:t>43% perpetuated because of race and ethnicity – Black People are the highest targeted</a:t>
            </a:r>
          </a:p>
          <a:p>
            <a:r>
              <a:rPr lang="en-CA" dirty="0"/>
              <a:t>40% perpetuated because of religion – Jewish (antisemitism) highest targeted</a:t>
            </a:r>
          </a:p>
          <a:p>
            <a:r>
              <a:rPr lang="en-CA" dirty="0"/>
              <a:t>10% perpetuated because of sexual orientation – most violent of all hate crimes</a:t>
            </a:r>
          </a:p>
        </p:txBody>
      </p:sp>
    </p:spTree>
    <p:extLst>
      <p:ext uri="{BB962C8B-B14F-4D97-AF65-F5344CB8AC3E}">
        <p14:creationId xmlns:p14="http://schemas.microsoft.com/office/powerpoint/2010/main" val="5479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B4186-B3A7-41D1-82EA-211F2C35DBDC}"/>
              </a:ext>
            </a:extLst>
          </p:cNvPr>
          <p:cNvSpPr>
            <a:spLocks noGrp="1"/>
          </p:cNvSpPr>
          <p:nvPr>
            <p:ph type="title"/>
          </p:nvPr>
        </p:nvSpPr>
        <p:spPr/>
        <p:txBody>
          <a:bodyPr/>
          <a:lstStyle/>
          <a:p>
            <a:r>
              <a:rPr lang="en-CA" dirty="0"/>
              <a:t>Diverse Groups</a:t>
            </a:r>
          </a:p>
        </p:txBody>
      </p:sp>
      <p:sp>
        <p:nvSpPr>
          <p:cNvPr id="3" name="Content Placeholder 2">
            <a:extLst>
              <a:ext uri="{FF2B5EF4-FFF2-40B4-BE49-F238E27FC236}">
                <a16:creationId xmlns:a16="http://schemas.microsoft.com/office/drawing/2014/main" id="{D3D98155-529E-E8C8-0588-3C5720F6382F}"/>
              </a:ext>
            </a:extLst>
          </p:cNvPr>
          <p:cNvSpPr>
            <a:spLocks noGrp="1"/>
          </p:cNvSpPr>
          <p:nvPr>
            <p:ph idx="1"/>
          </p:nvPr>
        </p:nvSpPr>
        <p:spPr/>
        <p:txBody>
          <a:bodyPr/>
          <a:lstStyle/>
          <a:p>
            <a:r>
              <a:rPr lang="en-CA" dirty="0"/>
              <a:t>The horrific murders of the Azfaal family beckon us to promote acceptance and tolerance of all people as well as the rights of all</a:t>
            </a:r>
          </a:p>
          <a:p>
            <a:r>
              <a:rPr lang="en-CA" dirty="0"/>
              <a:t>I have had a number of students in my teaching career who have shared their horrific experiences with racism and discrimination</a:t>
            </a:r>
          </a:p>
          <a:p>
            <a:r>
              <a:rPr lang="en-CA" dirty="0"/>
              <a:t>Students have shared that their parents instructed them not to tell anyone that they are Jewish, or Muslim or a member of the LGBTQ2+ community</a:t>
            </a:r>
          </a:p>
          <a:p>
            <a:r>
              <a:rPr lang="en-CA" dirty="0"/>
              <a:t>My own experiences in a male dominated field</a:t>
            </a:r>
          </a:p>
          <a:p>
            <a:pPr marL="109728" indent="0">
              <a:buNone/>
            </a:pPr>
            <a:endParaRPr lang="en-CA" dirty="0"/>
          </a:p>
          <a:p>
            <a:pPr marL="109728" indent="0">
              <a:buNone/>
            </a:pPr>
            <a:endParaRPr lang="en-CA" dirty="0"/>
          </a:p>
        </p:txBody>
      </p:sp>
    </p:spTree>
    <p:extLst>
      <p:ext uri="{BB962C8B-B14F-4D97-AF65-F5344CB8AC3E}">
        <p14:creationId xmlns:p14="http://schemas.microsoft.com/office/powerpoint/2010/main" val="4238151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8F896-9161-D941-B114-8D77D36AC041}"/>
              </a:ext>
            </a:extLst>
          </p:cNvPr>
          <p:cNvSpPr>
            <a:spLocks noGrp="1"/>
          </p:cNvSpPr>
          <p:nvPr>
            <p:ph type="title"/>
          </p:nvPr>
        </p:nvSpPr>
        <p:spPr/>
        <p:txBody>
          <a:bodyPr/>
          <a:lstStyle/>
          <a:p>
            <a:r>
              <a:rPr lang="en-CA" dirty="0"/>
              <a:t>Practice and Perspective</a:t>
            </a:r>
          </a:p>
        </p:txBody>
      </p:sp>
      <p:sp>
        <p:nvSpPr>
          <p:cNvPr id="3" name="Content Placeholder 2">
            <a:extLst>
              <a:ext uri="{FF2B5EF4-FFF2-40B4-BE49-F238E27FC236}">
                <a16:creationId xmlns:a16="http://schemas.microsoft.com/office/drawing/2014/main" id="{1B014F91-C8BA-AF60-FA1D-396837E9BA86}"/>
              </a:ext>
            </a:extLst>
          </p:cNvPr>
          <p:cNvSpPr>
            <a:spLocks noGrp="1"/>
          </p:cNvSpPr>
          <p:nvPr>
            <p:ph idx="1"/>
          </p:nvPr>
        </p:nvSpPr>
        <p:spPr/>
        <p:txBody>
          <a:bodyPr/>
          <a:lstStyle/>
          <a:p>
            <a:r>
              <a:rPr lang="en-CA" dirty="0"/>
              <a:t>Diversity, equity and inclusion are a vital component for our communities</a:t>
            </a:r>
          </a:p>
          <a:p>
            <a:r>
              <a:rPr lang="en-CA" dirty="0"/>
              <a:t>We have defined diversity -</a:t>
            </a:r>
            <a:r>
              <a:rPr lang="en-US" dirty="0"/>
              <a:t>the variety of human qualities among different people and groups.</a:t>
            </a:r>
            <a:r>
              <a:rPr lang="en-CA" dirty="0"/>
              <a:t> Equity and Inclusion are an act. Equity goes beyond equality because it provides specific supports for individual needs. It seeks to remove barriers for individuals. Inclusion I am sure we all understand and agree it is being inclusive</a:t>
            </a:r>
          </a:p>
          <a:p>
            <a:endParaRPr lang="en-CA" dirty="0"/>
          </a:p>
          <a:p>
            <a:pPr marL="109728" indent="0">
              <a:buNone/>
            </a:pPr>
            <a:endParaRPr lang="en-CA" dirty="0"/>
          </a:p>
        </p:txBody>
      </p:sp>
    </p:spTree>
    <p:extLst>
      <p:ext uri="{BB962C8B-B14F-4D97-AF65-F5344CB8AC3E}">
        <p14:creationId xmlns:p14="http://schemas.microsoft.com/office/powerpoint/2010/main" val="339525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F7C95-12D9-BBED-BCAA-12B79D2F508B}"/>
              </a:ext>
            </a:extLst>
          </p:cNvPr>
          <p:cNvSpPr>
            <a:spLocks noGrp="1"/>
          </p:cNvSpPr>
          <p:nvPr>
            <p:ph type="title"/>
          </p:nvPr>
        </p:nvSpPr>
        <p:spPr/>
        <p:txBody>
          <a:bodyPr/>
          <a:lstStyle/>
          <a:p>
            <a:r>
              <a:rPr lang="en-CA" dirty="0"/>
              <a:t>Practice and Perspective</a:t>
            </a:r>
          </a:p>
        </p:txBody>
      </p:sp>
      <p:sp>
        <p:nvSpPr>
          <p:cNvPr id="3" name="Content Placeholder 2">
            <a:extLst>
              <a:ext uri="{FF2B5EF4-FFF2-40B4-BE49-F238E27FC236}">
                <a16:creationId xmlns:a16="http://schemas.microsoft.com/office/drawing/2014/main" id="{0FAA49E3-B31D-E1F2-238B-2200A3D5AA3F}"/>
              </a:ext>
            </a:extLst>
          </p:cNvPr>
          <p:cNvSpPr>
            <a:spLocks noGrp="1"/>
          </p:cNvSpPr>
          <p:nvPr>
            <p:ph idx="1"/>
          </p:nvPr>
        </p:nvSpPr>
        <p:spPr/>
        <p:txBody>
          <a:bodyPr/>
          <a:lstStyle/>
          <a:p>
            <a:pPr marL="109728" indent="0">
              <a:buNone/>
            </a:pPr>
            <a:r>
              <a:rPr lang="en-US" dirty="0"/>
              <a:t>How do we promote diversity, equity and inclusion for all?</a:t>
            </a:r>
          </a:p>
          <a:p>
            <a:r>
              <a:rPr lang="en-US" dirty="0"/>
              <a:t>We reviewed various aspects of diversity – take that understanding and knowledge and apply it to your own personal lives (inclusive of work)</a:t>
            </a:r>
          </a:p>
          <a:p>
            <a:r>
              <a:rPr lang="en-US" dirty="0"/>
              <a:t>Engage and </a:t>
            </a:r>
            <a:r>
              <a:rPr lang="en-US" b="1" dirty="0"/>
              <a:t>act</a:t>
            </a:r>
            <a:r>
              <a:rPr lang="en-US" dirty="0"/>
              <a:t> for equity and inclusion</a:t>
            </a:r>
          </a:p>
          <a:p>
            <a:r>
              <a:rPr lang="en-US" dirty="0"/>
              <a:t>Share what you have learned – be an agent for change</a:t>
            </a:r>
          </a:p>
          <a:p>
            <a:r>
              <a:rPr lang="en-US" dirty="0"/>
              <a:t>Offer kindness, dignity, and respect to all people</a:t>
            </a:r>
          </a:p>
          <a:p>
            <a:r>
              <a:rPr lang="en-US" dirty="0"/>
              <a:t>Volunteer or attend various events – support the diverse members of your community (great learning opportunity)</a:t>
            </a:r>
          </a:p>
          <a:p>
            <a:r>
              <a:rPr lang="en-US" dirty="0"/>
              <a:t>Uphold your responsibilities as a human rights bearer </a:t>
            </a:r>
          </a:p>
          <a:p>
            <a:pPr marL="109728" indent="0">
              <a:buNone/>
            </a:pPr>
            <a:endParaRPr lang="en-CA" dirty="0"/>
          </a:p>
        </p:txBody>
      </p:sp>
    </p:spTree>
    <p:extLst>
      <p:ext uri="{BB962C8B-B14F-4D97-AF65-F5344CB8AC3E}">
        <p14:creationId xmlns:p14="http://schemas.microsoft.com/office/powerpoint/2010/main" val="56644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7256B-1977-6E19-5101-F925C237199D}"/>
              </a:ext>
            </a:extLst>
          </p:cNvPr>
          <p:cNvSpPr>
            <a:spLocks noGrp="1"/>
          </p:cNvSpPr>
          <p:nvPr>
            <p:ph type="title"/>
          </p:nvPr>
        </p:nvSpPr>
        <p:spPr/>
        <p:txBody>
          <a:bodyPr/>
          <a:lstStyle/>
          <a:p>
            <a:r>
              <a:rPr lang="en-CA" dirty="0"/>
              <a:t>Conclusion</a:t>
            </a:r>
          </a:p>
        </p:txBody>
      </p:sp>
      <p:sp>
        <p:nvSpPr>
          <p:cNvPr id="3" name="Content Placeholder 2">
            <a:extLst>
              <a:ext uri="{FF2B5EF4-FFF2-40B4-BE49-F238E27FC236}">
                <a16:creationId xmlns:a16="http://schemas.microsoft.com/office/drawing/2014/main" id="{5F1AA256-6ADE-EF29-5743-FF53D7C6F850}"/>
              </a:ext>
            </a:extLst>
          </p:cNvPr>
          <p:cNvSpPr>
            <a:spLocks noGrp="1"/>
          </p:cNvSpPr>
          <p:nvPr>
            <p:ph idx="1"/>
          </p:nvPr>
        </p:nvSpPr>
        <p:spPr/>
        <p:txBody>
          <a:bodyPr/>
          <a:lstStyle/>
          <a:p>
            <a:pPr marL="109728" indent="0">
              <a:buNone/>
            </a:pPr>
            <a:r>
              <a:rPr lang="en-CA" dirty="0"/>
              <a:t>It really is up to each of us to uphold not only laws, but even more importantly each other. After all, our diverse nation is what makes it as beautiful as it is. Be kind, and thank you!</a:t>
            </a:r>
          </a:p>
          <a:p>
            <a:pPr marL="109728" indent="0">
              <a:buNone/>
            </a:pPr>
            <a:endParaRPr lang="en-CA" dirty="0"/>
          </a:p>
          <a:p>
            <a:pPr marL="109728" indent="0">
              <a:buNone/>
            </a:pPr>
            <a:r>
              <a:rPr lang="en-CA" dirty="0"/>
              <a:t>Thank you for inviting me here today to share with you about diversity. Thank you to Julianne and Frank for giving me this opportunity. </a:t>
            </a:r>
          </a:p>
          <a:p>
            <a:pPr marL="109728" indent="0">
              <a:buNone/>
            </a:pPr>
            <a:endParaRPr lang="en-CA" dirty="0"/>
          </a:p>
        </p:txBody>
      </p:sp>
    </p:spTree>
    <p:extLst>
      <p:ext uri="{BB962C8B-B14F-4D97-AF65-F5344CB8AC3E}">
        <p14:creationId xmlns:p14="http://schemas.microsoft.com/office/powerpoint/2010/main" val="4280144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pPr marL="109728" indent="0">
              <a:buNone/>
            </a:pPr>
            <a:r>
              <a:rPr lang="en-US" dirty="0"/>
              <a:t>My name is Shannon Yates, and currently I am the Public Safety Fundamentals Program Coordinator at Fanshawe College. I also am full-time faculty in the School of Public Safety. I teach sociology courses such as Diversity</a:t>
            </a:r>
          </a:p>
          <a:p>
            <a:pPr marL="109728" indent="0">
              <a:buNone/>
            </a:pPr>
            <a:endParaRPr lang="en-US" dirty="0"/>
          </a:p>
          <a:p>
            <a:pPr marL="109728" indent="0">
              <a:buNone/>
            </a:pPr>
            <a:r>
              <a:rPr lang="en-US" dirty="0"/>
              <a:t>I possess a Master of Arts in Religion and Culture, a Bachelor of Arts in Human Rights and Human Diversity, as well as a Police Foundations Diploma and a Law and Security Administration Diploma. 12 year career in various security roles at Woodstock Slots (Casino)</a:t>
            </a:r>
          </a:p>
          <a:p>
            <a:endParaRPr lang="en-US" dirty="0"/>
          </a:p>
        </p:txBody>
      </p:sp>
    </p:spTree>
    <p:extLst>
      <p:ext uri="{BB962C8B-B14F-4D97-AF65-F5344CB8AC3E}">
        <p14:creationId xmlns:p14="http://schemas.microsoft.com/office/powerpoint/2010/main" val="99786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B25D0-BB1F-3968-E41A-BB5348BD5039}"/>
              </a:ext>
            </a:extLst>
          </p:cNvPr>
          <p:cNvSpPr>
            <a:spLocks noGrp="1"/>
          </p:cNvSpPr>
          <p:nvPr>
            <p:ph type="title"/>
          </p:nvPr>
        </p:nvSpPr>
        <p:spPr/>
        <p:txBody>
          <a:bodyPr/>
          <a:lstStyle/>
          <a:p>
            <a:r>
              <a:rPr lang="en-CA" dirty="0"/>
              <a:t>Preparing our minds</a:t>
            </a:r>
          </a:p>
        </p:txBody>
      </p:sp>
      <p:sp>
        <p:nvSpPr>
          <p:cNvPr id="3" name="Content Placeholder 2">
            <a:extLst>
              <a:ext uri="{FF2B5EF4-FFF2-40B4-BE49-F238E27FC236}">
                <a16:creationId xmlns:a16="http://schemas.microsoft.com/office/drawing/2014/main" id="{EC45634C-40E7-610F-E0D3-57F609BCA078}"/>
              </a:ext>
            </a:extLst>
          </p:cNvPr>
          <p:cNvSpPr>
            <a:spLocks noGrp="1"/>
          </p:cNvSpPr>
          <p:nvPr>
            <p:ph idx="1"/>
          </p:nvPr>
        </p:nvSpPr>
        <p:spPr/>
        <p:txBody>
          <a:bodyPr/>
          <a:lstStyle/>
          <a:p>
            <a:pPr marL="109728" indent="0">
              <a:buNone/>
            </a:pPr>
            <a:r>
              <a:rPr lang="en-CA" dirty="0"/>
              <a:t>Before we can learn we must prepare our minds </a:t>
            </a:r>
          </a:p>
          <a:p>
            <a:r>
              <a:rPr lang="en-CA" dirty="0"/>
              <a:t>Prepare ourselves to receive and be open</a:t>
            </a:r>
          </a:p>
          <a:p>
            <a:r>
              <a:rPr lang="en-CA" dirty="0"/>
              <a:t>Establish a foundation </a:t>
            </a:r>
          </a:p>
          <a:p>
            <a:r>
              <a:rPr lang="en-CA" dirty="0"/>
              <a:t>Create a safe space</a:t>
            </a:r>
          </a:p>
          <a:p>
            <a:r>
              <a:rPr lang="en-CA" dirty="0"/>
              <a:t>Check in with ourselves</a:t>
            </a:r>
          </a:p>
          <a:p>
            <a:endParaRPr lang="en-CA" dirty="0"/>
          </a:p>
          <a:p>
            <a:endParaRPr lang="en-CA" dirty="0"/>
          </a:p>
          <a:p>
            <a:endParaRPr lang="en-CA" dirty="0"/>
          </a:p>
        </p:txBody>
      </p:sp>
    </p:spTree>
    <p:extLst>
      <p:ext uri="{BB962C8B-B14F-4D97-AF65-F5344CB8AC3E}">
        <p14:creationId xmlns:p14="http://schemas.microsoft.com/office/powerpoint/2010/main" val="3169857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our minds</a:t>
            </a:r>
          </a:p>
        </p:txBody>
      </p:sp>
      <p:sp>
        <p:nvSpPr>
          <p:cNvPr id="3" name="Content Placeholder 2"/>
          <p:cNvSpPr>
            <a:spLocks noGrp="1"/>
          </p:cNvSpPr>
          <p:nvPr>
            <p:ph idx="1"/>
          </p:nvPr>
        </p:nvSpPr>
        <p:spPr/>
        <p:txBody>
          <a:bodyPr>
            <a:normAutofit/>
          </a:bodyPr>
          <a:lstStyle/>
          <a:p>
            <a:pPr marL="109728" indent="0" algn="ctr">
              <a:buNone/>
            </a:pPr>
            <a:endParaRPr lang="en-US" sz="3600" dirty="0"/>
          </a:p>
          <a:p>
            <a:pPr marL="109728" indent="0" algn="ctr">
              <a:buNone/>
            </a:pPr>
            <a:endParaRPr lang="en-US" sz="3600" dirty="0"/>
          </a:p>
          <a:p>
            <a:pPr marL="109728" indent="0" algn="ctr">
              <a:buNone/>
            </a:pPr>
            <a:r>
              <a:rPr lang="en-US" sz="6000" dirty="0"/>
              <a:t>What is diversity?</a:t>
            </a:r>
          </a:p>
        </p:txBody>
      </p:sp>
    </p:spTree>
    <p:extLst>
      <p:ext uri="{BB962C8B-B14F-4D97-AF65-F5344CB8AC3E}">
        <p14:creationId xmlns:p14="http://schemas.microsoft.com/office/powerpoint/2010/main" val="38488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90BEE-5B90-F4F7-2282-07B62BE30F2C}"/>
              </a:ext>
            </a:extLst>
          </p:cNvPr>
          <p:cNvSpPr>
            <a:spLocks noGrp="1"/>
          </p:cNvSpPr>
          <p:nvPr>
            <p:ph type="title"/>
          </p:nvPr>
        </p:nvSpPr>
        <p:spPr/>
        <p:txBody>
          <a:bodyPr/>
          <a:lstStyle/>
          <a:p>
            <a:r>
              <a:rPr lang="en-CA" dirty="0"/>
              <a:t>Preparing our minds</a:t>
            </a:r>
          </a:p>
        </p:txBody>
      </p:sp>
      <p:sp>
        <p:nvSpPr>
          <p:cNvPr id="3" name="Content Placeholder 2">
            <a:extLst>
              <a:ext uri="{FF2B5EF4-FFF2-40B4-BE49-F238E27FC236}">
                <a16:creationId xmlns:a16="http://schemas.microsoft.com/office/drawing/2014/main" id="{0950F8B0-F0B5-5DAC-4418-11D8E729A32E}"/>
              </a:ext>
            </a:extLst>
          </p:cNvPr>
          <p:cNvSpPr>
            <a:spLocks noGrp="1"/>
          </p:cNvSpPr>
          <p:nvPr>
            <p:ph idx="1"/>
          </p:nvPr>
        </p:nvSpPr>
        <p:spPr/>
        <p:txBody>
          <a:bodyPr/>
          <a:lstStyle/>
          <a:p>
            <a:pPr marL="109728" indent="0">
              <a:buNone/>
            </a:pPr>
            <a:r>
              <a:rPr lang="en-CA" dirty="0"/>
              <a:t>How would you describe/define diversity?</a:t>
            </a:r>
          </a:p>
          <a:p>
            <a:r>
              <a:rPr lang="en-CA" dirty="0"/>
              <a:t>“</a:t>
            </a:r>
            <a:r>
              <a:rPr lang="en-US" dirty="0"/>
              <a:t>the condition of having or being composed of differing elements : VARIETY; especially the inclusion of people of different races, cultures, etc. in a group or organization” (Merriam-Webster.com Dictionary, 2022, n.p.).</a:t>
            </a:r>
          </a:p>
          <a:p>
            <a:pPr marL="109728" indent="0">
              <a:buNone/>
            </a:pPr>
            <a:endParaRPr lang="en-US" dirty="0"/>
          </a:p>
          <a:p>
            <a:r>
              <a:rPr lang="en-US" dirty="0"/>
              <a:t>“is about the individual. It is about the variety of unique dimensions, qualities and characteristics we all possess” (Canadian Centre for Diversity and Inclusion, 2022, n.p.).</a:t>
            </a:r>
            <a:endParaRPr lang="en-CA" dirty="0"/>
          </a:p>
        </p:txBody>
      </p:sp>
    </p:spTree>
    <p:extLst>
      <p:ext uri="{BB962C8B-B14F-4D97-AF65-F5344CB8AC3E}">
        <p14:creationId xmlns:p14="http://schemas.microsoft.com/office/powerpoint/2010/main" val="317085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8D6BB-F005-6DE1-ABFD-0BEA2E7E00F1}"/>
              </a:ext>
            </a:extLst>
          </p:cNvPr>
          <p:cNvSpPr>
            <a:spLocks noGrp="1"/>
          </p:cNvSpPr>
          <p:nvPr>
            <p:ph type="title"/>
          </p:nvPr>
        </p:nvSpPr>
        <p:spPr/>
        <p:txBody>
          <a:bodyPr/>
          <a:lstStyle/>
          <a:p>
            <a:r>
              <a:rPr lang="en-CA" dirty="0"/>
              <a:t>Preparing our minds</a:t>
            </a:r>
          </a:p>
        </p:txBody>
      </p:sp>
      <p:sp>
        <p:nvSpPr>
          <p:cNvPr id="3" name="Content Placeholder 2">
            <a:extLst>
              <a:ext uri="{FF2B5EF4-FFF2-40B4-BE49-F238E27FC236}">
                <a16:creationId xmlns:a16="http://schemas.microsoft.com/office/drawing/2014/main" id="{619E8E91-366C-D670-8DC7-D066C5B72C93}"/>
              </a:ext>
            </a:extLst>
          </p:cNvPr>
          <p:cNvSpPr>
            <a:spLocks noGrp="1"/>
          </p:cNvSpPr>
          <p:nvPr>
            <p:ph idx="1"/>
          </p:nvPr>
        </p:nvSpPr>
        <p:spPr/>
        <p:txBody>
          <a:bodyPr/>
          <a:lstStyle/>
          <a:p>
            <a:r>
              <a:rPr lang="en-CA" dirty="0"/>
              <a:t>“the variety of human qualities among different people and groups” (Boyington, 2020, p. 4).</a:t>
            </a:r>
          </a:p>
          <a:p>
            <a:pPr marL="109728" indent="0">
              <a:buNone/>
            </a:pPr>
            <a:endParaRPr lang="en-CA" dirty="0"/>
          </a:p>
          <a:p>
            <a:pPr marL="109728" indent="0">
              <a:buNone/>
            </a:pPr>
            <a:endParaRPr lang="en-CA" dirty="0"/>
          </a:p>
          <a:p>
            <a:endParaRPr lang="en-CA" dirty="0"/>
          </a:p>
          <a:p>
            <a:pPr marL="109728" indent="0">
              <a:buNone/>
            </a:pPr>
            <a:endParaRPr lang="en-CA" dirty="0"/>
          </a:p>
          <a:p>
            <a:pPr marL="109728" indent="0">
              <a:buNone/>
            </a:pPr>
            <a:r>
              <a:rPr lang="en-CA" dirty="0"/>
              <a:t>Establishing a definition of diversity is important in its application. </a:t>
            </a:r>
          </a:p>
          <a:p>
            <a:pPr marL="109728" indent="0">
              <a:buNone/>
            </a:pPr>
            <a:endParaRPr lang="en-CA" dirty="0"/>
          </a:p>
          <a:p>
            <a:pPr marL="109728" indent="0">
              <a:buNone/>
            </a:pPr>
            <a:endParaRPr lang="en-CA" dirty="0"/>
          </a:p>
        </p:txBody>
      </p:sp>
    </p:spTree>
    <p:extLst>
      <p:ext uri="{BB962C8B-B14F-4D97-AF65-F5344CB8AC3E}">
        <p14:creationId xmlns:p14="http://schemas.microsoft.com/office/powerpoint/2010/main" val="67936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42497-9479-2D56-C661-25425C83E2A4}"/>
              </a:ext>
            </a:extLst>
          </p:cNvPr>
          <p:cNvSpPr>
            <a:spLocks noGrp="1"/>
          </p:cNvSpPr>
          <p:nvPr>
            <p:ph type="title"/>
          </p:nvPr>
        </p:nvSpPr>
        <p:spPr/>
        <p:txBody>
          <a:bodyPr/>
          <a:lstStyle/>
          <a:p>
            <a:r>
              <a:rPr lang="en-CA" dirty="0"/>
              <a:t>Preparing our minds</a:t>
            </a:r>
          </a:p>
        </p:txBody>
      </p:sp>
      <p:sp>
        <p:nvSpPr>
          <p:cNvPr id="3" name="Content Placeholder 2">
            <a:extLst>
              <a:ext uri="{FF2B5EF4-FFF2-40B4-BE49-F238E27FC236}">
                <a16:creationId xmlns:a16="http://schemas.microsoft.com/office/drawing/2014/main" id="{3878E2F9-08E4-9FA1-1015-4C61FC24D509}"/>
              </a:ext>
            </a:extLst>
          </p:cNvPr>
          <p:cNvSpPr>
            <a:spLocks noGrp="1"/>
          </p:cNvSpPr>
          <p:nvPr>
            <p:ph idx="1"/>
          </p:nvPr>
        </p:nvSpPr>
        <p:spPr/>
        <p:txBody>
          <a:bodyPr/>
          <a:lstStyle/>
          <a:p>
            <a:pPr marL="109728" indent="0">
              <a:buNone/>
            </a:pPr>
            <a:r>
              <a:rPr lang="en-CA" dirty="0"/>
              <a:t>Prejudice …</a:t>
            </a:r>
          </a:p>
          <a:p>
            <a:pPr>
              <a:buFont typeface="Arial" panose="020B0604020202020204" pitchFamily="34" charset="0"/>
              <a:buChar char="•"/>
            </a:pPr>
            <a:r>
              <a:rPr lang="en-CA" dirty="0"/>
              <a:t>“an adverse judgment or opinion formed with little or no knowledge or experience or examination of the facts … “ (Boyington, 2020, p. 88).</a:t>
            </a:r>
          </a:p>
          <a:p>
            <a:pPr>
              <a:buFont typeface="Arial" panose="020B0604020202020204" pitchFamily="34" charset="0"/>
              <a:buChar char="•"/>
            </a:pPr>
            <a:endParaRPr lang="en-CA" dirty="0"/>
          </a:p>
          <a:p>
            <a:pPr marL="109728" indent="0">
              <a:buNone/>
            </a:pPr>
            <a:r>
              <a:rPr lang="en-CA" dirty="0"/>
              <a:t>Most individuals when polled do not believe they hold any prejudice, but rather, hold an open mind toward various groups and people.</a:t>
            </a:r>
          </a:p>
          <a:p>
            <a:pPr marL="109728" indent="0">
              <a:buNone/>
            </a:pPr>
            <a:endParaRPr lang="en-CA" dirty="0"/>
          </a:p>
          <a:p>
            <a:pPr marL="109728" indent="0">
              <a:buNone/>
            </a:pPr>
            <a:endParaRPr lang="en-CA" dirty="0"/>
          </a:p>
        </p:txBody>
      </p:sp>
    </p:spTree>
    <p:extLst>
      <p:ext uri="{BB962C8B-B14F-4D97-AF65-F5344CB8AC3E}">
        <p14:creationId xmlns:p14="http://schemas.microsoft.com/office/powerpoint/2010/main" val="159671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ining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raining presentation.potx" id="{7B9FCAFE-DDE5-4198-9987-54DFCAD80598}" vid="{6015A8B0-C387-4E39-945C-0F39E3EB10B6}"/>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Training presentation</Template>
  <TotalTime>574</TotalTime>
  <Words>2007</Words>
  <Application>Microsoft Office PowerPoint</Application>
  <PresentationFormat>Widescreen</PresentationFormat>
  <Paragraphs>215</Paragraphs>
  <Slides>35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Georgia</vt:lpstr>
      <vt:lpstr>Wingdings 2</vt:lpstr>
      <vt:lpstr>Training presentation</vt:lpstr>
      <vt:lpstr>Diversity 101</vt:lpstr>
      <vt:lpstr>Land Acknowledgement</vt:lpstr>
      <vt:lpstr>Agenda</vt:lpstr>
      <vt:lpstr>Introduction</vt:lpstr>
      <vt:lpstr>Preparing our minds</vt:lpstr>
      <vt:lpstr>Preparing our minds</vt:lpstr>
      <vt:lpstr>Preparing our minds</vt:lpstr>
      <vt:lpstr>Preparing our minds</vt:lpstr>
      <vt:lpstr>Preparing our minds</vt:lpstr>
      <vt:lpstr>Preparing our minds</vt:lpstr>
      <vt:lpstr>Preparing our minds</vt:lpstr>
      <vt:lpstr>Preparing our minds</vt:lpstr>
      <vt:lpstr>Preparing our minds</vt:lpstr>
      <vt:lpstr>Preparing our minds</vt:lpstr>
      <vt:lpstr>The Past</vt:lpstr>
      <vt:lpstr>The Past</vt:lpstr>
      <vt:lpstr>The Past</vt:lpstr>
      <vt:lpstr>The Past</vt:lpstr>
      <vt:lpstr>The Past</vt:lpstr>
      <vt:lpstr>Law</vt:lpstr>
      <vt:lpstr>Law</vt:lpstr>
      <vt:lpstr>Law</vt:lpstr>
      <vt:lpstr>Law</vt:lpstr>
      <vt:lpstr>Law</vt:lpstr>
      <vt:lpstr>Law</vt:lpstr>
      <vt:lpstr>Law</vt:lpstr>
      <vt:lpstr>Law</vt:lpstr>
      <vt:lpstr>Diverse Groups</vt:lpstr>
      <vt:lpstr>Diverse groups</vt:lpstr>
      <vt:lpstr>Diverse Groups</vt:lpstr>
      <vt:lpstr>Diverse Groups</vt:lpstr>
      <vt:lpstr>Diverse Groups</vt:lpstr>
      <vt:lpstr>Practice and Perspective</vt:lpstr>
      <vt:lpstr>Practice and Perspective</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Diversity</dc:title>
  <dc:creator>shannon</dc:creator>
  <cp:lastModifiedBy>shannon</cp:lastModifiedBy>
  <cp:revision>19</cp:revision>
  <dcterms:created xsi:type="dcterms:W3CDTF">2022-06-06T20:28:00Z</dcterms:created>
  <dcterms:modified xsi:type="dcterms:W3CDTF">2022-06-08T03:16:12Z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