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6"/>
  </p:notesMasterIdLst>
  <p:handoutMasterIdLst>
    <p:handoutMasterId r:id="rId37"/>
  </p:handoutMasterIdLst>
  <p:sldIdLst>
    <p:sldId id="280" r:id="rId5"/>
    <p:sldId id="257" r:id="rId6"/>
    <p:sldId id="281" r:id="rId7"/>
    <p:sldId id="293" r:id="rId8"/>
    <p:sldId id="292" r:id="rId9"/>
    <p:sldId id="283" r:id="rId10"/>
    <p:sldId id="282" r:id="rId11"/>
    <p:sldId id="284" r:id="rId12"/>
    <p:sldId id="285" r:id="rId13"/>
    <p:sldId id="286" r:id="rId14"/>
    <p:sldId id="287" r:id="rId15"/>
    <p:sldId id="307" r:id="rId16"/>
    <p:sldId id="308" r:id="rId17"/>
    <p:sldId id="288" r:id="rId18"/>
    <p:sldId id="289" r:id="rId19"/>
    <p:sldId id="310" r:id="rId20"/>
    <p:sldId id="311" r:id="rId21"/>
    <p:sldId id="291" r:id="rId22"/>
    <p:sldId id="294" r:id="rId23"/>
    <p:sldId id="297" r:id="rId24"/>
    <p:sldId id="295" r:id="rId25"/>
    <p:sldId id="298" r:id="rId26"/>
    <p:sldId id="299" r:id="rId27"/>
    <p:sldId id="296" r:id="rId28"/>
    <p:sldId id="300" r:id="rId29"/>
    <p:sldId id="301" r:id="rId30"/>
    <p:sldId id="302" r:id="rId31"/>
    <p:sldId id="303" r:id="rId32"/>
    <p:sldId id="304" r:id="rId33"/>
    <p:sldId id="305" r:id="rId34"/>
    <p:sldId id="30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99"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s, Tawnya (SOLGEN)" initials="RT(" lastIdx="1" clrIdx="0">
    <p:extLst>
      <p:ext uri="{19B8F6BF-5375-455C-9EA6-DF929625EA0E}">
        <p15:presenceInfo xmlns:p15="http://schemas.microsoft.com/office/powerpoint/2012/main" userId="S::Tawnya.Roberts@ontario.ca::fee05f04-4a46-4dbd-a8b9-fb15618ddf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54"/>
    <p:restoredTop sz="93662"/>
  </p:normalViewPr>
  <p:slideViewPr>
    <p:cSldViewPr snapToGrid="0" snapToObjects="1">
      <p:cViewPr>
        <p:scale>
          <a:sx n="100" d="100"/>
          <a:sy n="100" d="100"/>
        </p:scale>
        <p:origin x="636" y="114"/>
      </p:cViewPr>
      <p:guideLst>
        <p:guide orient="horz" pos="4099"/>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6" d="100"/>
          <a:sy n="66" d="100"/>
        </p:scale>
        <p:origin x="2032" y="8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ka, Elayne (SOLGEN)" userId="69cf5d53-a953-4218-add3-bfdc7f5afe22" providerId="ADAL" clId="{E5726D37-F646-4B49-BA58-86C8FAA57A9A}"/>
    <pc:docChg chg="modSld">
      <pc:chgData name="Baka, Elayne (SOLGEN)" userId="69cf5d53-a953-4218-add3-bfdc7f5afe22" providerId="ADAL" clId="{E5726D37-F646-4B49-BA58-86C8FAA57A9A}" dt="2022-06-03T16:39:24.056" v="164" actId="20577"/>
      <pc:docMkLst>
        <pc:docMk/>
      </pc:docMkLst>
      <pc:sldChg chg="modSp mod">
        <pc:chgData name="Baka, Elayne (SOLGEN)" userId="69cf5d53-a953-4218-add3-bfdc7f5afe22" providerId="ADAL" clId="{E5726D37-F646-4B49-BA58-86C8FAA57A9A}" dt="2022-06-03T16:15:54.647" v="1" actId="20577"/>
        <pc:sldMkLst>
          <pc:docMk/>
          <pc:sldMk cId="607829137" sldId="286"/>
        </pc:sldMkLst>
        <pc:spChg chg="mod">
          <ac:chgData name="Baka, Elayne (SOLGEN)" userId="69cf5d53-a953-4218-add3-bfdc7f5afe22" providerId="ADAL" clId="{E5726D37-F646-4B49-BA58-86C8FAA57A9A}" dt="2022-06-03T16:15:54.647" v="1" actId="20577"/>
          <ac:spMkLst>
            <pc:docMk/>
            <pc:sldMk cId="607829137" sldId="286"/>
            <ac:spMk id="3" creationId="{F6E60B0F-D1D3-4474-AFE4-5C824CB3D0F6}"/>
          </ac:spMkLst>
        </pc:spChg>
      </pc:sldChg>
      <pc:sldChg chg="modSp mod">
        <pc:chgData name="Baka, Elayne (SOLGEN)" userId="69cf5d53-a953-4218-add3-bfdc7f5afe22" providerId="ADAL" clId="{E5726D37-F646-4B49-BA58-86C8FAA57A9A}" dt="2022-06-03T16:18:41.768" v="12" actId="20577"/>
        <pc:sldMkLst>
          <pc:docMk/>
          <pc:sldMk cId="3429125365" sldId="288"/>
        </pc:sldMkLst>
        <pc:spChg chg="mod">
          <ac:chgData name="Baka, Elayne (SOLGEN)" userId="69cf5d53-a953-4218-add3-bfdc7f5afe22" providerId="ADAL" clId="{E5726D37-F646-4B49-BA58-86C8FAA57A9A}" dt="2022-06-03T16:18:41.768" v="12" actId="20577"/>
          <ac:spMkLst>
            <pc:docMk/>
            <pc:sldMk cId="3429125365" sldId="288"/>
            <ac:spMk id="3" creationId="{F6E60B0F-D1D3-4474-AFE4-5C824CB3D0F6}"/>
          </ac:spMkLst>
        </pc:spChg>
      </pc:sldChg>
      <pc:sldChg chg="modSp mod">
        <pc:chgData name="Baka, Elayne (SOLGEN)" userId="69cf5d53-a953-4218-add3-bfdc7f5afe22" providerId="ADAL" clId="{E5726D37-F646-4B49-BA58-86C8FAA57A9A}" dt="2022-06-03T16:22:33.885" v="32" actId="20577"/>
        <pc:sldMkLst>
          <pc:docMk/>
          <pc:sldMk cId="2002419483" sldId="291"/>
        </pc:sldMkLst>
        <pc:spChg chg="mod">
          <ac:chgData name="Baka, Elayne (SOLGEN)" userId="69cf5d53-a953-4218-add3-bfdc7f5afe22" providerId="ADAL" clId="{E5726D37-F646-4B49-BA58-86C8FAA57A9A}" dt="2022-06-03T16:22:33.885" v="32" actId="20577"/>
          <ac:spMkLst>
            <pc:docMk/>
            <pc:sldMk cId="2002419483" sldId="291"/>
            <ac:spMk id="3" creationId="{A38A5E68-BC38-CB43-B476-9297DEAA06C6}"/>
          </ac:spMkLst>
        </pc:spChg>
      </pc:sldChg>
      <pc:sldChg chg="modSp mod">
        <pc:chgData name="Baka, Elayne (SOLGEN)" userId="69cf5d53-a953-4218-add3-bfdc7f5afe22" providerId="ADAL" clId="{E5726D37-F646-4B49-BA58-86C8FAA57A9A}" dt="2022-06-03T16:25:16.490" v="41" actId="20577"/>
        <pc:sldMkLst>
          <pc:docMk/>
          <pc:sldMk cId="4249714865" sldId="294"/>
        </pc:sldMkLst>
        <pc:spChg chg="mod">
          <ac:chgData name="Baka, Elayne (SOLGEN)" userId="69cf5d53-a953-4218-add3-bfdc7f5afe22" providerId="ADAL" clId="{E5726D37-F646-4B49-BA58-86C8FAA57A9A}" dt="2022-06-03T16:25:16.490" v="41" actId="20577"/>
          <ac:spMkLst>
            <pc:docMk/>
            <pc:sldMk cId="4249714865" sldId="294"/>
            <ac:spMk id="3" creationId="{A38A5E68-BC38-CB43-B476-9297DEAA06C6}"/>
          </ac:spMkLst>
        </pc:spChg>
      </pc:sldChg>
      <pc:sldChg chg="modSp mod">
        <pc:chgData name="Baka, Elayne (SOLGEN)" userId="69cf5d53-a953-4218-add3-bfdc7f5afe22" providerId="ADAL" clId="{E5726D37-F646-4B49-BA58-86C8FAA57A9A}" dt="2022-06-03T16:29:35.550" v="131" actId="20577"/>
        <pc:sldMkLst>
          <pc:docMk/>
          <pc:sldMk cId="894338925" sldId="296"/>
        </pc:sldMkLst>
        <pc:spChg chg="mod">
          <ac:chgData name="Baka, Elayne (SOLGEN)" userId="69cf5d53-a953-4218-add3-bfdc7f5afe22" providerId="ADAL" clId="{E5726D37-F646-4B49-BA58-86C8FAA57A9A}" dt="2022-06-03T16:29:35.550" v="131" actId="20577"/>
          <ac:spMkLst>
            <pc:docMk/>
            <pc:sldMk cId="894338925" sldId="296"/>
            <ac:spMk id="3" creationId="{A38A5E68-BC38-CB43-B476-9297DEAA06C6}"/>
          </ac:spMkLst>
        </pc:spChg>
      </pc:sldChg>
      <pc:sldChg chg="modSp mod">
        <pc:chgData name="Baka, Elayne (SOLGEN)" userId="69cf5d53-a953-4218-add3-bfdc7f5afe22" providerId="ADAL" clId="{E5726D37-F646-4B49-BA58-86C8FAA57A9A}" dt="2022-06-03T16:26:04.616" v="56" actId="404"/>
        <pc:sldMkLst>
          <pc:docMk/>
          <pc:sldMk cId="1484910081" sldId="297"/>
        </pc:sldMkLst>
        <pc:spChg chg="mod">
          <ac:chgData name="Baka, Elayne (SOLGEN)" userId="69cf5d53-a953-4218-add3-bfdc7f5afe22" providerId="ADAL" clId="{E5726D37-F646-4B49-BA58-86C8FAA57A9A}" dt="2022-06-03T16:26:04.616" v="56" actId="404"/>
          <ac:spMkLst>
            <pc:docMk/>
            <pc:sldMk cId="1484910081" sldId="297"/>
            <ac:spMk id="3" creationId="{A38A5E68-BC38-CB43-B476-9297DEAA06C6}"/>
          </ac:spMkLst>
        </pc:spChg>
      </pc:sldChg>
      <pc:sldChg chg="modSp mod">
        <pc:chgData name="Baka, Elayne (SOLGEN)" userId="69cf5d53-a953-4218-add3-bfdc7f5afe22" providerId="ADAL" clId="{E5726D37-F646-4B49-BA58-86C8FAA57A9A}" dt="2022-06-03T16:38:34.121" v="162" actId="20577"/>
        <pc:sldMkLst>
          <pc:docMk/>
          <pc:sldMk cId="1243426042" sldId="298"/>
        </pc:sldMkLst>
        <pc:spChg chg="mod">
          <ac:chgData name="Baka, Elayne (SOLGEN)" userId="69cf5d53-a953-4218-add3-bfdc7f5afe22" providerId="ADAL" clId="{E5726D37-F646-4B49-BA58-86C8FAA57A9A}" dt="2022-06-03T16:38:34.121" v="162" actId="20577"/>
          <ac:spMkLst>
            <pc:docMk/>
            <pc:sldMk cId="1243426042" sldId="298"/>
            <ac:spMk id="3" creationId="{A38A5E68-BC38-CB43-B476-9297DEAA06C6}"/>
          </ac:spMkLst>
        </pc:spChg>
      </pc:sldChg>
      <pc:sldChg chg="modSp mod">
        <pc:chgData name="Baka, Elayne (SOLGEN)" userId="69cf5d53-a953-4218-add3-bfdc7f5afe22" providerId="ADAL" clId="{E5726D37-F646-4B49-BA58-86C8FAA57A9A}" dt="2022-06-03T16:28:26.142" v="80" actId="20577"/>
        <pc:sldMkLst>
          <pc:docMk/>
          <pc:sldMk cId="1695608959" sldId="299"/>
        </pc:sldMkLst>
        <pc:spChg chg="mod">
          <ac:chgData name="Baka, Elayne (SOLGEN)" userId="69cf5d53-a953-4218-add3-bfdc7f5afe22" providerId="ADAL" clId="{E5726D37-F646-4B49-BA58-86C8FAA57A9A}" dt="2022-06-03T16:28:26.142" v="80" actId="20577"/>
          <ac:spMkLst>
            <pc:docMk/>
            <pc:sldMk cId="1695608959" sldId="299"/>
            <ac:spMk id="3" creationId="{A38A5E68-BC38-CB43-B476-9297DEAA06C6}"/>
          </ac:spMkLst>
        </pc:spChg>
      </pc:sldChg>
      <pc:sldChg chg="modSp mod">
        <pc:chgData name="Baka, Elayne (SOLGEN)" userId="69cf5d53-a953-4218-add3-bfdc7f5afe22" providerId="ADAL" clId="{E5726D37-F646-4B49-BA58-86C8FAA57A9A}" dt="2022-06-03T16:32:19.088" v="137" actId="20577"/>
        <pc:sldMkLst>
          <pc:docMk/>
          <pc:sldMk cId="620824422" sldId="301"/>
        </pc:sldMkLst>
        <pc:spChg chg="mod">
          <ac:chgData name="Baka, Elayne (SOLGEN)" userId="69cf5d53-a953-4218-add3-bfdc7f5afe22" providerId="ADAL" clId="{E5726D37-F646-4B49-BA58-86C8FAA57A9A}" dt="2022-06-03T16:32:19.088" v="137" actId="20577"/>
          <ac:spMkLst>
            <pc:docMk/>
            <pc:sldMk cId="620824422" sldId="301"/>
            <ac:spMk id="3" creationId="{A38A5E68-BC38-CB43-B476-9297DEAA06C6}"/>
          </ac:spMkLst>
        </pc:spChg>
      </pc:sldChg>
      <pc:sldChg chg="modSp mod">
        <pc:chgData name="Baka, Elayne (SOLGEN)" userId="69cf5d53-a953-4218-add3-bfdc7f5afe22" providerId="ADAL" clId="{E5726D37-F646-4B49-BA58-86C8FAA57A9A}" dt="2022-06-03T16:39:24.056" v="164" actId="20577"/>
        <pc:sldMkLst>
          <pc:docMk/>
          <pc:sldMk cId="1397113505" sldId="303"/>
        </pc:sldMkLst>
        <pc:spChg chg="mod">
          <ac:chgData name="Baka, Elayne (SOLGEN)" userId="69cf5d53-a953-4218-add3-bfdc7f5afe22" providerId="ADAL" clId="{E5726D37-F646-4B49-BA58-86C8FAA57A9A}" dt="2022-06-03T16:39:24.056" v="164" actId="20577"/>
          <ac:spMkLst>
            <pc:docMk/>
            <pc:sldMk cId="1397113505" sldId="303"/>
            <ac:spMk id="3" creationId="{A38A5E68-BC38-CB43-B476-9297DEAA06C6}"/>
          </ac:spMkLst>
        </pc:spChg>
      </pc:sldChg>
      <pc:sldChg chg="modSp mod">
        <pc:chgData name="Baka, Elayne (SOLGEN)" userId="69cf5d53-a953-4218-add3-bfdc7f5afe22" providerId="ADAL" clId="{E5726D37-F646-4B49-BA58-86C8FAA57A9A}" dt="2022-06-03T16:36:36.723" v="158" actId="113"/>
        <pc:sldMkLst>
          <pc:docMk/>
          <pc:sldMk cId="2636091402" sldId="305"/>
        </pc:sldMkLst>
        <pc:spChg chg="mod">
          <ac:chgData name="Baka, Elayne (SOLGEN)" userId="69cf5d53-a953-4218-add3-bfdc7f5afe22" providerId="ADAL" clId="{E5726D37-F646-4B49-BA58-86C8FAA57A9A}" dt="2022-06-03T16:36:36.723" v="158" actId="113"/>
          <ac:spMkLst>
            <pc:docMk/>
            <pc:sldMk cId="2636091402" sldId="305"/>
            <ac:spMk id="3" creationId="{A38A5E68-BC38-CB43-B476-9297DEAA06C6}"/>
          </ac:spMkLst>
        </pc:spChg>
      </pc:sldChg>
      <pc:sldChg chg="modSp mod">
        <pc:chgData name="Baka, Elayne (SOLGEN)" userId="69cf5d53-a953-4218-add3-bfdc7f5afe22" providerId="ADAL" clId="{E5726D37-F646-4B49-BA58-86C8FAA57A9A}" dt="2022-06-03T16:17:56.366" v="7" actId="20577"/>
        <pc:sldMkLst>
          <pc:docMk/>
          <pc:sldMk cId="1727527849" sldId="307"/>
        </pc:sldMkLst>
        <pc:spChg chg="mod">
          <ac:chgData name="Baka, Elayne (SOLGEN)" userId="69cf5d53-a953-4218-add3-bfdc7f5afe22" providerId="ADAL" clId="{E5726D37-F646-4B49-BA58-86C8FAA57A9A}" dt="2022-06-03T16:17:56.366" v="7" actId="20577"/>
          <ac:spMkLst>
            <pc:docMk/>
            <pc:sldMk cId="1727527849" sldId="307"/>
            <ac:spMk id="3" creationId="{F6E60B0F-D1D3-4474-AFE4-5C824CB3D0F6}"/>
          </ac:spMkLst>
        </pc:spChg>
      </pc:sldChg>
      <pc:sldChg chg="modSp mod">
        <pc:chgData name="Baka, Elayne (SOLGEN)" userId="69cf5d53-a953-4218-add3-bfdc7f5afe22" providerId="ADAL" clId="{E5726D37-F646-4B49-BA58-86C8FAA57A9A}" dt="2022-06-03T16:20:28.017" v="16" actId="20577"/>
        <pc:sldMkLst>
          <pc:docMk/>
          <pc:sldMk cId="1276630901" sldId="310"/>
        </pc:sldMkLst>
        <pc:spChg chg="mod">
          <ac:chgData name="Baka, Elayne (SOLGEN)" userId="69cf5d53-a953-4218-add3-bfdc7f5afe22" providerId="ADAL" clId="{E5726D37-F646-4B49-BA58-86C8FAA57A9A}" dt="2022-06-03T16:20:28.017" v="16" actId="20577"/>
          <ac:spMkLst>
            <pc:docMk/>
            <pc:sldMk cId="1276630901" sldId="310"/>
            <ac:spMk id="13" creationId="{E84B3E4A-F473-4BA4-AC97-DF1F43361FD1}"/>
          </ac:spMkLst>
        </pc:spChg>
      </pc:sldChg>
      <pc:sldChg chg="modSp mod">
        <pc:chgData name="Baka, Elayne (SOLGEN)" userId="69cf5d53-a953-4218-add3-bfdc7f5afe22" providerId="ADAL" clId="{E5726D37-F646-4B49-BA58-86C8FAA57A9A}" dt="2022-06-03T16:38:04.111" v="159" actId="6549"/>
        <pc:sldMkLst>
          <pc:docMk/>
          <pc:sldMk cId="3308737617" sldId="311"/>
        </pc:sldMkLst>
        <pc:spChg chg="mod">
          <ac:chgData name="Baka, Elayne (SOLGEN)" userId="69cf5d53-a953-4218-add3-bfdc7f5afe22" providerId="ADAL" clId="{E5726D37-F646-4B49-BA58-86C8FAA57A9A}" dt="2022-06-03T16:38:04.111" v="159" actId="6549"/>
          <ac:spMkLst>
            <pc:docMk/>
            <pc:sldMk cId="3308737617" sldId="311"/>
            <ac:spMk id="3" creationId="{3B4BC82B-5A54-425D-B10A-CE5085FFA12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908E83-914B-AF4D-AD4A-2119A9E8B3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B6C3A2-16EB-5047-88D8-E94E8208AE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1D88B4-9F5F-E542-AAD5-5CE84E0C2F6F}" type="datetimeFigureOut">
              <a:rPr lang="en-US" smtClean="0"/>
              <a:t>6/3/2022</a:t>
            </a:fld>
            <a:endParaRPr lang="en-US"/>
          </a:p>
        </p:txBody>
      </p:sp>
      <p:sp>
        <p:nvSpPr>
          <p:cNvPr id="4" name="Footer Placeholder 3">
            <a:extLst>
              <a:ext uri="{FF2B5EF4-FFF2-40B4-BE49-F238E27FC236}">
                <a16:creationId xmlns:a16="http://schemas.microsoft.com/office/drawing/2014/main" id="{103843AF-0FB2-954B-B89E-10BFC8AFBA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1B28C1A-97D0-944D-B2B5-BDCB8F8DF6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452736-F53C-AE43-AE3B-B7425EB89738}" type="slidenum">
              <a:rPr lang="en-US" smtClean="0"/>
              <a:t>‹#›</a:t>
            </a:fld>
            <a:endParaRPr lang="en-US"/>
          </a:p>
        </p:txBody>
      </p:sp>
    </p:spTree>
    <p:extLst>
      <p:ext uri="{BB962C8B-B14F-4D97-AF65-F5344CB8AC3E}">
        <p14:creationId xmlns:p14="http://schemas.microsoft.com/office/powerpoint/2010/main" val="900117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0AEBD-DCD3-5748-8ACE-ABF4DF55CD19}" type="datetimeFigureOut">
              <a:rPr lang="en-US" smtClean="0"/>
              <a:t>6/3/2022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AFAB16-4C07-5141-8688-34B493849C85}" type="slidenum">
              <a:rPr lang="en-US" smtClean="0"/>
              <a:t>‹#›</a:t>
            </a:fld>
            <a:endParaRPr lang="en-US"/>
          </a:p>
        </p:txBody>
      </p:sp>
    </p:spTree>
    <p:extLst>
      <p:ext uri="{BB962C8B-B14F-4D97-AF65-F5344CB8AC3E}">
        <p14:creationId xmlns:p14="http://schemas.microsoft.com/office/powerpoint/2010/main" val="287867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_Colour 1">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04013029-EBB6-4D50-ABA9-851EBB68D1F6}"/>
              </a:ext>
            </a:extLst>
          </p:cNvPr>
          <p:cNvSpPr/>
          <p:nvPr/>
        </p:nvSpPr>
        <p:spPr>
          <a:xfrm>
            <a:off x="-11638" y="-9525"/>
            <a:ext cx="9144000" cy="6870700"/>
          </a:xfrm>
          <a:custGeom>
            <a:avLst/>
            <a:gdLst>
              <a:gd name="connsiteX0" fmla="*/ 9525 w 9144000"/>
              <a:gd name="connsiteY0" fmla="*/ 9525 h 6870700"/>
              <a:gd name="connsiteX1" fmla="*/ 9140825 w 9144000"/>
              <a:gd name="connsiteY1" fmla="*/ 9525 h 6870700"/>
              <a:gd name="connsiteX2" fmla="*/ 9140825 w 9144000"/>
              <a:gd name="connsiteY2" fmla="*/ 6867525 h 6870700"/>
              <a:gd name="connsiteX3" fmla="*/ 9525 w 9144000"/>
              <a:gd name="connsiteY3" fmla="*/ 6867525 h 6870700"/>
            </a:gdLst>
            <a:ahLst/>
            <a:cxnLst>
              <a:cxn ang="0">
                <a:pos x="connsiteX0" y="connsiteY0"/>
              </a:cxn>
              <a:cxn ang="0">
                <a:pos x="connsiteX1" y="connsiteY1"/>
              </a:cxn>
              <a:cxn ang="0">
                <a:pos x="connsiteX2" y="connsiteY2"/>
              </a:cxn>
              <a:cxn ang="0">
                <a:pos x="connsiteX3" y="connsiteY3"/>
              </a:cxn>
            </a:cxnLst>
            <a:rect l="l" t="t" r="r" b="b"/>
            <a:pathLst>
              <a:path w="9144000" h="6870700">
                <a:moveTo>
                  <a:pt x="9525" y="9525"/>
                </a:moveTo>
                <a:lnTo>
                  <a:pt x="9140825" y="9525"/>
                </a:lnTo>
                <a:lnTo>
                  <a:pt x="9140825" y="6867525"/>
                </a:lnTo>
                <a:lnTo>
                  <a:pt x="9525" y="6867525"/>
                </a:lnTo>
                <a:close/>
              </a:path>
            </a:pathLst>
          </a:custGeom>
          <a:solidFill>
            <a:srgbClr val="FFFFFF"/>
          </a:solidFill>
          <a:ln w="9525" cap="flat">
            <a:noFill/>
            <a:prstDash val="solid"/>
            <a:miter/>
          </a:ln>
        </p:spPr>
        <p:txBody>
          <a:bodyPr rtlCol="0" anchor="ctr"/>
          <a:lstStyle/>
          <a:p>
            <a:endParaRPr lang="en-CA"/>
          </a:p>
        </p:txBody>
      </p:sp>
      <p:sp>
        <p:nvSpPr>
          <p:cNvPr id="7" name="Freeform: Shape 6">
            <a:extLst>
              <a:ext uri="{FF2B5EF4-FFF2-40B4-BE49-F238E27FC236}">
                <a16:creationId xmlns:a16="http://schemas.microsoft.com/office/drawing/2014/main" id="{4E5EC832-37B4-41FE-9BF1-95FF66A6D25F}"/>
              </a:ext>
            </a:extLst>
          </p:cNvPr>
          <p:cNvSpPr/>
          <p:nvPr/>
        </p:nvSpPr>
        <p:spPr>
          <a:xfrm>
            <a:off x="-24338" y="-9525"/>
            <a:ext cx="9156700" cy="6870700"/>
          </a:xfrm>
          <a:custGeom>
            <a:avLst/>
            <a:gdLst>
              <a:gd name="connsiteX0" fmla="*/ 9153525 w 9156700"/>
              <a:gd name="connsiteY0" fmla="*/ 6867525 h 6870700"/>
              <a:gd name="connsiteX1" fmla="*/ 9525 w 9156700"/>
              <a:gd name="connsiteY1" fmla="*/ 6867525 h 6870700"/>
              <a:gd name="connsiteX2" fmla="*/ 9525 w 9156700"/>
              <a:gd name="connsiteY2" fmla="*/ 9525 h 6870700"/>
              <a:gd name="connsiteX3" fmla="*/ 9153525 w 9156700"/>
              <a:gd name="connsiteY3" fmla="*/ 9525 h 6870700"/>
            </a:gdLst>
            <a:ahLst/>
            <a:cxnLst>
              <a:cxn ang="0">
                <a:pos x="connsiteX0" y="connsiteY0"/>
              </a:cxn>
              <a:cxn ang="0">
                <a:pos x="connsiteX1" y="connsiteY1"/>
              </a:cxn>
              <a:cxn ang="0">
                <a:pos x="connsiteX2" y="connsiteY2"/>
              </a:cxn>
              <a:cxn ang="0">
                <a:pos x="connsiteX3" y="connsiteY3"/>
              </a:cxn>
            </a:cxnLst>
            <a:rect l="l" t="t" r="r" b="b"/>
            <a:pathLst>
              <a:path w="9156700" h="6870700">
                <a:moveTo>
                  <a:pt x="9153525" y="6867525"/>
                </a:moveTo>
                <a:lnTo>
                  <a:pt x="9525" y="6867525"/>
                </a:lnTo>
                <a:lnTo>
                  <a:pt x="9525" y="9525"/>
                </a:lnTo>
                <a:lnTo>
                  <a:pt x="9153525" y="9525"/>
                </a:lnTo>
                <a:close/>
              </a:path>
            </a:pathLst>
          </a:custGeom>
          <a:noFill/>
          <a:ln w="9525" cap="flat">
            <a:noFill/>
            <a:prstDash val="solid"/>
            <a:miter/>
          </a:ln>
        </p:spPr>
        <p:txBody>
          <a:bodyPr rtlCol="0" anchor="ctr"/>
          <a:lstStyle/>
          <a:p>
            <a:endParaRPr lang="en-CA"/>
          </a:p>
        </p:txBody>
      </p:sp>
      <p:sp>
        <p:nvSpPr>
          <p:cNvPr id="11" name="Freeform: Shape 10">
            <a:extLst>
              <a:ext uri="{FF2B5EF4-FFF2-40B4-BE49-F238E27FC236}">
                <a16:creationId xmlns:a16="http://schemas.microsoft.com/office/drawing/2014/main" id="{A0C67ED2-F1BC-4370-BA06-23FA31FD9DD6}"/>
              </a:ext>
            </a:extLst>
          </p:cNvPr>
          <p:cNvSpPr/>
          <p:nvPr userDrawn="1"/>
        </p:nvSpPr>
        <p:spPr>
          <a:xfrm>
            <a:off x="-11638" y="-9525"/>
            <a:ext cx="9156700" cy="2298700"/>
          </a:xfrm>
          <a:custGeom>
            <a:avLst/>
            <a:gdLst>
              <a:gd name="connsiteX0" fmla="*/ 9153525 w 9156700"/>
              <a:gd name="connsiteY0" fmla="*/ 2295525 h 2298700"/>
              <a:gd name="connsiteX1" fmla="*/ 9525 w 9156700"/>
              <a:gd name="connsiteY1" fmla="*/ 2295525 h 2298700"/>
              <a:gd name="connsiteX2" fmla="*/ 9525 w 9156700"/>
              <a:gd name="connsiteY2" fmla="*/ 9525 h 2298700"/>
              <a:gd name="connsiteX3" fmla="*/ 9153525 w 9156700"/>
              <a:gd name="connsiteY3" fmla="*/ 9525 h 2298700"/>
            </a:gdLst>
            <a:ahLst/>
            <a:cxnLst>
              <a:cxn ang="0">
                <a:pos x="connsiteX0" y="connsiteY0"/>
              </a:cxn>
              <a:cxn ang="0">
                <a:pos x="connsiteX1" y="connsiteY1"/>
              </a:cxn>
              <a:cxn ang="0">
                <a:pos x="connsiteX2" y="connsiteY2"/>
              </a:cxn>
              <a:cxn ang="0">
                <a:pos x="connsiteX3" y="connsiteY3"/>
              </a:cxn>
            </a:cxnLst>
            <a:rect l="l" t="t" r="r" b="b"/>
            <a:pathLst>
              <a:path w="9156700" h="2298700">
                <a:moveTo>
                  <a:pt x="9153525" y="2295525"/>
                </a:moveTo>
                <a:lnTo>
                  <a:pt x="9525" y="2295525"/>
                </a:lnTo>
                <a:lnTo>
                  <a:pt x="9525" y="9525"/>
                </a:lnTo>
                <a:lnTo>
                  <a:pt x="9153525" y="9525"/>
                </a:lnTo>
                <a:close/>
              </a:path>
            </a:pathLst>
          </a:custGeom>
          <a:solidFill>
            <a:schemeClr val="accent1">
              <a:lumMod val="50000"/>
            </a:schemeClr>
          </a:solidFill>
          <a:ln w="9525" cap="flat">
            <a:noFill/>
            <a:prstDash val="solid"/>
            <a:miter/>
          </a:ln>
        </p:spPr>
        <p:txBody>
          <a:bodyPr rtlCol="0" anchor="ctr"/>
          <a:lstStyle/>
          <a:p>
            <a:endParaRPr lang="en-CA"/>
          </a:p>
        </p:txBody>
      </p:sp>
      <p:sp>
        <p:nvSpPr>
          <p:cNvPr id="12" name="Freeform: Shape 11">
            <a:extLst>
              <a:ext uri="{FF2B5EF4-FFF2-40B4-BE49-F238E27FC236}">
                <a16:creationId xmlns:a16="http://schemas.microsoft.com/office/drawing/2014/main" id="{4116B063-5017-42F8-8A2A-3BEDDB34519D}"/>
              </a:ext>
            </a:extLst>
          </p:cNvPr>
          <p:cNvSpPr/>
          <p:nvPr/>
        </p:nvSpPr>
        <p:spPr>
          <a:xfrm>
            <a:off x="-11638" y="6162675"/>
            <a:ext cx="9156700" cy="698500"/>
          </a:xfrm>
          <a:custGeom>
            <a:avLst/>
            <a:gdLst>
              <a:gd name="connsiteX0" fmla="*/ 9525 w 9156700"/>
              <a:gd name="connsiteY0" fmla="*/ 9525 h 698500"/>
              <a:gd name="connsiteX1" fmla="*/ 9153525 w 9156700"/>
              <a:gd name="connsiteY1" fmla="*/ 9525 h 698500"/>
              <a:gd name="connsiteX2" fmla="*/ 9153525 w 9156700"/>
              <a:gd name="connsiteY2" fmla="*/ 695325 h 698500"/>
              <a:gd name="connsiteX3" fmla="*/ 9525 w 9156700"/>
              <a:gd name="connsiteY3" fmla="*/ 695325 h 698500"/>
            </a:gdLst>
            <a:ahLst/>
            <a:cxnLst>
              <a:cxn ang="0">
                <a:pos x="connsiteX0" y="connsiteY0"/>
              </a:cxn>
              <a:cxn ang="0">
                <a:pos x="connsiteX1" y="connsiteY1"/>
              </a:cxn>
              <a:cxn ang="0">
                <a:pos x="connsiteX2" y="connsiteY2"/>
              </a:cxn>
              <a:cxn ang="0">
                <a:pos x="connsiteX3" y="connsiteY3"/>
              </a:cxn>
            </a:cxnLst>
            <a:rect l="l" t="t" r="r" b="b"/>
            <a:pathLst>
              <a:path w="9156700" h="698500">
                <a:moveTo>
                  <a:pt x="9525" y="9525"/>
                </a:moveTo>
                <a:lnTo>
                  <a:pt x="9153525" y="9525"/>
                </a:lnTo>
                <a:lnTo>
                  <a:pt x="9153525" y="695325"/>
                </a:lnTo>
                <a:lnTo>
                  <a:pt x="9525" y="695325"/>
                </a:lnTo>
                <a:close/>
              </a:path>
            </a:pathLst>
          </a:custGeom>
          <a:solidFill>
            <a:schemeClr val="accent1">
              <a:lumMod val="50000"/>
            </a:schemeClr>
          </a:solidFill>
          <a:ln w="9525"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0C19A0AE-62AA-4831-85C4-E6DCA5B784AD}"/>
              </a:ext>
            </a:extLst>
          </p:cNvPr>
          <p:cNvSpPr/>
          <p:nvPr/>
        </p:nvSpPr>
        <p:spPr>
          <a:xfrm>
            <a:off x="-11638" y="2276475"/>
            <a:ext cx="9156700" cy="3898900"/>
          </a:xfrm>
          <a:custGeom>
            <a:avLst/>
            <a:gdLst>
              <a:gd name="connsiteX0" fmla="*/ 9153525 w 9156700"/>
              <a:gd name="connsiteY0" fmla="*/ 3895725 h 3898900"/>
              <a:gd name="connsiteX1" fmla="*/ 9525 w 9156700"/>
              <a:gd name="connsiteY1" fmla="*/ 3895725 h 3898900"/>
              <a:gd name="connsiteX2" fmla="*/ 9525 w 9156700"/>
              <a:gd name="connsiteY2" fmla="*/ 9525 h 3898900"/>
              <a:gd name="connsiteX3" fmla="*/ 9153525 w 9156700"/>
              <a:gd name="connsiteY3" fmla="*/ 9525 h 3898900"/>
            </a:gdLst>
            <a:ahLst/>
            <a:cxnLst>
              <a:cxn ang="0">
                <a:pos x="connsiteX0" y="connsiteY0"/>
              </a:cxn>
              <a:cxn ang="0">
                <a:pos x="connsiteX1" y="connsiteY1"/>
              </a:cxn>
              <a:cxn ang="0">
                <a:pos x="connsiteX2" y="connsiteY2"/>
              </a:cxn>
              <a:cxn ang="0">
                <a:pos x="connsiteX3" y="connsiteY3"/>
              </a:cxn>
            </a:cxnLst>
            <a:rect l="l" t="t" r="r" b="b"/>
            <a:pathLst>
              <a:path w="9156700" h="3898900">
                <a:moveTo>
                  <a:pt x="9153525" y="3895725"/>
                </a:moveTo>
                <a:lnTo>
                  <a:pt x="9525" y="3895725"/>
                </a:lnTo>
                <a:lnTo>
                  <a:pt x="9525" y="9525"/>
                </a:lnTo>
                <a:lnTo>
                  <a:pt x="9153525" y="9525"/>
                </a:lnTo>
                <a:close/>
              </a:path>
            </a:pathLst>
          </a:custGeom>
          <a:solidFill>
            <a:srgbClr val="FFFFFF">
              <a:alpha val="80000"/>
            </a:srgbClr>
          </a:solidFill>
          <a:ln w="9525" cap="flat">
            <a:noFill/>
            <a:prstDash val="solid"/>
            <a:miter/>
          </a:ln>
        </p:spPr>
        <p:txBody>
          <a:bodyPr rtlCol="0" anchor="ctr"/>
          <a:lstStyle/>
          <a:p>
            <a:endParaRPr lang="en-CA" dirty="0">
              <a:latin typeface="Arial" panose="020B0604020202020204" pitchFamily="34" charset="0"/>
              <a:cs typeface="Arial" panose="020B0604020202020204" pitchFamily="34" charset="0"/>
            </a:endParaRPr>
          </a:p>
        </p:txBody>
      </p:sp>
      <p:sp>
        <p:nvSpPr>
          <p:cNvPr id="15" name="Freeform: Shape 14">
            <a:extLst>
              <a:ext uri="{FF2B5EF4-FFF2-40B4-BE49-F238E27FC236}">
                <a16:creationId xmlns:a16="http://schemas.microsoft.com/office/drawing/2014/main" id="{14240F43-A726-42F6-8AA6-46943F080432}"/>
              </a:ext>
            </a:extLst>
          </p:cNvPr>
          <p:cNvSpPr/>
          <p:nvPr/>
        </p:nvSpPr>
        <p:spPr>
          <a:xfrm>
            <a:off x="-8119" y="-9525"/>
            <a:ext cx="3200400" cy="2298700"/>
          </a:xfrm>
          <a:custGeom>
            <a:avLst/>
            <a:gdLst>
              <a:gd name="connsiteX0" fmla="*/ 1301496 w 3200400"/>
              <a:gd name="connsiteY0" fmla="*/ 114046 h 2298700"/>
              <a:gd name="connsiteX1" fmla="*/ 510413 w 3200400"/>
              <a:gd name="connsiteY1" fmla="*/ 1156843 h 2298700"/>
              <a:gd name="connsiteX2" fmla="*/ 9525 w 3200400"/>
              <a:gd name="connsiteY2" fmla="*/ 527685 h 2298700"/>
              <a:gd name="connsiteX3" fmla="*/ 9525 w 3200400"/>
              <a:gd name="connsiteY3" fmla="*/ 2295525 h 2298700"/>
              <a:gd name="connsiteX4" fmla="*/ 1792097 w 3200400"/>
              <a:gd name="connsiteY4" fmla="*/ 2295525 h 2298700"/>
              <a:gd name="connsiteX5" fmla="*/ 2702941 w 3200400"/>
              <a:gd name="connsiteY5" fmla="*/ 1067181 h 2298700"/>
              <a:gd name="connsiteX6" fmla="*/ 3197225 w 3200400"/>
              <a:gd name="connsiteY6" fmla="*/ 9525 h 2298700"/>
              <a:gd name="connsiteX7" fmla="*/ 1360297 w 3200400"/>
              <a:gd name="connsiteY7" fmla="*/ 9525 h 2298700"/>
              <a:gd name="connsiteX8" fmla="*/ 1301496 w 3200400"/>
              <a:gd name="connsiteY8" fmla="*/ 114046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2298700">
                <a:moveTo>
                  <a:pt x="1301496" y="114046"/>
                </a:moveTo>
                <a:cubicBezTo>
                  <a:pt x="1086739" y="495046"/>
                  <a:pt x="804291" y="854075"/>
                  <a:pt x="510413" y="1156843"/>
                </a:cubicBezTo>
                <a:cubicBezTo>
                  <a:pt x="327936" y="959958"/>
                  <a:pt x="160502" y="749648"/>
                  <a:pt x="9525" y="527685"/>
                </a:cubicBezTo>
                <a:lnTo>
                  <a:pt x="9525" y="2295525"/>
                </a:lnTo>
                <a:lnTo>
                  <a:pt x="1792097" y="2295525"/>
                </a:lnTo>
                <a:cubicBezTo>
                  <a:pt x="2140517" y="1921282"/>
                  <a:pt x="2446027" y="1509278"/>
                  <a:pt x="2702941" y="1067181"/>
                </a:cubicBezTo>
                <a:cubicBezTo>
                  <a:pt x="2896768" y="728957"/>
                  <a:pt x="3062100" y="375183"/>
                  <a:pt x="3197225" y="9525"/>
                </a:cubicBezTo>
                <a:lnTo>
                  <a:pt x="1360297" y="9525"/>
                </a:lnTo>
                <a:cubicBezTo>
                  <a:pt x="1341120" y="44450"/>
                  <a:pt x="1321689" y="79375"/>
                  <a:pt x="1301496" y="114046"/>
                </a:cubicBezTo>
                <a:close/>
              </a:path>
            </a:pathLst>
          </a:custGeom>
          <a:solidFill>
            <a:srgbClr val="C00000"/>
          </a:solidFill>
          <a:ln w="9525" cap="flat">
            <a:noFill/>
            <a:prstDash val="solid"/>
            <a:miter/>
          </a:ln>
        </p:spPr>
        <p:txBody>
          <a:bodyPr rtlCol="0" anchor="ctr"/>
          <a:lstStyle/>
          <a:p>
            <a:endParaRPr lang="en-CA"/>
          </a:p>
        </p:txBody>
      </p:sp>
      <p:sp>
        <p:nvSpPr>
          <p:cNvPr id="16" name="Freeform: Shape 15">
            <a:extLst>
              <a:ext uri="{FF2B5EF4-FFF2-40B4-BE49-F238E27FC236}">
                <a16:creationId xmlns:a16="http://schemas.microsoft.com/office/drawing/2014/main" id="{9E522B53-A8A9-4BD3-94B8-66842EC8FE4A}"/>
              </a:ext>
            </a:extLst>
          </p:cNvPr>
          <p:cNvSpPr/>
          <p:nvPr/>
        </p:nvSpPr>
        <p:spPr>
          <a:xfrm>
            <a:off x="-11638" y="2276475"/>
            <a:ext cx="1790700" cy="1092200"/>
          </a:xfrm>
          <a:custGeom>
            <a:avLst/>
            <a:gdLst>
              <a:gd name="connsiteX0" fmla="*/ 510413 w 1790700"/>
              <a:gd name="connsiteY0" fmla="*/ 1090930 h 1092200"/>
              <a:gd name="connsiteX1" fmla="*/ 578231 w 1790700"/>
              <a:gd name="connsiteY1" fmla="*/ 1046099 h 1092200"/>
              <a:gd name="connsiteX2" fmla="*/ 1792097 w 1790700"/>
              <a:gd name="connsiteY2" fmla="*/ 9525 h 1092200"/>
              <a:gd name="connsiteX3" fmla="*/ 9525 w 1790700"/>
              <a:gd name="connsiteY3" fmla="*/ 9525 h 1092200"/>
              <a:gd name="connsiteX4" fmla="*/ 9525 w 1790700"/>
              <a:gd name="connsiteY4" fmla="*/ 728218 h 1092200"/>
              <a:gd name="connsiteX5" fmla="*/ 442595 w 1790700"/>
              <a:gd name="connsiteY5" fmla="*/ 1045718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0700" h="1092200">
                <a:moveTo>
                  <a:pt x="510413" y="1090930"/>
                </a:moveTo>
                <a:lnTo>
                  <a:pt x="578231" y="1046099"/>
                </a:lnTo>
                <a:cubicBezTo>
                  <a:pt x="1021508" y="748588"/>
                  <a:pt x="1428843" y="400747"/>
                  <a:pt x="1792097" y="9525"/>
                </a:cubicBezTo>
                <a:lnTo>
                  <a:pt x="9525" y="9525"/>
                </a:lnTo>
                <a:lnTo>
                  <a:pt x="9525" y="728218"/>
                </a:lnTo>
                <a:cubicBezTo>
                  <a:pt x="148971" y="838285"/>
                  <a:pt x="293328" y="944118"/>
                  <a:pt x="442595" y="1045718"/>
                </a:cubicBezTo>
                <a:close/>
              </a:path>
            </a:pathLst>
          </a:custGeom>
          <a:solidFill>
            <a:schemeClr val="accent1">
              <a:lumMod val="50000"/>
            </a:schemeClr>
          </a:solidFill>
          <a:ln w="9525" cap="flat">
            <a:noFill/>
            <a:prstDash val="solid"/>
            <a:miter/>
          </a:ln>
        </p:spPr>
        <p:txBody>
          <a:bodyPr rtlCol="0" anchor="ctr"/>
          <a:lstStyle/>
          <a:p>
            <a:endParaRPr lang="en-CA"/>
          </a:p>
        </p:txBody>
      </p:sp>
      <p:sp>
        <p:nvSpPr>
          <p:cNvPr id="8" name="Title 1">
            <a:extLst>
              <a:ext uri="{FF2B5EF4-FFF2-40B4-BE49-F238E27FC236}">
                <a16:creationId xmlns:a16="http://schemas.microsoft.com/office/drawing/2014/main" id="{87BC1A3C-3CD9-0749-A12B-149E459AD451}"/>
              </a:ext>
            </a:extLst>
          </p:cNvPr>
          <p:cNvSpPr>
            <a:spLocks noGrp="1"/>
          </p:cNvSpPr>
          <p:nvPr>
            <p:ph type="ctrTitle"/>
          </p:nvPr>
        </p:nvSpPr>
        <p:spPr>
          <a:xfrm>
            <a:off x="347294" y="3841208"/>
            <a:ext cx="5109125" cy="1134041"/>
          </a:xfrm>
        </p:spPr>
        <p:txBody>
          <a:bodyPr anchor="t">
            <a:normAutofit/>
          </a:bodyPr>
          <a:lstStyle>
            <a:lvl1pPr algn="l">
              <a:defRPr sz="40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Subtitle 2">
            <a:extLst>
              <a:ext uri="{FF2B5EF4-FFF2-40B4-BE49-F238E27FC236}">
                <a16:creationId xmlns:a16="http://schemas.microsoft.com/office/drawing/2014/main" id="{A706D7DD-2E1D-AA4A-B0EA-55401041B939}"/>
              </a:ext>
            </a:extLst>
          </p:cNvPr>
          <p:cNvSpPr>
            <a:spLocks noGrp="1"/>
          </p:cNvSpPr>
          <p:nvPr>
            <p:ph type="subTitle" idx="1"/>
          </p:nvPr>
        </p:nvSpPr>
        <p:spPr>
          <a:xfrm>
            <a:off x="347295" y="5072419"/>
            <a:ext cx="5004000" cy="1078528"/>
          </a:xfrm>
        </p:spPr>
        <p:txBody>
          <a:bodyPr anchor="t"/>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Subtitle 2">
            <a:extLst>
              <a:ext uri="{FF2B5EF4-FFF2-40B4-BE49-F238E27FC236}">
                <a16:creationId xmlns:a16="http://schemas.microsoft.com/office/drawing/2014/main" id="{6F704AD3-BB8E-684E-A017-14FF8123AB53}"/>
              </a:ext>
            </a:extLst>
          </p:cNvPr>
          <p:cNvSpPr txBox="1">
            <a:spLocks/>
          </p:cNvSpPr>
          <p:nvPr userDrawn="1"/>
        </p:nvSpPr>
        <p:spPr>
          <a:xfrm>
            <a:off x="991263" y="378330"/>
            <a:ext cx="6648929" cy="39119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solidFill>
                  <a:schemeClr val="tx1"/>
                </a:solidFill>
                <a:latin typeface="Arial" panose="020B0604020202020204" pitchFamily="34" charset="0"/>
                <a:cs typeface="Arial" panose="020B0604020202020204" pitchFamily="34" charset="0"/>
              </a:rPr>
              <a:t>Office of the Fire Marshal and Emergency Management</a:t>
            </a:r>
          </a:p>
        </p:txBody>
      </p:sp>
      <p:pic>
        <p:nvPicPr>
          <p:cNvPr id="13" name="Picture 12">
            <a:extLst>
              <a:ext uri="{FF2B5EF4-FFF2-40B4-BE49-F238E27FC236}">
                <a16:creationId xmlns:a16="http://schemas.microsoft.com/office/drawing/2014/main" id="{3678B50F-C948-C14D-86D4-6410DFC66B7B}"/>
              </a:ext>
            </a:extLst>
          </p:cNvPr>
          <p:cNvPicPr>
            <a:picLocks noChangeAspect="1"/>
          </p:cNvPicPr>
          <p:nvPr userDrawn="1"/>
        </p:nvPicPr>
        <p:blipFill>
          <a:blip r:embed="rId2"/>
          <a:stretch>
            <a:fillRect/>
          </a:stretch>
        </p:blipFill>
        <p:spPr>
          <a:xfrm>
            <a:off x="213483" y="182820"/>
            <a:ext cx="653571" cy="653571"/>
          </a:xfrm>
          <a:prstGeom prst="rect">
            <a:avLst/>
          </a:prstGeom>
        </p:spPr>
      </p:pic>
      <p:pic>
        <p:nvPicPr>
          <p:cNvPr id="17" name="Picture 16">
            <a:extLst>
              <a:ext uri="{FF2B5EF4-FFF2-40B4-BE49-F238E27FC236}">
                <a16:creationId xmlns:a16="http://schemas.microsoft.com/office/drawing/2014/main" id="{20DBFFC5-1B1B-412B-8F5C-45E57A79423E}"/>
              </a:ext>
            </a:extLst>
          </p:cNvPr>
          <p:cNvPicPr>
            <a:picLocks noChangeAspect="1"/>
          </p:cNvPicPr>
          <p:nvPr userDrawn="1"/>
        </p:nvPicPr>
        <p:blipFill>
          <a:blip r:embed="rId3"/>
          <a:stretch>
            <a:fillRect/>
          </a:stretch>
        </p:blipFill>
        <p:spPr>
          <a:xfrm>
            <a:off x="7369936" y="6204429"/>
            <a:ext cx="1633927" cy="653570"/>
          </a:xfrm>
          <a:prstGeom prst="rect">
            <a:avLst/>
          </a:prstGeom>
        </p:spPr>
      </p:pic>
      <p:sp>
        <p:nvSpPr>
          <p:cNvPr id="4" name="Footer Placeholder 3">
            <a:extLst>
              <a:ext uri="{FF2B5EF4-FFF2-40B4-BE49-F238E27FC236}">
                <a16:creationId xmlns:a16="http://schemas.microsoft.com/office/drawing/2014/main" id="{80D9D6F9-382A-314E-A09D-02372A981708}"/>
              </a:ext>
            </a:extLst>
          </p:cNvPr>
          <p:cNvSpPr>
            <a:spLocks noGrp="1"/>
          </p:cNvSpPr>
          <p:nvPr>
            <p:ph type="ftr"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pPr algn="l"/>
            <a:r>
              <a:rPr lang="en-US" dirty="0"/>
              <a:t>Presentation Name</a:t>
            </a:r>
          </a:p>
        </p:txBody>
      </p:sp>
      <p:sp>
        <p:nvSpPr>
          <p:cNvPr id="3" name="Slide Number Placeholder 2">
            <a:extLst>
              <a:ext uri="{FF2B5EF4-FFF2-40B4-BE49-F238E27FC236}">
                <a16:creationId xmlns:a16="http://schemas.microsoft.com/office/drawing/2014/main" id="{3F42CA90-E7E7-C346-BABB-74C3CD8EECD2}"/>
              </a:ext>
            </a:extLst>
          </p:cNvPr>
          <p:cNvSpPr>
            <a:spLocks noGrp="1"/>
          </p:cNvSpPr>
          <p:nvPr>
            <p:ph type="sldNum" sz="quarter" idx="10"/>
          </p:nvPr>
        </p:nvSpPr>
        <p:spPr>
          <a:xfrm>
            <a:off x="347295" y="6276602"/>
            <a:ext cx="5148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9CAA33A2-411E-8443-83D0-3263C24E97A5}" type="slidenum">
              <a:rPr lang="en-US" smtClean="0"/>
              <a:pPr/>
              <a:t>‹#›</a:t>
            </a:fld>
            <a:endParaRPr lang="en-US" dirty="0"/>
          </a:p>
        </p:txBody>
      </p:sp>
    </p:spTree>
    <p:extLst>
      <p:ext uri="{BB962C8B-B14F-4D97-AF65-F5344CB8AC3E}">
        <p14:creationId xmlns:p14="http://schemas.microsoft.com/office/powerpoint/2010/main" val="298465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36F73656-4460-460A-8528-00C526F5D2F4}"/>
              </a:ext>
            </a:extLst>
          </p:cNvPr>
          <p:cNvSpPr/>
          <p:nvPr userDrawn="1"/>
        </p:nvSpPr>
        <p:spPr>
          <a:xfrm>
            <a:off x="-11638" y="6162675"/>
            <a:ext cx="9156700" cy="698500"/>
          </a:xfrm>
          <a:custGeom>
            <a:avLst/>
            <a:gdLst>
              <a:gd name="connsiteX0" fmla="*/ 9525 w 9156700"/>
              <a:gd name="connsiteY0" fmla="*/ 9525 h 698500"/>
              <a:gd name="connsiteX1" fmla="*/ 9153525 w 9156700"/>
              <a:gd name="connsiteY1" fmla="*/ 9525 h 698500"/>
              <a:gd name="connsiteX2" fmla="*/ 9153525 w 9156700"/>
              <a:gd name="connsiteY2" fmla="*/ 695325 h 698500"/>
              <a:gd name="connsiteX3" fmla="*/ 9525 w 9156700"/>
              <a:gd name="connsiteY3" fmla="*/ 695325 h 698500"/>
            </a:gdLst>
            <a:ahLst/>
            <a:cxnLst>
              <a:cxn ang="0">
                <a:pos x="connsiteX0" y="connsiteY0"/>
              </a:cxn>
              <a:cxn ang="0">
                <a:pos x="connsiteX1" y="connsiteY1"/>
              </a:cxn>
              <a:cxn ang="0">
                <a:pos x="connsiteX2" y="connsiteY2"/>
              </a:cxn>
              <a:cxn ang="0">
                <a:pos x="connsiteX3" y="connsiteY3"/>
              </a:cxn>
            </a:cxnLst>
            <a:rect l="l" t="t" r="r" b="b"/>
            <a:pathLst>
              <a:path w="9156700" h="698500">
                <a:moveTo>
                  <a:pt x="9525" y="9525"/>
                </a:moveTo>
                <a:lnTo>
                  <a:pt x="9153525" y="9525"/>
                </a:lnTo>
                <a:lnTo>
                  <a:pt x="9153525" y="695325"/>
                </a:lnTo>
                <a:lnTo>
                  <a:pt x="9525" y="695325"/>
                </a:lnTo>
                <a:close/>
              </a:path>
            </a:pathLst>
          </a:custGeom>
          <a:solidFill>
            <a:schemeClr val="accent1">
              <a:lumMod val="50000"/>
            </a:schemeClr>
          </a:solidFill>
          <a:ln w="9525" cap="flat">
            <a:noFill/>
            <a:prstDash val="solid"/>
            <a:miter/>
          </a:ln>
        </p:spPr>
        <p:txBody>
          <a:bodyPr rtlCol="0" anchor="ctr"/>
          <a:lstStyle/>
          <a:p>
            <a:endParaRPr lang="en-CA" dirty="0"/>
          </a:p>
        </p:txBody>
      </p:sp>
      <p:sp>
        <p:nvSpPr>
          <p:cNvPr id="2" name="Title 1"/>
          <p:cNvSpPr>
            <a:spLocks noGrp="1"/>
          </p:cNvSpPr>
          <p:nvPr>
            <p:ph type="title"/>
          </p:nvPr>
        </p:nvSpPr>
        <p:spPr>
          <a:xfrm>
            <a:off x="347295" y="365126"/>
            <a:ext cx="8456735" cy="1036291"/>
          </a:xfrm>
        </p:spPr>
        <p:txBody>
          <a:bodyPr>
            <a:normAutofit/>
          </a:bodyPr>
          <a:lstStyle>
            <a:lvl1pPr>
              <a:defRPr sz="3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7296" y="2029617"/>
            <a:ext cx="8456734" cy="3905475"/>
          </a:xfrm>
        </p:spPr>
        <p:txBody>
          <a:bodyPr>
            <a:normAutofit/>
          </a:bodyPr>
          <a:lstStyle>
            <a:lvl1pPr>
              <a:buClr>
                <a:schemeClr val="accent2"/>
              </a:buClr>
              <a:buSzPct val="75000"/>
              <a:defRPr sz="1800">
                <a:latin typeface="Arial" panose="020B0604020202020204" pitchFamily="34" charset="0"/>
                <a:cs typeface="Arial" panose="020B0604020202020204" pitchFamily="34" charset="0"/>
              </a:defRPr>
            </a:lvl1pPr>
            <a:lvl2pPr>
              <a:buClr>
                <a:schemeClr val="accent2"/>
              </a:buClr>
              <a:buSzPct val="75000"/>
              <a:defRPr sz="1800">
                <a:latin typeface="Arial" panose="020B0604020202020204" pitchFamily="34" charset="0"/>
                <a:cs typeface="Arial" panose="020B0604020202020204" pitchFamily="34" charset="0"/>
              </a:defRPr>
            </a:lvl2pPr>
            <a:lvl3pPr>
              <a:buClr>
                <a:schemeClr val="accent2"/>
              </a:buClr>
              <a:buSzPct val="75000"/>
              <a:defRPr sz="1800">
                <a:latin typeface="Arial" panose="020B0604020202020204" pitchFamily="34" charset="0"/>
                <a:cs typeface="Arial" panose="020B0604020202020204" pitchFamily="34" charset="0"/>
              </a:defRPr>
            </a:lvl3pPr>
            <a:lvl4pPr>
              <a:buClr>
                <a:schemeClr val="accent2"/>
              </a:buClr>
              <a:buSzPct val="75000"/>
              <a:defRPr sz="1800">
                <a:latin typeface="Arial" panose="020B0604020202020204" pitchFamily="34" charset="0"/>
                <a:cs typeface="Arial" panose="020B0604020202020204" pitchFamily="34" charset="0"/>
              </a:defRPr>
            </a:lvl4pPr>
            <a:lvl5pPr>
              <a:buClr>
                <a:schemeClr val="accent2"/>
              </a:buClr>
              <a:buSzPct val="75000"/>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47AFB0C2-B125-9F48-90CE-0FB88C8BDF93}"/>
              </a:ext>
            </a:extLst>
          </p:cNvPr>
          <p:cNvSpPr>
            <a:spLocks noGrp="1"/>
          </p:cNvSpPr>
          <p:nvPr>
            <p:ph type="body" idx="13"/>
          </p:nvPr>
        </p:nvSpPr>
        <p:spPr>
          <a:xfrm>
            <a:off x="347295" y="1482165"/>
            <a:ext cx="8456735" cy="323852"/>
          </a:xfrm>
        </p:spPr>
        <p:txBody>
          <a:bodyPr anchor="ctr">
            <a:noAutofit/>
          </a:bodyPr>
          <a:lstStyle>
            <a:lvl1pPr marL="0" indent="0">
              <a:buNone/>
              <a:defRPr sz="2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Slide Number Placeholder 5"/>
          <p:cNvSpPr>
            <a:spLocks noGrp="1"/>
          </p:cNvSpPr>
          <p:nvPr>
            <p:ph type="sldNum" sz="quarter" idx="12"/>
          </p:nvPr>
        </p:nvSpPr>
        <p:spPr>
          <a:xfrm>
            <a:off x="8289230" y="6310311"/>
            <a:ext cx="514800" cy="365125"/>
          </a:xfrm>
        </p:spPr>
        <p:txBody>
          <a:bodyPr/>
          <a:lstStyle>
            <a:lvl1pPr>
              <a:defRPr>
                <a:solidFill>
                  <a:schemeClr val="tx1"/>
                </a:solidFill>
                <a:latin typeface="Arial" panose="020B0604020202020204" pitchFamily="34" charset="0"/>
                <a:cs typeface="Arial" panose="020B0604020202020204" pitchFamily="34" charset="0"/>
              </a:defRPr>
            </a:lvl1pPr>
          </a:lstStyle>
          <a:p>
            <a:fld id="{9CAA33A2-411E-8443-83D0-3263C24E97A5}" type="slidenum">
              <a:rPr lang="en-US" smtClean="0"/>
              <a:pPr/>
              <a:t>‹#›</a:t>
            </a:fld>
            <a:endParaRPr lang="en-US" dirty="0"/>
          </a:p>
        </p:txBody>
      </p:sp>
      <p:pic>
        <p:nvPicPr>
          <p:cNvPr id="17" name="Picture 16">
            <a:extLst>
              <a:ext uri="{FF2B5EF4-FFF2-40B4-BE49-F238E27FC236}">
                <a16:creationId xmlns:a16="http://schemas.microsoft.com/office/drawing/2014/main" id="{24AE09F7-B562-3E46-BBCE-1E8DF7325B2E}"/>
              </a:ext>
            </a:extLst>
          </p:cNvPr>
          <p:cNvPicPr>
            <a:picLocks noChangeAspect="1"/>
          </p:cNvPicPr>
          <p:nvPr userDrawn="1"/>
        </p:nvPicPr>
        <p:blipFill>
          <a:blip r:embed="rId2"/>
          <a:stretch>
            <a:fillRect/>
          </a:stretch>
        </p:blipFill>
        <p:spPr>
          <a:xfrm>
            <a:off x="206297" y="6231654"/>
            <a:ext cx="503729" cy="503729"/>
          </a:xfrm>
          <a:prstGeom prst="rect">
            <a:avLst/>
          </a:prstGeom>
        </p:spPr>
      </p:pic>
      <p:sp>
        <p:nvSpPr>
          <p:cNvPr id="8" name="Footer Placeholder 4">
            <a:extLst>
              <a:ext uri="{FF2B5EF4-FFF2-40B4-BE49-F238E27FC236}">
                <a16:creationId xmlns:a16="http://schemas.microsoft.com/office/drawing/2014/main" id="{EC7D52AC-6145-1E49-BEEA-A922291252E2}"/>
              </a:ext>
            </a:extLst>
          </p:cNvPr>
          <p:cNvSpPr>
            <a:spLocks noGrp="1"/>
          </p:cNvSpPr>
          <p:nvPr>
            <p:ph type="ftr" sz="quarter" idx="11"/>
          </p:nvPr>
        </p:nvSpPr>
        <p:spPr>
          <a:xfrm>
            <a:off x="861645" y="6276602"/>
            <a:ext cx="2518163" cy="365125"/>
          </a:xfrm>
          <a:prstGeom prst="rect">
            <a:avLst/>
          </a:prstGeom>
        </p:spPr>
        <p:txBody>
          <a:bodyPr anchor="ctr"/>
          <a:lstStyle>
            <a:lvl1pPr algn="r">
              <a:defRPr sz="1200" i="0">
                <a:solidFill>
                  <a:schemeClr val="tx1"/>
                </a:solidFill>
                <a:latin typeface="Arial" panose="020B0604020202020204" pitchFamily="34" charset="0"/>
                <a:cs typeface="Arial" panose="020B0604020202020204" pitchFamily="34" charset="0"/>
              </a:defRPr>
            </a:lvl1pPr>
          </a:lstStyle>
          <a:p>
            <a:pPr algn="l"/>
            <a:r>
              <a:rPr lang="en-US" dirty="0"/>
              <a:t>Presentation Title</a:t>
            </a:r>
          </a:p>
        </p:txBody>
      </p:sp>
    </p:spTree>
    <p:extLst>
      <p:ext uri="{BB962C8B-B14F-4D97-AF65-F5344CB8AC3E}">
        <p14:creationId xmlns:p14="http://schemas.microsoft.com/office/powerpoint/2010/main" val="2452436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41A930E-1479-4471-A527-7252279B1122}"/>
              </a:ext>
            </a:extLst>
          </p:cNvPr>
          <p:cNvSpPr/>
          <p:nvPr userDrawn="1"/>
        </p:nvSpPr>
        <p:spPr>
          <a:xfrm>
            <a:off x="-11638" y="6162675"/>
            <a:ext cx="9156700" cy="698500"/>
          </a:xfrm>
          <a:custGeom>
            <a:avLst/>
            <a:gdLst>
              <a:gd name="connsiteX0" fmla="*/ 9525 w 9156700"/>
              <a:gd name="connsiteY0" fmla="*/ 9525 h 698500"/>
              <a:gd name="connsiteX1" fmla="*/ 9153525 w 9156700"/>
              <a:gd name="connsiteY1" fmla="*/ 9525 h 698500"/>
              <a:gd name="connsiteX2" fmla="*/ 9153525 w 9156700"/>
              <a:gd name="connsiteY2" fmla="*/ 695325 h 698500"/>
              <a:gd name="connsiteX3" fmla="*/ 9525 w 9156700"/>
              <a:gd name="connsiteY3" fmla="*/ 695325 h 698500"/>
            </a:gdLst>
            <a:ahLst/>
            <a:cxnLst>
              <a:cxn ang="0">
                <a:pos x="connsiteX0" y="connsiteY0"/>
              </a:cxn>
              <a:cxn ang="0">
                <a:pos x="connsiteX1" y="connsiteY1"/>
              </a:cxn>
              <a:cxn ang="0">
                <a:pos x="connsiteX2" y="connsiteY2"/>
              </a:cxn>
              <a:cxn ang="0">
                <a:pos x="connsiteX3" y="connsiteY3"/>
              </a:cxn>
            </a:cxnLst>
            <a:rect l="l" t="t" r="r" b="b"/>
            <a:pathLst>
              <a:path w="9156700" h="698500">
                <a:moveTo>
                  <a:pt x="9525" y="9525"/>
                </a:moveTo>
                <a:lnTo>
                  <a:pt x="9153525" y="9525"/>
                </a:lnTo>
                <a:lnTo>
                  <a:pt x="9153525" y="695325"/>
                </a:lnTo>
                <a:lnTo>
                  <a:pt x="9525" y="695325"/>
                </a:lnTo>
                <a:close/>
              </a:path>
            </a:pathLst>
          </a:custGeom>
          <a:solidFill>
            <a:schemeClr val="accent1">
              <a:lumMod val="50000"/>
            </a:schemeClr>
          </a:solidFill>
          <a:ln w="9525" cap="flat">
            <a:noFill/>
            <a:prstDash val="solid"/>
            <a:miter/>
          </a:ln>
        </p:spPr>
        <p:txBody>
          <a:bodyPr rtlCol="0" anchor="ctr"/>
          <a:lstStyle/>
          <a:p>
            <a:endParaRPr lang="en-CA"/>
          </a:p>
        </p:txBody>
      </p:sp>
      <p:sp>
        <p:nvSpPr>
          <p:cNvPr id="2" name="Title 1"/>
          <p:cNvSpPr>
            <a:spLocks noGrp="1"/>
          </p:cNvSpPr>
          <p:nvPr>
            <p:ph type="title"/>
          </p:nvPr>
        </p:nvSpPr>
        <p:spPr>
          <a:xfrm>
            <a:off x="347296" y="365127"/>
            <a:ext cx="8456734" cy="98659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47297" y="1482165"/>
            <a:ext cx="3868340" cy="475844"/>
          </a:xfrm>
        </p:spPr>
        <p:txBody>
          <a:bodyPr anchor="t"/>
          <a:lstStyle>
            <a:lvl1pPr marL="0" indent="0">
              <a:buNone/>
              <a:defRPr sz="24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347297" y="2037377"/>
            <a:ext cx="3868340" cy="4034238"/>
          </a:xfrm>
        </p:spPr>
        <p:txBody>
          <a:bodyPr>
            <a:normAutofit/>
          </a:bodyPr>
          <a:lstStyle>
            <a:lvl1pPr defTabSz="540000">
              <a:buClr>
                <a:srgbClr val="00B0F0"/>
              </a:buClr>
              <a:buSzPct val="75000"/>
              <a:defRPr sz="1800">
                <a:latin typeface="Arial" panose="020B0604020202020204" pitchFamily="34" charset="0"/>
                <a:cs typeface="Arial" panose="020B0604020202020204" pitchFamily="34" charset="0"/>
              </a:defRPr>
            </a:lvl1pPr>
            <a:lvl2pPr defTabSz="540000">
              <a:buClr>
                <a:srgbClr val="00B0F0"/>
              </a:buClr>
              <a:buSzPct val="75000"/>
              <a:defRPr sz="1800">
                <a:latin typeface="Arial" panose="020B0604020202020204" pitchFamily="34" charset="0"/>
                <a:cs typeface="Arial" panose="020B0604020202020204" pitchFamily="34" charset="0"/>
              </a:defRPr>
            </a:lvl2pPr>
            <a:lvl3pPr defTabSz="540000">
              <a:buClr>
                <a:srgbClr val="00B0F0"/>
              </a:buClr>
              <a:buSzPct val="75000"/>
              <a:defRPr sz="1800">
                <a:latin typeface="Arial" panose="020B0604020202020204" pitchFamily="34" charset="0"/>
                <a:cs typeface="Arial" panose="020B0604020202020204" pitchFamily="34" charset="0"/>
              </a:defRPr>
            </a:lvl3pPr>
            <a:lvl4pPr defTabSz="540000">
              <a:buClr>
                <a:srgbClr val="00B0F0"/>
              </a:buClr>
              <a:buSzPct val="75000"/>
              <a:defRPr sz="1800">
                <a:latin typeface="Arial" panose="020B0604020202020204" pitchFamily="34" charset="0"/>
                <a:cs typeface="Arial" panose="020B0604020202020204" pitchFamily="34" charset="0"/>
              </a:defRPr>
            </a:lvl4pPr>
            <a:lvl5pPr defTabSz="540000">
              <a:buClr>
                <a:srgbClr val="00B0F0"/>
              </a:buClr>
              <a:buSzPct val="75000"/>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16639" y="1482165"/>
            <a:ext cx="3887391" cy="475844"/>
          </a:xfrm>
        </p:spPr>
        <p:txBody>
          <a:bodyPr anchor="t"/>
          <a:lstStyle>
            <a:lvl1pPr marL="0" indent="0">
              <a:buNone/>
              <a:defRPr sz="24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16639" y="2037376"/>
            <a:ext cx="3887391" cy="4034239"/>
          </a:xfrm>
        </p:spPr>
        <p:txBody>
          <a:bodyPr>
            <a:normAutofit/>
          </a:bodyPr>
          <a:lstStyle>
            <a:lvl1pPr>
              <a:buClr>
                <a:srgbClr val="00B0F0"/>
              </a:buClr>
              <a:buSzPct val="75000"/>
              <a:defRPr sz="1800">
                <a:latin typeface="Arial" panose="020B0604020202020204" pitchFamily="34" charset="0"/>
                <a:cs typeface="Arial" panose="020B0604020202020204" pitchFamily="34" charset="0"/>
              </a:defRPr>
            </a:lvl1pPr>
            <a:lvl2pPr>
              <a:buClr>
                <a:srgbClr val="00B0F0"/>
              </a:buClr>
              <a:buSzPct val="75000"/>
              <a:defRPr sz="1800">
                <a:latin typeface="Arial" panose="020B0604020202020204" pitchFamily="34" charset="0"/>
                <a:cs typeface="Arial" panose="020B0604020202020204" pitchFamily="34" charset="0"/>
              </a:defRPr>
            </a:lvl2pPr>
            <a:lvl3pPr>
              <a:buClr>
                <a:srgbClr val="00B0F0"/>
              </a:buClr>
              <a:buSzPct val="75000"/>
              <a:defRPr sz="1800">
                <a:latin typeface="Arial" panose="020B0604020202020204" pitchFamily="34" charset="0"/>
                <a:cs typeface="Arial" panose="020B0604020202020204" pitchFamily="34" charset="0"/>
              </a:defRPr>
            </a:lvl3pPr>
            <a:lvl4pPr>
              <a:buClr>
                <a:srgbClr val="00B0F0"/>
              </a:buClr>
              <a:buSzPct val="75000"/>
              <a:defRPr sz="1800">
                <a:latin typeface="Arial" panose="020B0604020202020204" pitchFamily="34" charset="0"/>
                <a:cs typeface="Arial" panose="020B0604020202020204" pitchFamily="34" charset="0"/>
              </a:defRPr>
            </a:lvl4pPr>
            <a:lvl5pPr>
              <a:buClr>
                <a:srgbClr val="00B0F0"/>
              </a:buClr>
              <a:buSzPct val="75000"/>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860400" y="6278400"/>
            <a:ext cx="2516400" cy="365125"/>
          </a:xfrm>
          <a:prstGeom prst="rect">
            <a:avLst/>
          </a:prstGeom>
        </p:spPr>
        <p:txBody>
          <a:bodyPr/>
          <a:lstStyle>
            <a:lvl1pPr algn="l">
              <a:defRPr sz="1200" i="0">
                <a:latin typeface="Arial" panose="020B0604020202020204" pitchFamily="34" charset="0"/>
                <a:cs typeface="Arial" panose="020B0604020202020204" pitchFamily="34" charset="0"/>
              </a:defRPr>
            </a:lvl1pPr>
          </a:lstStyle>
          <a:p>
            <a:r>
              <a:rPr lang="en-US" dirty="0"/>
              <a:t>Presentation Title</a:t>
            </a:r>
          </a:p>
        </p:txBody>
      </p:sp>
      <p:sp>
        <p:nvSpPr>
          <p:cNvPr id="9" name="Slide Number Placeholder 8"/>
          <p:cNvSpPr>
            <a:spLocks noGrp="1"/>
          </p:cNvSpPr>
          <p:nvPr>
            <p:ph type="sldNum" sz="quarter" idx="12"/>
          </p:nvPr>
        </p:nvSpPr>
        <p:spPr>
          <a:xfrm>
            <a:off x="8290800" y="6310310"/>
            <a:ext cx="514800" cy="365125"/>
          </a:xfrm>
        </p:spPr>
        <p:txBody>
          <a:bodyPr/>
          <a:lstStyle>
            <a:lvl1pPr>
              <a:defRPr sz="1200">
                <a:latin typeface="Arial" panose="020B0604020202020204" pitchFamily="34" charset="0"/>
                <a:cs typeface="Arial" panose="020B0604020202020204" pitchFamily="34" charset="0"/>
              </a:defRPr>
            </a:lvl1pPr>
          </a:lstStyle>
          <a:p>
            <a:fld id="{9CAA33A2-411E-8443-83D0-3263C24E97A5}" type="slidenum">
              <a:rPr lang="en-US" smtClean="0"/>
              <a:pPr/>
              <a:t>‹#›</a:t>
            </a:fld>
            <a:endParaRPr lang="en-US" dirty="0"/>
          </a:p>
        </p:txBody>
      </p:sp>
      <p:pic>
        <p:nvPicPr>
          <p:cNvPr id="12" name="Picture 11">
            <a:extLst>
              <a:ext uri="{FF2B5EF4-FFF2-40B4-BE49-F238E27FC236}">
                <a16:creationId xmlns:a16="http://schemas.microsoft.com/office/drawing/2014/main" id="{9D0B7C4C-E266-41C3-9964-9A495F18856E}"/>
              </a:ext>
            </a:extLst>
          </p:cNvPr>
          <p:cNvPicPr>
            <a:picLocks noChangeAspect="1"/>
          </p:cNvPicPr>
          <p:nvPr userDrawn="1"/>
        </p:nvPicPr>
        <p:blipFill>
          <a:blip r:embed="rId2"/>
          <a:stretch>
            <a:fillRect/>
          </a:stretch>
        </p:blipFill>
        <p:spPr>
          <a:xfrm>
            <a:off x="206297" y="6231654"/>
            <a:ext cx="503729" cy="503729"/>
          </a:xfrm>
          <a:prstGeom prst="rect">
            <a:avLst/>
          </a:prstGeom>
        </p:spPr>
      </p:pic>
    </p:spTree>
    <p:extLst>
      <p:ext uri="{BB962C8B-B14F-4D97-AF65-F5344CB8AC3E}">
        <p14:creationId xmlns:p14="http://schemas.microsoft.com/office/powerpoint/2010/main" val="194413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18272BA-D0C8-487B-9063-896726BF4DCB}"/>
              </a:ext>
            </a:extLst>
          </p:cNvPr>
          <p:cNvSpPr/>
          <p:nvPr userDrawn="1"/>
        </p:nvSpPr>
        <p:spPr>
          <a:xfrm>
            <a:off x="-11638" y="6162675"/>
            <a:ext cx="9156700" cy="698500"/>
          </a:xfrm>
          <a:custGeom>
            <a:avLst/>
            <a:gdLst>
              <a:gd name="connsiteX0" fmla="*/ 9525 w 9156700"/>
              <a:gd name="connsiteY0" fmla="*/ 9525 h 698500"/>
              <a:gd name="connsiteX1" fmla="*/ 9153525 w 9156700"/>
              <a:gd name="connsiteY1" fmla="*/ 9525 h 698500"/>
              <a:gd name="connsiteX2" fmla="*/ 9153525 w 9156700"/>
              <a:gd name="connsiteY2" fmla="*/ 695325 h 698500"/>
              <a:gd name="connsiteX3" fmla="*/ 9525 w 9156700"/>
              <a:gd name="connsiteY3" fmla="*/ 695325 h 698500"/>
            </a:gdLst>
            <a:ahLst/>
            <a:cxnLst>
              <a:cxn ang="0">
                <a:pos x="connsiteX0" y="connsiteY0"/>
              </a:cxn>
              <a:cxn ang="0">
                <a:pos x="connsiteX1" y="connsiteY1"/>
              </a:cxn>
              <a:cxn ang="0">
                <a:pos x="connsiteX2" y="connsiteY2"/>
              </a:cxn>
              <a:cxn ang="0">
                <a:pos x="connsiteX3" y="connsiteY3"/>
              </a:cxn>
            </a:cxnLst>
            <a:rect l="l" t="t" r="r" b="b"/>
            <a:pathLst>
              <a:path w="9156700" h="698500">
                <a:moveTo>
                  <a:pt x="9525" y="9525"/>
                </a:moveTo>
                <a:lnTo>
                  <a:pt x="9153525" y="9525"/>
                </a:lnTo>
                <a:lnTo>
                  <a:pt x="9153525" y="695325"/>
                </a:lnTo>
                <a:lnTo>
                  <a:pt x="9525" y="695325"/>
                </a:lnTo>
                <a:close/>
              </a:path>
            </a:pathLst>
          </a:custGeom>
          <a:solidFill>
            <a:schemeClr val="accent1">
              <a:lumMod val="50000"/>
            </a:schemeClr>
          </a:solidFill>
          <a:ln w="9525" cap="flat">
            <a:noFill/>
            <a:prstDash val="solid"/>
            <a:miter/>
          </a:ln>
        </p:spPr>
        <p:txBody>
          <a:bodyPr rtlCol="0" anchor="ctr"/>
          <a:lstStyle/>
          <a:p>
            <a:endParaRPr lang="en-CA"/>
          </a:p>
        </p:txBody>
      </p:sp>
      <p:sp>
        <p:nvSpPr>
          <p:cNvPr id="2" name="Title 1"/>
          <p:cNvSpPr>
            <a:spLocks noGrp="1"/>
          </p:cNvSpPr>
          <p:nvPr>
            <p:ph type="title"/>
          </p:nvPr>
        </p:nvSpPr>
        <p:spPr>
          <a:xfrm>
            <a:off x="347295" y="365126"/>
            <a:ext cx="8456735" cy="926961"/>
          </a:xfrm>
        </p:spPr>
        <p:txBody>
          <a:bodyPr/>
          <a:lstStyle/>
          <a:p>
            <a:r>
              <a:rPr lang="en-US"/>
              <a:t>Click to edit Master title style</a:t>
            </a:r>
            <a:endParaRPr lang="en-US" dirty="0"/>
          </a:p>
        </p:txBody>
      </p:sp>
      <p:sp>
        <p:nvSpPr>
          <p:cNvPr id="4" name="Footer Placeholder 3"/>
          <p:cNvSpPr>
            <a:spLocks noGrp="1"/>
          </p:cNvSpPr>
          <p:nvPr>
            <p:ph type="ftr" sz="quarter" idx="11"/>
          </p:nvPr>
        </p:nvSpPr>
        <p:spPr>
          <a:xfrm>
            <a:off x="860400" y="6278400"/>
            <a:ext cx="2516400" cy="365125"/>
          </a:xfrm>
          <a:prstGeom prst="rect">
            <a:avLst/>
          </a:prstGeom>
        </p:spPr>
        <p:txBody>
          <a:bodyPr/>
          <a:lstStyle>
            <a:lvl1pPr algn="l">
              <a:defRPr/>
            </a:lvl1pPr>
          </a:lstStyle>
          <a:p>
            <a:r>
              <a:rPr lang="en-US" dirty="0"/>
              <a:t>Presentation Title</a:t>
            </a:r>
          </a:p>
        </p:txBody>
      </p:sp>
      <p:sp>
        <p:nvSpPr>
          <p:cNvPr id="5" name="Slide Number Placeholder 4"/>
          <p:cNvSpPr>
            <a:spLocks noGrp="1"/>
          </p:cNvSpPr>
          <p:nvPr>
            <p:ph type="sldNum" sz="quarter" idx="12"/>
          </p:nvPr>
        </p:nvSpPr>
        <p:spPr>
          <a:xfrm>
            <a:off x="8290800" y="6310800"/>
            <a:ext cx="514800" cy="365125"/>
          </a:xfrm>
        </p:spPr>
        <p:txBody>
          <a:bodyPr/>
          <a:lstStyle/>
          <a:p>
            <a:fld id="{9CAA33A2-411E-8443-83D0-3263C24E97A5}" type="slidenum">
              <a:rPr lang="en-US" smtClean="0"/>
              <a:t>‹#›</a:t>
            </a:fld>
            <a:endParaRPr lang="en-US" dirty="0"/>
          </a:p>
        </p:txBody>
      </p:sp>
      <p:sp>
        <p:nvSpPr>
          <p:cNvPr id="9" name="Text Placeholder 2">
            <a:extLst>
              <a:ext uri="{FF2B5EF4-FFF2-40B4-BE49-F238E27FC236}">
                <a16:creationId xmlns:a16="http://schemas.microsoft.com/office/drawing/2014/main" id="{DB07D30F-7153-6C40-9FCD-11F5850C0B4C}"/>
              </a:ext>
            </a:extLst>
          </p:cNvPr>
          <p:cNvSpPr>
            <a:spLocks noGrp="1"/>
          </p:cNvSpPr>
          <p:nvPr>
            <p:ph type="body" idx="13" hasCustomPrompt="1"/>
          </p:nvPr>
        </p:nvSpPr>
        <p:spPr>
          <a:xfrm>
            <a:off x="347295" y="1366837"/>
            <a:ext cx="6300000" cy="323852"/>
          </a:xfrm>
        </p:spPr>
        <p:txBody>
          <a:bodyPr anchor="ctr">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heading</a:t>
            </a:r>
          </a:p>
        </p:txBody>
      </p:sp>
      <p:pic>
        <p:nvPicPr>
          <p:cNvPr id="10" name="Picture 9">
            <a:extLst>
              <a:ext uri="{FF2B5EF4-FFF2-40B4-BE49-F238E27FC236}">
                <a16:creationId xmlns:a16="http://schemas.microsoft.com/office/drawing/2014/main" id="{EA7B982B-9918-4A4B-9A9F-C2F468E323A1}"/>
              </a:ext>
            </a:extLst>
          </p:cNvPr>
          <p:cNvPicPr>
            <a:picLocks noChangeAspect="1"/>
          </p:cNvPicPr>
          <p:nvPr userDrawn="1"/>
        </p:nvPicPr>
        <p:blipFill>
          <a:blip r:embed="rId2"/>
          <a:stretch>
            <a:fillRect/>
          </a:stretch>
        </p:blipFill>
        <p:spPr>
          <a:xfrm>
            <a:off x="206297" y="6231654"/>
            <a:ext cx="503729" cy="503729"/>
          </a:xfrm>
          <a:prstGeom prst="rect">
            <a:avLst/>
          </a:prstGeom>
        </p:spPr>
      </p:pic>
    </p:spTree>
    <p:extLst>
      <p:ext uri="{BB962C8B-B14F-4D97-AF65-F5344CB8AC3E}">
        <p14:creationId xmlns:p14="http://schemas.microsoft.com/office/powerpoint/2010/main" val="3832597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00738E62-FBCB-4209-A50E-FEDB7DD4649D}"/>
              </a:ext>
            </a:extLst>
          </p:cNvPr>
          <p:cNvSpPr/>
          <p:nvPr userDrawn="1"/>
        </p:nvSpPr>
        <p:spPr>
          <a:xfrm>
            <a:off x="-11638" y="6162675"/>
            <a:ext cx="9156700" cy="698500"/>
          </a:xfrm>
          <a:custGeom>
            <a:avLst/>
            <a:gdLst>
              <a:gd name="connsiteX0" fmla="*/ 9525 w 9156700"/>
              <a:gd name="connsiteY0" fmla="*/ 9525 h 698500"/>
              <a:gd name="connsiteX1" fmla="*/ 9153525 w 9156700"/>
              <a:gd name="connsiteY1" fmla="*/ 9525 h 698500"/>
              <a:gd name="connsiteX2" fmla="*/ 9153525 w 9156700"/>
              <a:gd name="connsiteY2" fmla="*/ 695325 h 698500"/>
              <a:gd name="connsiteX3" fmla="*/ 9525 w 9156700"/>
              <a:gd name="connsiteY3" fmla="*/ 695325 h 698500"/>
            </a:gdLst>
            <a:ahLst/>
            <a:cxnLst>
              <a:cxn ang="0">
                <a:pos x="connsiteX0" y="connsiteY0"/>
              </a:cxn>
              <a:cxn ang="0">
                <a:pos x="connsiteX1" y="connsiteY1"/>
              </a:cxn>
              <a:cxn ang="0">
                <a:pos x="connsiteX2" y="connsiteY2"/>
              </a:cxn>
              <a:cxn ang="0">
                <a:pos x="connsiteX3" y="connsiteY3"/>
              </a:cxn>
            </a:cxnLst>
            <a:rect l="l" t="t" r="r" b="b"/>
            <a:pathLst>
              <a:path w="9156700" h="698500">
                <a:moveTo>
                  <a:pt x="9525" y="9525"/>
                </a:moveTo>
                <a:lnTo>
                  <a:pt x="9153525" y="9525"/>
                </a:lnTo>
                <a:lnTo>
                  <a:pt x="9153525" y="695325"/>
                </a:lnTo>
                <a:lnTo>
                  <a:pt x="9525" y="695325"/>
                </a:lnTo>
                <a:close/>
              </a:path>
            </a:pathLst>
          </a:custGeom>
          <a:solidFill>
            <a:schemeClr val="accent1">
              <a:lumMod val="50000"/>
            </a:schemeClr>
          </a:solidFill>
          <a:ln w="9525" cap="flat">
            <a:noFill/>
            <a:prstDash val="solid"/>
            <a:miter/>
          </a:ln>
        </p:spPr>
        <p:txBody>
          <a:bodyPr rtlCol="0" anchor="ctr"/>
          <a:lstStyle/>
          <a:p>
            <a:endParaRPr lang="en-CA"/>
          </a:p>
        </p:txBody>
      </p:sp>
      <p:sp>
        <p:nvSpPr>
          <p:cNvPr id="3" name="Footer Placeholder 2"/>
          <p:cNvSpPr>
            <a:spLocks noGrp="1"/>
          </p:cNvSpPr>
          <p:nvPr>
            <p:ph type="ftr" sz="quarter" idx="11"/>
          </p:nvPr>
        </p:nvSpPr>
        <p:spPr>
          <a:xfrm>
            <a:off x="860400" y="6278400"/>
            <a:ext cx="2516400" cy="365125"/>
          </a:xfrm>
          <a:prstGeom prst="rect">
            <a:avLst/>
          </a:prstGeom>
        </p:spPr>
        <p:txBody>
          <a:bodyPr/>
          <a:lstStyle>
            <a:lvl1pPr algn="l">
              <a:defRPr/>
            </a:lvl1pPr>
          </a:lstStyle>
          <a:p>
            <a:r>
              <a:rPr lang="en-US" dirty="0"/>
              <a:t>Presentation Title</a:t>
            </a:r>
          </a:p>
        </p:txBody>
      </p:sp>
      <p:sp>
        <p:nvSpPr>
          <p:cNvPr id="4" name="Slide Number Placeholder 3"/>
          <p:cNvSpPr>
            <a:spLocks noGrp="1"/>
          </p:cNvSpPr>
          <p:nvPr>
            <p:ph type="sldNum" sz="quarter" idx="12"/>
          </p:nvPr>
        </p:nvSpPr>
        <p:spPr>
          <a:xfrm>
            <a:off x="8290800" y="6310800"/>
            <a:ext cx="514800" cy="365125"/>
          </a:xfrm>
        </p:spPr>
        <p:txBody>
          <a:bodyPr/>
          <a:lstStyle/>
          <a:p>
            <a:fld id="{9CAA33A2-411E-8443-83D0-3263C24E97A5}" type="slidenum">
              <a:rPr lang="en-US" smtClean="0"/>
              <a:t>‹#›</a:t>
            </a:fld>
            <a:endParaRPr lang="en-US" dirty="0"/>
          </a:p>
        </p:txBody>
      </p:sp>
      <p:pic>
        <p:nvPicPr>
          <p:cNvPr id="7" name="Picture 6">
            <a:extLst>
              <a:ext uri="{FF2B5EF4-FFF2-40B4-BE49-F238E27FC236}">
                <a16:creationId xmlns:a16="http://schemas.microsoft.com/office/drawing/2014/main" id="{B948E9C0-7B55-4732-8DCD-AF8A5D8E0D80}"/>
              </a:ext>
            </a:extLst>
          </p:cNvPr>
          <p:cNvPicPr>
            <a:picLocks noChangeAspect="1"/>
          </p:cNvPicPr>
          <p:nvPr userDrawn="1"/>
        </p:nvPicPr>
        <p:blipFill>
          <a:blip r:embed="rId2"/>
          <a:stretch>
            <a:fillRect/>
          </a:stretch>
        </p:blipFill>
        <p:spPr>
          <a:xfrm>
            <a:off x="206297" y="6231654"/>
            <a:ext cx="503729" cy="503729"/>
          </a:xfrm>
          <a:prstGeom prst="rect">
            <a:avLst/>
          </a:prstGeom>
        </p:spPr>
      </p:pic>
    </p:spTree>
    <p:extLst>
      <p:ext uri="{BB962C8B-B14F-4D97-AF65-F5344CB8AC3E}">
        <p14:creationId xmlns:p14="http://schemas.microsoft.com/office/powerpoint/2010/main" val="2021645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7EE2E0B-FDFC-43E3-8EF3-B87900CB12E8}"/>
              </a:ext>
            </a:extLst>
          </p:cNvPr>
          <p:cNvSpPr/>
          <p:nvPr userDrawn="1"/>
        </p:nvSpPr>
        <p:spPr>
          <a:xfrm>
            <a:off x="-11638" y="6162675"/>
            <a:ext cx="9156700" cy="698500"/>
          </a:xfrm>
          <a:custGeom>
            <a:avLst/>
            <a:gdLst>
              <a:gd name="connsiteX0" fmla="*/ 9525 w 9156700"/>
              <a:gd name="connsiteY0" fmla="*/ 9525 h 698500"/>
              <a:gd name="connsiteX1" fmla="*/ 9153525 w 9156700"/>
              <a:gd name="connsiteY1" fmla="*/ 9525 h 698500"/>
              <a:gd name="connsiteX2" fmla="*/ 9153525 w 9156700"/>
              <a:gd name="connsiteY2" fmla="*/ 695325 h 698500"/>
              <a:gd name="connsiteX3" fmla="*/ 9525 w 9156700"/>
              <a:gd name="connsiteY3" fmla="*/ 695325 h 698500"/>
            </a:gdLst>
            <a:ahLst/>
            <a:cxnLst>
              <a:cxn ang="0">
                <a:pos x="connsiteX0" y="connsiteY0"/>
              </a:cxn>
              <a:cxn ang="0">
                <a:pos x="connsiteX1" y="connsiteY1"/>
              </a:cxn>
              <a:cxn ang="0">
                <a:pos x="connsiteX2" y="connsiteY2"/>
              </a:cxn>
              <a:cxn ang="0">
                <a:pos x="connsiteX3" y="connsiteY3"/>
              </a:cxn>
            </a:cxnLst>
            <a:rect l="l" t="t" r="r" b="b"/>
            <a:pathLst>
              <a:path w="9156700" h="698500">
                <a:moveTo>
                  <a:pt x="9525" y="9525"/>
                </a:moveTo>
                <a:lnTo>
                  <a:pt x="9153525" y="9525"/>
                </a:lnTo>
                <a:lnTo>
                  <a:pt x="9153525" y="695325"/>
                </a:lnTo>
                <a:lnTo>
                  <a:pt x="9525" y="695325"/>
                </a:lnTo>
                <a:close/>
              </a:path>
            </a:pathLst>
          </a:custGeom>
          <a:solidFill>
            <a:schemeClr val="accent1">
              <a:lumMod val="50000"/>
            </a:schemeClr>
          </a:solidFill>
          <a:ln w="9525" cap="flat">
            <a:noFill/>
            <a:prstDash val="solid"/>
            <a:miter/>
          </a:ln>
        </p:spPr>
        <p:txBody>
          <a:bodyPr rtlCol="0" anchor="ctr"/>
          <a:lstStyle/>
          <a:p>
            <a:endParaRPr lang="en-CA"/>
          </a:p>
        </p:txBody>
      </p:sp>
      <p:sp>
        <p:nvSpPr>
          <p:cNvPr id="2" name="Title 1"/>
          <p:cNvSpPr>
            <a:spLocks noGrp="1"/>
          </p:cNvSpPr>
          <p:nvPr>
            <p:ph type="title"/>
          </p:nvPr>
        </p:nvSpPr>
        <p:spPr>
          <a:xfrm>
            <a:off x="347295"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7295"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a:xfrm>
            <a:off x="860400" y="6278400"/>
            <a:ext cx="2516400" cy="365125"/>
          </a:xfrm>
          <a:prstGeom prst="rect">
            <a:avLst/>
          </a:prstGeom>
        </p:spPr>
        <p:txBody>
          <a:bodyPr/>
          <a:lstStyle>
            <a:lvl1pPr algn="l">
              <a:defRPr/>
            </a:lvl1pPr>
          </a:lstStyle>
          <a:p>
            <a:r>
              <a:rPr lang="en-US" dirty="0"/>
              <a:t>Presentation Title</a:t>
            </a:r>
          </a:p>
        </p:txBody>
      </p:sp>
      <p:sp>
        <p:nvSpPr>
          <p:cNvPr id="7" name="Slide Number Placeholder 6"/>
          <p:cNvSpPr>
            <a:spLocks noGrp="1"/>
          </p:cNvSpPr>
          <p:nvPr>
            <p:ph type="sldNum" sz="quarter" idx="12"/>
          </p:nvPr>
        </p:nvSpPr>
        <p:spPr>
          <a:xfrm>
            <a:off x="8290800" y="6310800"/>
            <a:ext cx="514800" cy="365125"/>
          </a:xfrm>
        </p:spPr>
        <p:txBody>
          <a:bodyPr/>
          <a:lstStyle/>
          <a:p>
            <a:fld id="{9CAA33A2-411E-8443-83D0-3263C24E97A5}" type="slidenum">
              <a:rPr lang="en-US" smtClean="0"/>
              <a:t>‹#›</a:t>
            </a:fld>
            <a:endParaRPr lang="en-US" dirty="0"/>
          </a:p>
        </p:txBody>
      </p:sp>
      <p:pic>
        <p:nvPicPr>
          <p:cNvPr id="10" name="Picture 9">
            <a:extLst>
              <a:ext uri="{FF2B5EF4-FFF2-40B4-BE49-F238E27FC236}">
                <a16:creationId xmlns:a16="http://schemas.microsoft.com/office/drawing/2014/main" id="{CD4BFA58-80B2-407B-B95D-5DD8D51E2097}"/>
              </a:ext>
            </a:extLst>
          </p:cNvPr>
          <p:cNvPicPr>
            <a:picLocks noChangeAspect="1"/>
          </p:cNvPicPr>
          <p:nvPr userDrawn="1"/>
        </p:nvPicPr>
        <p:blipFill>
          <a:blip r:embed="rId2"/>
          <a:stretch>
            <a:fillRect/>
          </a:stretch>
        </p:blipFill>
        <p:spPr>
          <a:xfrm>
            <a:off x="206297" y="6231654"/>
            <a:ext cx="503729" cy="503729"/>
          </a:xfrm>
          <a:prstGeom prst="rect">
            <a:avLst/>
          </a:prstGeom>
        </p:spPr>
      </p:pic>
    </p:spTree>
    <p:extLst>
      <p:ext uri="{BB962C8B-B14F-4D97-AF65-F5344CB8AC3E}">
        <p14:creationId xmlns:p14="http://schemas.microsoft.com/office/powerpoint/2010/main" val="1354656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8294A14-8FD4-41DC-AC4E-68916FABE887}"/>
              </a:ext>
            </a:extLst>
          </p:cNvPr>
          <p:cNvSpPr/>
          <p:nvPr userDrawn="1"/>
        </p:nvSpPr>
        <p:spPr>
          <a:xfrm>
            <a:off x="-11638" y="6162675"/>
            <a:ext cx="9156700" cy="698500"/>
          </a:xfrm>
          <a:custGeom>
            <a:avLst/>
            <a:gdLst>
              <a:gd name="connsiteX0" fmla="*/ 9525 w 9156700"/>
              <a:gd name="connsiteY0" fmla="*/ 9525 h 698500"/>
              <a:gd name="connsiteX1" fmla="*/ 9153525 w 9156700"/>
              <a:gd name="connsiteY1" fmla="*/ 9525 h 698500"/>
              <a:gd name="connsiteX2" fmla="*/ 9153525 w 9156700"/>
              <a:gd name="connsiteY2" fmla="*/ 695325 h 698500"/>
              <a:gd name="connsiteX3" fmla="*/ 9525 w 9156700"/>
              <a:gd name="connsiteY3" fmla="*/ 695325 h 698500"/>
            </a:gdLst>
            <a:ahLst/>
            <a:cxnLst>
              <a:cxn ang="0">
                <a:pos x="connsiteX0" y="connsiteY0"/>
              </a:cxn>
              <a:cxn ang="0">
                <a:pos x="connsiteX1" y="connsiteY1"/>
              </a:cxn>
              <a:cxn ang="0">
                <a:pos x="connsiteX2" y="connsiteY2"/>
              </a:cxn>
              <a:cxn ang="0">
                <a:pos x="connsiteX3" y="connsiteY3"/>
              </a:cxn>
            </a:cxnLst>
            <a:rect l="l" t="t" r="r" b="b"/>
            <a:pathLst>
              <a:path w="9156700" h="698500">
                <a:moveTo>
                  <a:pt x="9525" y="9525"/>
                </a:moveTo>
                <a:lnTo>
                  <a:pt x="9153525" y="9525"/>
                </a:lnTo>
                <a:lnTo>
                  <a:pt x="9153525" y="695325"/>
                </a:lnTo>
                <a:lnTo>
                  <a:pt x="9525" y="695325"/>
                </a:lnTo>
                <a:close/>
              </a:path>
            </a:pathLst>
          </a:custGeom>
          <a:solidFill>
            <a:schemeClr val="accent1">
              <a:lumMod val="50000"/>
            </a:schemeClr>
          </a:solidFill>
          <a:ln w="9525" cap="flat">
            <a:noFill/>
            <a:prstDash val="solid"/>
            <a:miter/>
          </a:ln>
        </p:spPr>
        <p:txBody>
          <a:bodyPr rtlCol="0" anchor="ctr"/>
          <a:lstStyle/>
          <a:p>
            <a:endParaRPr lang="en-CA"/>
          </a:p>
        </p:txBody>
      </p:sp>
      <p:sp>
        <p:nvSpPr>
          <p:cNvPr id="2" name="Title 1"/>
          <p:cNvSpPr>
            <a:spLocks noGrp="1"/>
          </p:cNvSpPr>
          <p:nvPr>
            <p:ph type="title"/>
          </p:nvPr>
        </p:nvSpPr>
        <p:spPr>
          <a:xfrm>
            <a:off x="347295"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47295"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a:xfrm>
            <a:off x="860400" y="6278400"/>
            <a:ext cx="2516400" cy="365125"/>
          </a:xfrm>
          <a:prstGeom prst="rect">
            <a:avLst/>
          </a:prstGeom>
        </p:spPr>
        <p:txBody>
          <a:bodyPr/>
          <a:lstStyle>
            <a:lvl1pPr algn="l">
              <a:defRPr/>
            </a:lvl1pPr>
          </a:lstStyle>
          <a:p>
            <a:r>
              <a:rPr lang="en-US" dirty="0"/>
              <a:t>Presentation Title</a:t>
            </a:r>
          </a:p>
        </p:txBody>
      </p:sp>
      <p:sp>
        <p:nvSpPr>
          <p:cNvPr id="7" name="Slide Number Placeholder 6"/>
          <p:cNvSpPr>
            <a:spLocks noGrp="1"/>
          </p:cNvSpPr>
          <p:nvPr>
            <p:ph type="sldNum" sz="quarter" idx="12"/>
          </p:nvPr>
        </p:nvSpPr>
        <p:spPr>
          <a:xfrm>
            <a:off x="8290800" y="6310800"/>
            <a:ext cx="399957" cy="365125"/>
          </a:xfrm>
        </p:spPr>
        <p:txBody>
          <a:bodyPr/>
          <a:lstStyle/>
          <a:p>
            <a:fld id="{9CAA33A2-411E-8443-83D0-3263C24E97A5}" type="slidenum">
              <a:rPr lang="en-US" smtClean="0"/>
              <a:t>‹#›</a:t>
            </a:fld>
            <a:endParaRPr lang="en-US" dirty="0"/>
          </a:p>
        </p:txBody>
      </p:sp>
      <p:pic>
        <p:nvPicPr>
          <p:cNvPr id="9" name="Picture 8">
            <a:extLst>
              <a:ext uri="{FF2B5EF4-FFF2-40B4-BE49-F238E27FC236}">
                <a16:creationId xmlns:a16="http://schemas.microsoft.com/office/drawing/2014/main" id="{40C9F85C-BE83-4571-906C-5B4B7881D0E4}"/>
              </a:ext>
            </a:extLst>
          </p:cNvPr>
          <p:cNvPicPr>
            <a:picLocks noChangeAspect="1"/>
          </p:cNvPicPr>
          <p:nvPr userDrawn="1"/>
        </p:nvPicPr>
        <p:blipFill>
          <a:blip r:embed="rId2"/>
          <a:stretch>
            <a:fillRect/>
          </a:stretch>
        </p:blipFill>
        <p:spPr>
          <a:xfrm>
            <a:off x="206297" y="6231654"/>
            <a:ext cx="503729" cy="503729"/>
          </a:xfrm>
          <a:prstGeom prst="rect">
            <a:avLst/>
          </a:prstGeom>
        </p:spPr>
      </p:pic>
    </p:spTree>
    <p:extLst>
      <p:ext uri="{BB962C8B-B14F-4D97-AF65-F5344CB8AC3E}">
        <p14:creationId xmlns:p14="http://schemas.microsoft.com/office/powerpoint/2010/main" val="1790669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2291B-09E4-417D-A6A7-F076F143AB9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F4522E9-A023-43A6-996D-6200093F91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5F9FA82-8469-4F91-8EDC-D078FF105839}"/>
              </a:ext>
            </a:extLst>
          </p:cNvPr>
          <p:cNvSpPr>
            <a:spLocks noGrp="1"/>
          </p:cNvSpPr>
          <p:nvPr>
            <p:ph type="dt" sz="half" idx="10"/>
          </p:nvPr>
        </p:nvSpPr>
        <p:spPr/>
        <p:txBody>
          <a:bodyPr/>
          <a:lstStyle/>
          <a:p>
            <a:fld id="{61A56C64-05AB-4803-B2B8-54389FEEE78F}" type="datetimeFigureOut">
              <a:rPr lang="en-CA" smtClean="0"/>
              <a:t>06/03/2022</a:t>
            </a:fld>
            <a:endParaRPr lang="en-CA"/>
          </a:p>
        </p:txBody>
      </p:sp>
      <p:sp>
        <p:nvSpPr>
          <p:cNvPr id="5" name="Footer Placeholder 4">
            <a:extLst>
              <a:ext uri="{FF2B5EF4-FFF2-40B4-BE49-F238E27FC236}">
                <a16:creationId xmlns:a16="http://schemas.microsoft.com/office/drawing/2014/main" id="{C5AF0C64-0E51-452B-8D1C-05B6433CE21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8397ACC-5600-474E-B2E7-B2AEFF982CCB}"/>
              </a:ext>
            </a:extLst>
          </p:cNvPr>
          <p:cNvSpPr>
            <a:spLocks noGrp="1"/>
          </p:cNvSpPr>
          <p:nvPr>
            <p:ph type="sldNum" sz="quarter" idx="12"/>
          </p:nvPr>
        </p:nvSpPr>
        <p:spPr/>
        <p:txBody>
          <a:bodyPr/>
          <a:lstStyle/>
          <a:p>
            <a:fld id="{E3A83E97-EF52-42A6-9D06-3065400AC56A}" type="slidenum">
              <a:rPr lang="en-CA" smtClean="0"/>
              <a:t>‹#›</a:t>
            </a:fld>
            <a:endParaRPr lang="en-CA"/>
          </a:p>
        </p:txBody>
      </p:sp>
    </p:spTree>
    <p:extLst>
      <p:ext uri="{BB962C8B-B14F-4D97-AF65-F5344CB8AC3E}">
        <p14:creationId xmlns:p14="http://schemas.microsoft.com/office/powerpoint/2010/main" val="4155228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7295" y="365126"/>
            <a:ext cx="8456735"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347296" y="1825625"/>
            <a:ext cx="8456734" cy="4351338"/>
          </a:xfrm>
          <a:prstGeom prst="rect">
            <a:avLst/>
          </a:prstGeom>
        </p:spPr>
        <p:txBody>
          <a:bodyPr vert="horz" lIns="91440" tIns="45720" rIns="91440" bIns="45720" rtlCol="0">
            <a:normAutofit/>
          </a:bodyPr>
          <a:lstStyle/>
          <a:p>
            <a:pPr lvl="0"/>
            <a:r>
              <a:rPr lang="en-US" dirty="0"/>
              <a:t>Paragraph without bullets</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47295" y="6276602"/>
            <a:ext cx="5148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9CAA33A2-411E-8443-83D0-3263C24E97A5}" type="slidenum">
              <a:rPr lang="en-US" smtClean="0"/>
              <a:pPr/>
              <a:t>‹#›</a:t>
            </a:fld>
            <a:endParaRPr lang="en-US" dirty="0"/>
          </a:p>
        </p:txBody>
      </p:sp>
      <p:sp>
        <p:nvSpPr>
          <p:cNvPr id="8" name="Footer Placeholder 4">
            <a:extLst>
              <a:ext uri="{FF2B5EF4-FFF2-40B4-BE49-F238E27FC236}">
                <a16:creationId xmlns:a16="http://schemas.microsoft.com/office/drawing/2014/main" id="{9C0A0D9E-837B-4542-8ACD-A5921329A28E}"/>
              </a:ext>
            </a:extLst>
          </p:cNvPr>
          <p:cNvSpPr>
            <a:spLocks noGrp="1"/>
          </p:cNvSpPr>
          <p:nvPr>
            <p:ph type="ftr" sz="quarter" idx="3"/>
          </p:nvPr>
        </p:nvSpPr>
        <p:spPr>
          <a:xfrm>
            <a:off x="861645" y="6276602"/>
            <a:ext cx="2518163" cy="365125"/>
          </a:xfrm>
          <a:prstGeom prst="rect">
            <a:avLst/>
          </a:prstGeom>
        </p:spPr>
        <p:txBody>
          <a:bodyPr anchor="ctr"/>
          <a:lstStyle>
            <a:lvl1pPr algn="r">
              <a:defRPr sz="1200">
                <a:solidFill>
                  <a:schemeClr val="tx1"/>
                </a:solidFill>
                <a:latin typeface="Arial" panose="020B0604020202020204" pitchFamily="34" charset="0"/>
                <a:cs typeface="Arial" panose="020B0604020202020204" pitchFamily="34" charset="0"/>
              </a:defRPr>
            </a:lvl1pPr>
          </a:lstStyle>
          <a:p>
            <a:pPr algn="l"/>
            <a:r>
              <a:rPr lang="en-US"/>
              <a:t>Presentation Name</a:t>
            </a:r>
            <a:endParaRPr lang="en-US" dirty="0"/>
          </a:p>
        </p:txBody>
      </p:sp>
    </p:spTree>
    <p:extLst>
      <p:ext uri="{BB962C8B-B14F-4D97-AF65-F5344CB8AC3E}">
        <p14:creationId xmlns:p14="http://schemas.microsoft.com/office/powerpoint/2010/main" val="1310733956"/>
      </p:ext>
    </p:extLst>
  </p:cSld>
  <p:clrMap bg1="lt1" tx1="dk1" bg2="lt2" tx2="dk2" accent1="accent1" accent2="accent2" accent3="accent3" accent4="accent4" accent5="accent5" accent6="accent6" hlink="hlink" folHlink="folHlink"/>
  <p:sldLayoutIdLst>
    <p:sldLayoutId id="2147483682" r:id="rId1"/>
    <p:sldLayoutId id="2147483662" r:id="rId2"/>
    <p:sldLayoutId id="2147483665" r:id="rId3"/>
    <p:sldLayoutId id="2147483666" r:id="rId4"/>
    <p:sldLayoutId id="2147483667" r:id="rId5"/>
    <p:sldLayoutId id="2147483668" r:id="rId6"/>
    <p:sldLayoutId id="2147483669" r:id="rId7"/>
    <p:sldLayoutId id="2147483683" r:id="rId8"/>
  </p:sldLayoutIdLst>
  <p:hf hdr="0" dt="0"/>
  <p:txStyles>
    <p:titleStyle>
      <a:lvl1pPr algn="l" defTabSz="914400" rtl="0" eaLnBrk="1" latinLnBrk="0" hangingPunct="1">
        <a:lnSpc>
          <a:spcPct val="9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freeimageslive.co.uk/free_stock_image/kids-colouring-paints-jpg" TargetMode="External"/><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owl.excelsior.edu/writing-process/prewriting-strategies/prewriting-strategies-asking-defining-questions/" TargetMode="External"/><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01D84-3D14-884C-8ABA-D88FDBC6358D}"/>
              </a:ext>
            </a:extLst>
          </p:cNvPr>
          <p:cNvSpPr>
            <a:spLocks noGrp="1"/>
          </p:cNvSpPr>
          <p:nvPr>
            <p:ph type="ctrTitle"/>
          </p:nvPr>
        </p:nvSpPr>
        <p:spPr>
          <a:xfrm>
            <a:off x="347294" y="3841208"/>
            <a:ext cx="6517740" cy="1134041"/>
          </a:xfrm>
        </p:spPr>
        <p:txBody>
          <a:bodyPr>
            <a:normAutofit fontScale="90000"/>
          </a:bodyPr>
          <a:lstStyle/>
          <a:p>
            <a:r>
              <a:rPr lang="en-US" dirty="0"/>
              <a:t>Inspection Orders </a:t>
            </a:r>
            <a:br>
              <a:rPr lang="en-US" dirty="0"/>
            </a:br>
            <a:r>
              <a:rPr lang="en-US" dirty="0"/>
              <a:t>and Fire Marshal Reviews</a:t>
            </a:r>
          </a:p>
        </p:txBody>
      </p:sp>
      <p:sp>
        <p:nvSpPr>
          <p:cNvPr id="3" name="Subtitle 2">
            <a:extLst>
              <a:ext uri="{FF2B5EF4-FFF2-40B4-BE49-F238E27FC236}">
                <a16:creationId xmlns:a16="http://schemas.microsoft.com/office/drawing/2014/main" id="{C8C2AF48-4EE3-904C-9470-2390552826B5}"/>
              </a:ext>
            </a:extLst>
          </p:cNvPr>
          <p:cNvSpPr>
            <a:spLocks noGrp="1"/>
          </p:cNvSpPr>
          <p:nvPr>
            <p:ph type="subTitle" idx="1"/>
          </p:nvPr>
        </p:nvSpPr>
        <p:spPr>
          <a:xfrm>
            <a:off x="347294" y="5072419"/>
            <a:ext cx="5434527" cy="1078528"/>
          </a:xfrm>
        </p:spPr>
        <p:txBody>
          <a:bodyPr>
            <a:normAutofit fontScale="92500"/>
          </a:bodyPr>
          <a:lstStyle/>
          <a:p>
            <a:r>
              <a:rPr lang="en-US" dirty="0"/>
              <a:t>Tawnya Roberts and Sunaina Menezes</a:t>
            </a:r>
          </a:p>
          <a:p>
            <a:r>
              <a:rPr lang="en-US" dirty="0"/>
              <a:t>Office of the Fire Marshal</a:t>
            </a:r>
          </a:p>
        </p:txBody>
      </p:sp>
      <p:sp>
        <p:nvSpPr>
          <p:cNvPr id="4" name="Footer Placeholder 5">
            <a:extLst>
              <a:ext uri="{FF2B5EF4-FFF2-40B4-BE49-F238E27FC236}">
                <a16:creationId xmlns:a16="http://schemas.microsoft.com/office/drawing/2014/main" id="{E0FD07A2-E562-4B94-AFF0-CBB530C4210B}"/>
              </a:ext>
            </a:extLst>
          </p:cNvPr>
          <p:cNvSpPr>
            <a:spLocks noGrp="1"/>
          </p:cNvSpPr>
          <p:nvPr>
            <p:ph type="ftr" sz="quarter" idx="11"/>
          </p:nvPr>
        </p:nvSpPr>
        <p:spPr>
          <a:xfrm>
            <a:off x="347295" y="6276602"/>
            <a:ext cx="3032514" cy="365125"/>
          </a:xfrm>
        </p:spPr>
        <p:txBody>
          <a:bodyPr/>
          <a:lstStyle/>
          <a:p>
            <a:pPr algn="l"/>
            <a:r>
              <a:rPr lang="en-US" dirty="0">
                <a:latin typeface="Arial" panose="020B0604020202020204" pitchFamily="34" charset="0"/>
                <a:cs typeface="Arial" panose="020B0604020202020204" pitchFamily="34" charset="0"/>
              </a:rPr>
              <a:t>Ministry of the Solicitor General</a:t>
            </a:r>
          </a:p>
        </p:txBody>
      </p:sp>
    </p:spTree>
    <p:extLst>
      <p:ext uri="{BB962C8B-B14F-4D97-AF65-F5344CB8AC3E}">
        <p14:creationId xmlns:p14="http://schemas.microsoft.com/office/powerpoint/2010/main" val="2435523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A213-138A-424F-BA4D-D9F1B246299E}"/>
              </a:ext>
            </a:extLst>
          </p:cNvPr>
          <p:cNvSpPr>
            <a:spLocks noGrp="1"/>
          </p:cNvSpPr>
          <p:nvPr>
            <p:ph type="title"/>
          </p:nvPr>
        </p:nvSpPr>
        <p:spPr/>
        <p:txBody>
          <a:bodyPr/>
          <a:lstStyle/>
          <a:p>
            <a:r>
              <a:rPr lang="en-US" dirty="0"/>
              <a:t>Screening</a:t>
            </a:r>
            <a:endParaRPr lang="en-CA" dirty="0"/>
          </a:p>
        </p:txBody>
      </p:sp>
      <p:sp>
        <p:nvSpPr>
          <p:cNvPr id="3" name="Content Placeholder 2">
            <a:extLst>
              <a:ext uri="{FF2B5EF4-FFF2-40B4-BE49-F238E27FC236}">
                <a16:creationId xmlns:a16="http://schemas.microsoft.com/office/drawing/2014/main" id="{F6E60B0F-D1D3-4474-AFE4-5C824CB3D0F6}"/>
              </a:ext>
            </a:extLst>
          </p:cNvPr>
          <p:cNvSpPr>
            <a:spLocks noGrp="1"/>
          </p:cNvSpPr>
          <p:nvPr>
            <p:ph idx="1"/>
          </p:nvPr>
        </p:nvSpPr>
        <p:spPr>
          <a:xfrm>
            <a:off x="347296" y="1401417"/>
            <a:ext cx="8456734" cy="4533675"/>
          </a:xfrm>
        </p:spPr>
        <p:txBody>
          <a:bodyPr>
            <a:normAutofit/>
          </a:bodyPr>
          <a:lstStyle/>
          <a:p>
            <a:pPr marL="285750" indent="-285750">
              <a:lnSpc>
                <a:spcPct val="100000"/>
              </a:lnSpc>
              <a:spcAft>
                <a:spcPts val="600"/>
              </a:spcAft>
              <a:buFont typeface="Arial" panose="020B0604020202020204" pitchFamily="34" charset="0"/>
              <a:buChar char="•"/>
            </a:pPr>
            <a:r>
              <a:rPr lang="en-CA" dirty="0"/>
              <a:t>When an application for an FM Review is received, it is screened.  </a:t>
            </a:r>
          </a:p>
          <a:p>
            <a:pPr marL="285750" lvl="0" indent="-285750">
              <a:lnSpc>
                <a:spcPct val="100000"/>
              </a:lnSpc>
              <a:spcAft>
                <a:spcPts val="600"/>
              </a:spcAft>
              <a:buFont typeface="Arial" panose="020B0604020202020204" pitchFamily="34" charset="0"/>
              <a:buChar char="•"/>
            </a:pPr>
            <a:r>
              <a:rPr lang="en-CA" dirty="0"/>
              <a:t>The screening stage checks that:  </a:t>
            </a:r>
          </a:p>
          <a:p>
            <a:pPr marL="971550" lvl="1" indent="-285750">
              <a:lnSpc>
                <a:spcPct val="100000"/>
              </a:lnSpc>
              <a:spcAft>
                <a:spcPts val="600"/>
              </a:spcAft>
            </a:pPr>
            <a:r>
              <a:rPr lang="en-CA" dirty="0"/>
              <a:t>The request was received within the time provisions stated in the FPPA.</a:t>
            </a:r>
          </a:p>
          <a:p>
            <a:pPr marL="971550" lvl="1" indent="-285750">
              <a:lnSpc>
                <a:spcPct val="100000"/>
              </a:lnSpc>
              <a:spcAft>
                <a:spcPts val="600"/>
              </a:spcAft>
            </a:pPr>
            <a:r>
              <a:rPr lang="en-CA" dirty="0"/>
              <a:t>The Order includes the minimum information required by the FPPA.</a:t>
            </a:r>
          </a:p>
          <a:p>
            <a:pPr marL="971550" lvl="1" indent="-285750">
              <a:lnSpc>
                <a:spcPct val="100000"/>
              </a:lnSpc>
              <a:spcAft>
                <a:spcPts val="600"/>
              </a:spcAft>
            </a:pPr>
            <a:r>
              <a:rPr lang="en-CA" dirty="0"/>
              <a:t>There are no obvious and fatal flaws with the Order.  </a:t>
            </a:r>
          </a:p>
          <a:p>
            <a:pPr marL="971550" lvl="1" indent="-285750">
              <a:lnSpc>
                <a:spcPct val="100000"/>
              </a:lnSpc>
              <a:spcAft>
                <a:spcPts val="600"/>
              </a:spcAft>
            </a:pPr>
            <a:r>
              <a:rPr lang="en-CA" dirty="0"/>
              <a:t>There is no known OFM involvement with the Order.  </a:t>
            </a:r>
          </a:p>
          <a:p>
            <a:pPr marL="285750" lvl="0" indent="-285750">
              <a:lnSpc>
                <a:spcPct val="100000"/>
              </a:lnSpc>
              <a:spcAft>
                <a:spcPts val="600"/>
              </a:spcAft>
              <a:buFont typeface="Arial" panose="020B0604020202020204" pitchFamily="34" charset="0"/>
              <a:buChar char="•"/>
            </a:pPr>
            <a:r>
              <a:rPr lang="en-CA" dirty="0"/>
              <a:t>After the screening stage is completed, the request may be accepted, denied, invalid, or referred to the Fire Safety Commission.  </a:t>
            </a:r>
          </a:p>
          <a:p>
            <a:pPr marL="285750" lvl="0" indent="-285750">
              <a:lnSpc>
                <a:spcPct val="100000"/>
              </a:lnSpc>
              <a:spcAft>
                <a:spcPts val="600"/>
              </a:spcAft>
              <a:buFont typeface="Arial" panose="020B0604020202020204" pitchFamily="34" charset="0"/>
              <a:buChar char="•"/>
            </a:pPr>
            <a:r>
              <a:rPr lang="en-CA" dirty="0"/>
              <a:t>If the Order is found to contain a ‘fatal flaw’ it may be rescinded at the screening stage.  </a:t>
            </a:r>
          </a:p>
        </p:txBody>
      </p:sp>
      <p:sp>
        <p:nvSpPr>
          <p:cNvPr id="5" name="Slide Number Placeholder 4">
            <a:extLst>
              <a:ext uri="{FF2B5EF4-FFF2-40B4-BE49-F238E27FC236}">
                <a16:creationId xmlns:a16="http://schemas.microsoft.com/office/drawing/2014/main" id="{847A9DEB-1102-4492-84C8-B11E283356A5}"/>
              </a:ext>
            </a:extLst>
          </p:cNvPr>
          <p:cNvSpPr>
            <a:spLocks noGrp="1"/>
          </p:cNvSpPr>
          <p:nvPr>
            <p:ph type="sldNum" sz="quarter" idx="12"/>
          </p:nvPr>
        </p:nvSpPr>
        <p:spPr/>
        <p:txBody>
          <a:bodyPr/>
          <a:lstStyle/>
          <a:p>
            <a:fld id="{9CAA33A2-411E-8443-83D0-3263C24E97A5}" type="slidenum">
              <a:rPr lang="en-US" smtClean="0"/>
              <a:pPr/>
              <a:t>10</a:t>
            </a:fld>
            <a:endParaRPr lang="en-US" dirty="0"/>
          </a:p>
        </p:txBody>
      </p:sp>
      <p:sp>
        <p:nvSpPr>
          <p:cNvPr id="6" name="Footer Placeholder 5">
            <a:extLst>
              <a:ext uri="{FF2B5EF4-FFF2-40B4-BE49-F238E27FC236}">
                <a16:creationId xmlns:a16="http://schemas.microsoft.com/office/drawing/2014/main" id="{DC8E9785-B9A4-4423-842A-71482BFE7D83}"/>
              </a:ext>
            </a:extLst>
          </p:cNvPr>
          <p:cNvSpPr>
            <a:spLocks noGrp="1"/>
          </p:cNvSpPr>
          <p:nvPr>
            <p:ph type="ftr" sz="quarter" idx="11"/>
          </p:nvPr>
        </p:nvSpPr>
        <p:spPr/>
        <p:txBody>
          <a:bodyPr/>
          <a:lstStyle/>
          <a:p>
            <a:pPr algn="l"/>
            <a:r>
              <a:rPr lang="en-US" dirty="0"/>
              <a:t>Fire Marshal Review Process</a:t>
            </a:r>
          </a:p>
        </p:txBody>
      </p:sp>
    </p:spTree>
    <p:extLst>
      <p:ext uri="{BB962C8B-B14F-4D97-AF65-F5344CB8AC3E}">
        <p14:creationId xmlns:p14="http://schemas.microsoft.com/office/powerpoint/2010/main" val="607829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A213-138A-424F-BA4D-D9F1B246299E}"/>
              </a:ext>
            </a:extLst>
          </p:cNvPr>
          <p:cNvSpPr>
            <a:spLocks noGrp="1"/>
          </p:cNvSpPr>
          <p:nvPr>
            <p:ph type="title"/>
          </p:nvPr>
        </p:nvSpPr>
        <p:spPr/>
        <p:txBody>
          <a:bodyPr/>
          <a:lstStyle/>
          <a:p>
            <a:r>
              <a:rPr lang="en-US" dirty="0"/>
              <a:t>Acknowledgment / Supporting Information</a:t>
            </a:r>
            <a:endParaRPr lang="en-CA" dirty="0"/>
          </a:p>
        </p:txBody>
      </p:sp>
      <p:sp>
        <p:nvSpPr>
          <p:cNvPr id="3" name="Content Placeholder 2">
            <a:extLst>
              <a:ext uri="{FF2B5EF4-FFF2-40B4-BE49-F238E27FC236}">
                <a16:creationId xmlns:a16="http://schemas.microsoft.com/office/drawing/2014/main" id="{F6E60B0F-D1D3-4474-AFE4-5C824CB3D0F6}"/>
              </a:ext>
            </a:extLst>
          </p:cNvPr>
          <p:cNvSpPr>
            <a:spLocks noGrp="1"/>
          </p:cNvSpPr>
          <p:nvPr>
            <p:ph idx="1"/>
          </p:nvPr>
        </p:nvSpPr>
        <p:spPr>
          <a:xfrm>
            <a:off x="347296" y="1401417"/>
            <a:ext cx="8456734" cy="4533675"/>
          </a:xfrm>
        </p:spPr>
        <p:txBody>
          <a:bodyPr>
            <a:normAutofit/>
          </a:bodyPr>
          <a:lstStyle/>
          <a:p>
            <a:pPr marL="285750" indent="-285750">
              <a:lnSpc>
                <a:spcPct val="100000"/>
              </a:lnSpc>
              <a:spcAft>
                <a:spcPts val="600"/>
              </a:spcAft>
              <a:buFont typeface="Arial" panose="020B0604020202020204" pitchFamily="34" charset="0"/>
              <a:buChar char="•"/>
            </a:pPr>
            <a:r>
              <a:rPr lang="en-CA" dirty="0"/>
              <a:t>When an FM Review request has been accepted, an acknowledgement letter is sent to the applicant and the fire department.  </a:t>
            </a:r>
          </a:p>
          <a:p>
            <a:pPr marL="285750" indent="-285750">
              <a:lnSpc>
                <a:spcPct val="100000"/>
              </a:lnSpc>
              <a:spcAft>
                <a:spcPts val="600"/>
              </a:spcAft>
              <a:buFont typeface="Arial" panose="020B0604020202020204" pitchFamily="34" charset="0"/>
              <a:buChar char="•"/>
            </a:pPr>
            <a:r>
              <a:rPr lang="en-CA" dirty="0"/>
              <a:t>The Order is stayed pending the outcome of the FM Review.  </a:t>
            </a:r>
          </a:p>
          <a:p>
            <a:pPr marL="285750" indent="-285750">
              <a:lnSpc>
                <a:spcPct val="100000"/>
              </a:lnSpc>
              <a:spcAft>
                <a:spcPts val="600"/>
              </a:spcAft>
              <a:buFont typeface="Arial" panose="020B0604020202020204" pitchFamily="34" charset="0"/>
              <a:buChar char="•"/>
            </a:pPr>
            <a:r>
              <a:rPr lang="en-CA" dirty="0"/>
              <a:t>The acknowledgement letter includes information from the application form stating why the person is aggrieved by the Order.  </a:t>
            </a:r>
          </a:p>
          <a:p>
            <a:pPr marL="285750" indent="-285750">
              <a:lnSpc>
                <a:spcPct val="100000"/>
              </a:lnSpc>
              <a:spcAft>
                <a:spcPts val="600"/>
              </a:spcAft>
              <a:buFont typeface="Arial" panose="020B0604020202020204" pitchFamily="34" charset="0"/>
              <a:buChar char="•"/>
            </a:pPr>
            <a:r>
              <a:rPr lang="en-CA" dirty="0"/>
              <a:t>The applicant and the fire department may provide supporting information for the FM Review.  </a:t>
            </a:r>
          </a:p>
          <a:p>
            <a:pPr marL="285750" indent="-285750">
              <a:lnSpc>
                <a:spcPct val="100000"/>
              </a:lnSpc>
              <a:spcAft>
                <a:spcPts val="600"/>
              </a:spcAft>
              <a:buFont typeface="Arial" panose="020B0604020202020204" pitchFamily="34" charset="0"/>
              <a:buChar char="•"/>
            </a:pPr>
            <a:r>
              <a:rPr lang="en-CA" dirty="0"/>
              <a:t>A specific form is used to collect supporting information that is targeted to only the issues under review, as identified by the applicant.  </a:t>
            </a:r>
          </a:p>
        </p:txBody>
      </p:sp>
      <p:sp>
        <p:nvSpPr>
          <p:cNvPr id="5" name="Slide Number Placeholder 4">
            <a:extLst>
              <a:ext uri="{FF2B5EF4-FFF2-40B4-BE49-F238E27FC236}">
                <a16:creationId xmlns:a16="http://schemas.microsoft.com/office/drawing/2014/main" id="{847A9DEB-1102-4492-84C8-B11E283356A5}"/>
              </a:ext>
            </a:extLst>
          </p:cNvPr>
          <p:cNvSpPr>
            <a:spLocks noGrp="1"/>
          </p:cNvSpPr>
          <p:nvPr>
            <p:ph type="sldNum" sz="quarter" idx="12"/>
          </p:nvPr>
        </p:nvSpPr>
        <p:spPr/>
        <p:txBody>
          <a:bodyPr/>
          <a:lstStyle/>
          <a:p>
            <a:fld id="{9CAA33A2-411E-8443-83D0-3263C24E97A5}" type="slidenum">
              <a:rPr lang="en-US" smtClean="0"/>
              <a:pPr/>
              <a:t>11</a:t>
            </a:fld>
            <a:endParaRPr lang="en-US" dirty="0"/>
          </a:p>
        </p:txBody>
      </p:sp>
      <p:sp>
        <p:nvSpPr>
          <p:cNvPr id="6" name="Footer Placeholder 5">
            <a:extLst>
              <a:ext uri="{FF2B5EF4-FFF2-40B4-BE49-F238E27FC236}">
                <a16:creationId xmlns:a16="http://schemas.microsoft.com/office/drawing/2014/main" id="{DC8E9785-B9A4-4423-842A-71482BFE7D83}"/>
              </a:ext>
            </a:extLst>
          </p:cNvPr>
          <p:cNvSpPr>
            <a:spLocks noGrp="1"/>
          </p:cNvSpPr>
          <p:nvPr>
            <p:ph type="ftr" sz="quarter" idx="11"/>
          </p:nvPr>
        </p:nvSpPr>
        <p:spPr/>
        <p:txBody>
          <a:bodyPr/>
          <a:lstStyle/>
          <a:p>
            <a:pPr algn="l"/>
            <a:r>
              <a:rPr lang="en-US" dirty="0"/>
              <a:t>Fire Marshal Review Process</a:t>
            </a:r>
          </a:p>
        </p:txBody>
      </p:sp>
    </p:spTree>
    <p:extLst>
      <p:ext uri="{BB962C8B-B14F-4D97-AF65-F5344CB8AC3E}">
        <p14:creationId xmlns:p14="http://schemas.microsoft.com/office/powerpoint/2010/main" val="1265760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A213-138A-424F-BA4D-D9F1B246299E}"/>
              </a:ext>
            </a:extLst>
          </p:cNvPr>
          <p:cNvSpPr>
            <a:spLocks noGrp="1"/>
          </p:cNvSpPr>
          <p:nvPr>
            <p:ph type="title"/>
          </p:nvPr>
        </p:nvSpPr>
        <p:spPr/>
        <p:txBody>
          <a:bodyPr/>
          <a:lstStyle/>
          <a:p>
            <a:r>
              <a:rPr lang="en-US" dirty="0"/>
              <a:t>Supporting Information Guidelines</a:t>
            </a:r>
            <a:endParaRPr lang="en-CA" dirty="0"/>
          </a:p>
        </p:txBody>
      </p:sp>
      <p:sp>
        <p:nvSpPr>
          <p:cNvPr id="3" name="Content Placeholder 2">
            <a:extLst>
              <a:ext uri="{FF2B5EF4-FFF2-40B4-BE49-F238E27FC236}">
                <a16:creationId xmlns:a16="http://schemas.microsoft.com/office/drawing/2014/main" id="{F6E60B0F-D1D3-4474-AFE4-5C824CB3D0F6}"/>
              </a:ext>
            </a:extLst>
          </p:cNvPr>
          <p:cNvSpPr>
            <a:spLocks noGrp="1"/>
          </p:cNvSpPr>
          <p:nvPr>
            <p:ph idx="1"/>
          </p:nvPr>
        </p:nvSpPr>
        <p:spPr>
          <a:xfrm>
            <a:off x="347296" y="1167619"/>
            <a:ext cx="8456734" cy="4767474"/>
          </a:xfrm>
        </p:spPr>
        <p:txBody>
          <a:bodyPr>
            <a:normAutofit/>
          </a:bodyPr>
          <a:lstStyle/>
          <a:p>
            <a:pPr lvl="0">
              <a:spcBef>
                <a:spcPts val="600"/>
              </a:spcBef>
              <a:spcAft>
                <a:spcPts val="0"/>
              </a:spcAft>
            </a:pPr>
            <a:r>
              <a:rPr lang="en-CA" dirty="0">
                <a:ea typeface="Calibri" panose="020F0502020204030204" pitchFamily="34" charset="0"/>
                <a:cs typeface="Times New Roman" panose="02020603050405020304" pitchFamily="18" charset="0"/>
              </a:rPr>
              <a:t>Submissions should:</a:t>
            </a:r>
          </a:p>
          <a:p>
            <a:pPr lvl="0">
              <a:spcBef>
                <a:spcPts val="600"/>
              </a:spcBef>
              <a:spcAft>
                <a:spcPts val="0"/>
              </a:spcAft>
            </a:pPr>
            <a:endParaRPr lang="en-CA" dirty="0">
              <a:ea typeface="Calibri" panose="020F0502020204030204" pitchFamily="34" charset="0"/>
              <a:cs typeface="Times New Roman" panose="02020603050405020304" pitchFamily="18" charset="0"/>
            </a:endParaRPr>
          </a:p>
          <a:p>
            <a:pPr marL="285750" lvl="0" indent="-285750">
              <a:spcBef>
                <a:spcPts val="600"/>
              </a:spcBef>
              <a:buFont typeface="Arial" panose="020B0604020202020204" pitchFamily="34" charset="0"/>
              <a:buChar char="•"/>
            </a:pPr>
            <a:r>
              <a:rPr lang="en-CA" dirty="0">
                <a:ea typeface="Calibri" panose="020F0502020204030204" pitchFamily="34" charset="0"/>
                <a:cs typeface="Times New Roman" panose="02020603050405020304" pitchFamily="18" charset="0"/>
              </a:rPr>
              <a:t>Be l</a:t>
            </a:r>
            <a:r>
              <a:rPr lang="en-CA" sz="1800" dirty="0">
                <a:effectLst/>
                <a:latin typeface="Arial" panose="020B0604020202020204" pitchFamily="34" charset="0"/>
                <a:ea typeface="Calibri" panose="020F0502020204030204" pitchFamily="34" charset="0"/>
                <a:cs typeface="Times New Roman" panose="02020603050405020304" pitchFamily="18" charset="0"/>
              </a:rPr>
              <a:t>egible and l</a:t>
            </a:r>
            <a:r>
              <a:rPr lang="en-CA" dirty="0">
                <a:ea typeface="Calibri" panose="020F0502020204030204" pitchFamily="34" charset="0"/>
                <a:cs typeface="Times New Roman" panose="02020603050405020304" pitchFamily="18" charset="0"/>
              </a:rPr>
              <a:t>imited to relevant </a:t>
            </a:r>
            <a:r>
              <a:rPr lang="en-CA" sz="1800" dirty="0">
                <a:effectLst/>
                <a:latin typeface="Arial" panose="020B0604020202020204" pitchFamily="34" charset="0"/>
                <a:ea typeface="Calibri" panose="020F0502020204030204" pitchFamily="34" charset="0"/>
                <a:cs typeface="Times New Roman" panose="02020603050405020304" pitchFamily="18" charset="0"/>
              </a:rPr>
              <a:t>matters under dispute </a:t>
            </a:r>
            <a:r>
              <a:rPr lang="en-CA" dirty="0">
                <a:ea typeface="Calibri" panose="020F0502020204030204" pitchFamily="34" charset="0"/>
                <a:cs typeface="Times New Roman" panose="02020603050405020304" pitchFamily="18" charset="0"/>
              </a:rPr>
              <a:t>as identified </a:t>
            </a:r>
            <a:r>
              <a:rPr lang="en-CA" sz="1800" dirty="0">
                <a:effectLst/>
                <a:latin typeface="Arial" panose="020B0604020202020204" pitchFamily="34" charset="0"/>
                <a:ea typeface="Calibri" panose="020F0502020204030204" pitchFamily="34" charset="0"/>
                <a:cs typeface="Times New Roman" panose="02020603050405020304" pitchFamily="18" charset="0"/>
              </a:rPr>
              <a:t>in the application form and acknowledgement letter.  </a:t>
            </a:r>
          </a:p>
          <a:p>
            <a:pPr marL="285750" lvl="0" indent="-285750">
              <a:spcBef>
                <a:spcPts val="600"/>
              </a:spcBef>
              <a:buFont typeface="Arial" panose="020B0604020202020204" pitchFamily="34" charset="0"/>
              <a:buChar char="•"/>
            </a:pPr>
            <a:r>
              <a:rPr lang="en-CA" dirty="0">
                <a:ea typeface="Calibri" panose="020F0502020204030204" pitchFamily="34" charset="0"/>
                <a:cs typeface="Times New Roman" panose="02020603050405020304" pitchFamily="18" charset="0"/>
              </a:rPr>
              <a:t>Contain pertinent information that has been extracted, transcribed, and summarized from</a:t>
            </a:r>
            <a:r>
              <a:rPr lang="en-CA" sz="1800" dirty="0">
                <a:effectLst/>
                <a:latin typeface="Arial" panose="020B0604020202020204" pitchFamily="34" charset="0"/>
                <a:ea typeface="Calibri" panose="020F0502020204030204" pitchFamily="34" charset="0"/>
                <a:cs typeface="Times New Roman" panose="02020603050405020304" pitchFamily="18" charset="0"/>
              </a:rPr>
              <a:t> technical reports, inspection notes, or other documents.</a:t>
            </a:r>
          </a:p>
          <a:p>
            <a:pPr marL="971550" lvl="1" indent="-285750">
              <a:spcBef>
                <a:spcPts val="600"/>
              </a:spcBef>
            </a:pPr>
            <a:r>
              <a:rPr lang="en-CA" dirty="0">
                <a:ea typeface="Calibri" panose="020F0502020204030204" pitchFamily="34" charset="0"/>
                <a:cs typeface="Times New Roman" panose="02020603050405020304" pitchFamily="18" charset="0"/>
              </a:rPr>
              <a:t>Note:</a:t>
            </a:r>
            <a:r>
              <a:rPr lang="en-CA" dirty="0">
                <a:effectLst/>
                <a:latin typeface="Arial" panose="020B0604020202020204" pitchFamily="34" charset="0"/>
                <a:ea typeface="Calibri" panose="020F0502020204030204" pitchFamily="34" charset="0"/>
                <a:cs typeface="Times New Roman" panose="02020603050405020304" pitchFamily="18" charset="0"/>
              </a:rPr>
              <a:t>  If submitting copies of inspection notes, copy ONLY those parts relevant to the matters in the IO and identify them accordingly.</a:t>
            </a:r>
          </a:p>
          <a:p>
            <a:pPr marL="285750" indent="-285750">
              <a:spcBef>
                <a:spcPts val="600"/>
              </a:spcBef>
              <a:buFont typeface="Arial" panose="020B0604020202020204" pitchFamily="34" charset="0"/>
              <a:buChar char="•"/>
            </a:pPr>
            <a:r>
              <a:rPr lang="en-CA" dirty="0">
                <a:ea typeface="Calibri" panose="020F0502020204030204" pitchFamily="34" charset="0"/>
                <a:cs typeface="Times New Roman" panose="02020603050405020304" pitchFamily="18" charset="0"/>
              </a:rPr>
              <a:t>Include brief description w</a:t>
            </a:r>
            <a:r>
              <a:rPr lang="en-CA" sz="1800" dirty="0">
                <a:effectLst/>
                <a:latin typeface="Arial" panose="020B0604020202020204" pitchFamily="34" charset="0"/>
                <a:ea typeface="Calibri" panose="020F0502020204030204" pitchFamily="34" charset="0"/>
                <a:cs typeface="Times New Roman" panose="02020603050405020304" pitchFamily="18" charset="0"/>
              </a:rPr>
              <a:t>here providing photographs, diagrams, and floor plans.</a:t>
            </a:r>
          </a:p>
          <a:p>
            <a:pPr marL="285750" indent="-285750">
              <a:spcBef>
                <a:spcPts val="600"/>
              </a:spcBef>
              <a:buFont typeface="Arial" panose="020B0604020202020204" pitchFamily="34" charset="0"/>
              <a:buChar char="•"/>
            </a:pPr>
            <a:r>
              <a:rPr lang="en-CA" u="sng" dirty="0">
                <a:ea typeface="Calibri" panose="020F0502020204030204" pitchFamily="34" charset="0"/>
                <a:cs typeface="Times New Roman" panose="02020603050405020304" pitchFamily="18" charset="0"/>
              </a:rPr>
              <a:t>N</a:t>
            </a:r>
            <a:r>
              <a:rPr lang="en-CA" sz="1800" u="sng" dirty="0">
                <a:effectLst/>
                <a:latin typeface="Arial" panose="020B0604020202020204" pitchFamily="34" charset="0"/>
                <a:ea typeface="Calibri" panose="020F0502020204030204" pitchFamily="34" charset="0"/>
                <a:cs typeface="Times New Roman" panose="02020603050405020304" pitchFamily="18" charset="0"/>
              </a:rPr>
              <a:t>ot</a:t>
            </a:r>
            <a:r>
              <a:rPr lang="en-CA" sz="1800" dirty="0">
                <a:effectLst/>
                <a:latin typeface="Arial" panose="020B0604020202020204" pitchFamily="34" charset="0"/>
                <a:ea typeface="Calibri" panose="020F0502020204030204" pitchFamily="34" charset="0"/>
                <a:cs typeface="Times New Roman" panose="02020603050405020304" pitchFamily="18" charset="0"/>
              </a:rPr>
              <a:t> include copies of personal identification (e.g.: driver’s licence, health card, etc.).  </a:t>
            </a:r>
          </a:p>
          <a:p>
            <a:pPr marL="285750" lvl="0" indent="-285750">
              <a:spcBef>
                <a:spcPts val="600"/>
              </a:spcBef>
              <a:spcAft>
                <a:spcPts val="0"/>
              </a:spcAft>
              <a:buFont typeface="Arial" panose="020B0604020202020204" pitchFamily="34" charset="0"/>
              <a:buChar char="•"/>
            </a:pPr>
            <a:r>
              <a:rPr lang="en-CA" u="sng" dirty="0">
                <a:ea typeface="Calibri" panose="020F0502020204030204" pitchFamily="34" charset="0"/>
                <a:cs typeface="Times New Roman" panose="02020603050405020304" pitchFamily="18" charset="0"/>
              </a:rPr>
              <a:t>N</a:t>
            </a:r>
            <a:r>
              <a:rPr lang="en-CA" sz="1800" u="sng" dirty="0">
                <a:effectLst/>
                <a:latin typeface="Arial" panose="020B0604020202020204" pitchFamily="34" charset="0"/>
                <a:ea typeface="Calibri" panose="020F0502020204030204" pitchFamily="34" charset="0"/>
                <a:cs typeface="Times New Roman" panose="02020603050405020304" pitchFamily="18" charset="0"/>
              </a:rPr>
              <a:t>ot</a:t>
            </a:r>
            <a:r>
              <a:rPr lang="en-CA" sz="1800" dirty="0">
                <a:effectLst/>
                <a:latin typeface="Arial" panose="020B0604020202020204" pitchFamily="34" charset="0"/>
                <a:ea typeface="Calibri" panose="020F0502020204030204" pitchFamily="34" charset="0"/>
                <a:cs typeface="Times New Roman" panose="02020603050405020304" pitchFamily="18" charset="0"/>
              </a:rPr>
              <a:t> </a:t>
            </a:r>
            <a:r>
              <a:rPr lang="en-CA" dirty="0">
                <a:ea typeface="Calibri" panose="020F0502020204030204" pitchFamily="34" charset="0"/>
                <a:cs typeface="Times New Roman" panose="02020603050405020304" pitchFamily="18" charset="0"/>
              </a:rPr>
              <a:t>include</a:t>
            </a:r>
            <a:r>
              <a:rPr lang="en-CA" sz="1800" dirty="0">
                <a:effectLst/>
                <a:latin typeface="Arial" panose="020B0604020202020204" pitchFamily="34" charset="0"/>
                <a:ea typeface="Calibri" panose="020F0502020204030204" pitchFamily="34" charset="0"/>
                <a:cs typeface="Times New Roman" panose="02020603050405020304" pitchFamily="18" charset="0"/>
              </a:rPr>
              <a:t> copies of the Inspection Order, acknowledgement letter, or other correspondence received from </a:t>
            </a:r>
            <a:r>
              <a:rPr lang="en-CA" dirty="0">
                <a:ea typeface="Calibri" panose="020F0502020204030204" pitchFamily="34" charset="0"/>
                <a:cs typeface="Times New Roman" panose="02020603050405020304" pitchFamily="18" charset="0"/>
              </a:rPr>
              <a:t>OFM</a:t>
            </a:r>
            <a:r>
              <a:rPr lang="en-CA" sz="1800" dirty="0">
                <a:effectLst/>
                <a:latin typeface="Arial" panose="020B0604020202020204" pitchFamily="34" charset="0"/>
                <a:ea typeface="Calibri" panose="020F0502020204030204" pitchFamily="34" charset="0"/>
                <a:cs typeface="Times New Roman" panose="02020603050405020304" pitchFamily="18" charset="0"/>
              </a:rPr>
              <a:t> as these are already on file.</a:t>
            </a:r>
          </a:p>
          <a:p>
            <a:pPr marL="285750" indent="-285750">
              <a:lnSpc>
                <a:spcPct val="100000"/>
              </a:lnSpc>
              <a:spcAft>
                <a:spcPts val="600"/>
              </a:spcAft>
              <a:buFont typeface="Arial" panose="020B0604020202020204" pitchFamily="34" charset="0"/>
              <a:buChar char="•"/>
            </a:pPr>
            <a:endParaRPr lang="en-CA" dirty="0"/>
          </a:p>
        </p:txBody>
      </p:sp>
      <p:sp>
        <p:nvSpPr>
          <p:cNvPr id="5" name="Slide Number Placeholder 4">
            <a:extLst>
              <a:ext uri="{FF2B5EF4-FFF2-40B4-BE49-F238E27FC236}">
                <a16:creationId xmlns:a16="http://schemas.microsoft.com/office/drawing/2014/main" id="{847A9DEB-1102-4492-84C8-B11E283356A5}"/>
              </a:ext>
            </a:extLst>
          </p:cNvPr>
          <p:cNvSpPr>
            <a:spLocks noGrp="1"/>
          </p:cNvSpPr>
          <p:nvPr>
            <p:ph type="sldNum" sz="quarter" idx="12"/>
          </p:nvPr>
        </p:nvSpPr>
        <p:spPr/>
        <p:txBody>
          <a:bodyPr/>
          <a:lstStyle/>
          <a:p>
            <a:fld id="{9CAA33A2-411E-8443-83D0-3263C24E97A5}" type="slidenum">
              <a:rPr lang="en-US" smtClean="0"/>
              <a:pPr/>
              <a:t>12</a:t>
            </a:fld>
            <a:endParaRPr lang="en-US" dirty="0"/>
          </a:p>
        </p:txBody>
      </p:sp>
      <p:sp>
        <p:nvSpPr>
          <p:cNvPr id="6" name="Footer Placeholder 5">
            <a:extLst>
              <a:ext uri="{FF2B5EF4-FFF2-40B4-BE49-F238E27FC236}">
                <a16:creationId xmlns:a16="http://schemas.microsoft.com/office/drawing/2014/main" id="{DC8E9785-B9A4-4423-842A-71482BFE7D83}"/>
              </a:ext>
            </a:extLst>
          </p:cNvPr>
          <p:cNvSpPr>
            <a:spLocks noGrp="1"/>
          </p:cNvSpPr>
          <p:nvPr>
            <p:ph type="ftr" sz="quarter" idx="11"/>
          </p:nvPr>
        </p:nvSpPr>
        <p:spPr/>
        <p:txBody>
          <a:bodyPr/>
          <a:lstStyle/>
          <a:p>
            <a:pPr algn="l"/>
            <a:r>
              <a:rPr lang="en-US" dirty="0"/>
              <a:t>Fire Marshal Review Process</a:t>
            </a:r>
          </a:p>
        </p:txBody>
      </p:sp>
    </p:spTree>
    <p:extLst>
      <p:ext uri="{BB962C8B-B14F-4D97-AF65-F5344CB8AC3E}">
        <p14:creationId xmlns:p14="http://schemas.microsoft.com/office/powerpoint/2010/main" val="1727527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A213-138A-424F-BA4D-D9F1B246299E}"/>
              </a:ext>
            </a:extLst>
          </p:cNvPr>
          <p:cNvSpPr>
            <a:spLocks noGrp="1"/>
          </p:cNvSpPr>
          <p:nvPr>
            <p:ph type="title"/>
          </p:nvPr>
        </p:nvSpPr>
        <p:spPr/>
        <p:txBody>
          <a:bodyPr/>
          <a:lstStyle/>
          <a:p>
            <a:r>
              <a:rPr lang="en-US" dirty="0"/>
              <a:t>Supporting Information Form</a:t>
            </a:r>
            <a:endParaRPr lang="en-CA" dirty="0"/>
          </a:p>
        </p:txBody>
      </p:sp>
      <p:sp>
        <p:nvSpPr>
          <p:cNvPr id="3" name="Content Placeholder 2">
            <a:extLst>
              <a:ext uri="{FF2B5EF4-FFF2-40B4-BE49-F238E27FC236}">
                <a16:creationId xmlns:a16="http://schemas.microsoft.com/office/drawing/2014/main" id="{F6E60B0F-D1D3-4474-AFE4-5C824CB3D0F6}"/>
              </a:ext>
            </a:extLst>
          </p:cNvPr>
          <p:cNvSpPr>
            <a:spLocks noGrp="1"/>
          </p:cNvSpPr>
          <p:nvPr>
            <p:ph idx="1"/>
          </p:nvPr>
        </p:nvSpPr>
        <p:spPr>
          <a:xfrm>
            <a:off x="347296" y="3936594"/>
            <a:ext cx="8456734" cy="1998498"/>
          </a:xfrm>
        </p:spPr>
        <p:txBody>
          <a:bodyPr>
            <a:normAutofit fontScale="92500" lnSpcReduction="20000"/>
          </a:bodyPr>
          <a:lstStyle/>
          <a:p>
            <a:pPr>
              <a:lnSpc>
                <a:spcPct val="100000"/>
              </a:lnSpc>
              <a:spcAft>
                <a:spcPts val="600"/>
              </a:spcAft>
            </a:pPr>
            <a:r>
              <a:rPr lang="en-US" b="1" dirty="0"/>
              <a:t>Sections</a:t>
            </a:r>
          </a:p>
          <a:p>
            <a:pPr marL="285750" indent="-285750">
              <a:lnSpc>
                <a:spcPct val="100000"/>
              </a:lnSpc>
              <a:spcAft>
                <a:spcPts val="600"/>
              </a:spcAft>
              <a:buFont typeface="Arial" panose="020B0604020202020204" pitchFamily="34" charset="0"/>
              <a:buChar char="•"/>
            </a:pPr>
            <a:r>
              <a:rPr lang="en-US" dirty="0"/>
              <a:t>Building Description</a:t>
            </a:r>
          </a:p>
          <a:p>
            <a:pPr marL="285750" indent="-285750">
              <a:lnSpc>
                <a:spcPct val="100000"/>
              </a:lnSpc>
              <a:spcAft>
                <a:spcPts val="600"/>
              </a:spcAft>
              <a:buFont typeface="Arial" panose="020B0604020202020204" pitchFamily="34" charset="0"/>
              <a:buChar char="•"/>
            </a:pPr>
            <a:r>
              <a:rPr lang="en-US" dirty="0"/>
              <a:t>Occupancy Information</a:t>
            </a:r>
          </a:p>
          <a:p>
            <a:pPr marL="285750" indent="-285750">
              <a:lnSpc>
                <a:spcPct val="100000"/>
              </a:lnSpc>
              <a:spcAft>
                <a:spcPts val="600"/>
              </a:spcAft>
              <a:buFont typeface="Arial" panose="020B0604020202020204" pitchFamily="34" charset="0"/>
              <a:buChar char="•"/>
            </a:pPr>
            <a:r>
              <a:rPr lang="en-US" dirty="0"/>
              <a:t>Inspection Order Items</a:t>
            </a:r>
          </a:p>
          <a:p>
            <a:pPr marL="285750" indent="-285750">
              <a:lnSpc>
                <a:spcPct val="100000"/>
              </a:lnSpc>
              <a:spcAft>
                <a:spcPts val="600"/>
              </a:spcAft>
              <a:buFont typeface="Arial" panose="020B0604020202020204" pitchFamily="34" charset="0"/>
              <a:buChar char="•"/>
            </a:pPr>
            <a:r>
              <a:rPr lang="en-US" dirty="0"/>
              <a:t>Attachments</a:t>
            </a:r>
            <a:endParaRPr lang="en-CA" dirty="0"/>
          </a:p>
        </p:txBody>
      </p:sp>
      <p:sp>
        <p:nvSpPr>
          <p:cNvPr id="5" name="Slide Number Placeholder 4">
            <a:extLst>
              <a:ext uri="{FF2B5EF4-FFF2-40B4-BE49-F238E27FC236}">
                <a16:creationId xmlns:a16="http://schemas.microsoft.com/office/drawing/2014/main" id="{847A9DEB-1102-4492-84C8-B11E283356A5}"/>
              </a:ext>
            </a:extLst>
          </p:cNvPr>
          <p:cNvSpPr>
            <a:spLocks noGrp="1"/>
          </p:cNvSpPr>
          <p:nvPr>
            <p:ph type="sldNum" sz="quarter" idx="12"/>
          </p:nvPr>
        </p:nvSpPr>
        <p:spPr/>
        <p:txBody>
          <a:bodyPr/>
          <a:lstStyle/>
          <a:p>
            <a:fld id="{9CAA33A2-411E-8443-83D0-3263C24E97A5}" type="slidenum">
              <a:rPr lang="en-US" smtClean="0"/>
              <a:pPr/>
              <a:t>13</a:t>
            </a:fld>
            <a:endParaRPr lang="en-US" dirty="0"/>
          </a:p>
        </p:txBody>
      </p:sp>
      <p:sp>
        <p:nvSpPr>
          <p:cNvPr id="6" name="Footer Placeholder 5">
            <a:extLst>
              <a:ext uri="{FF2B5EF4-FFF2-40B4-BE49-F238E27FC236}">
                <a16:creationId xmlns:a16="http://schemas.microsoft.com/office/drawing/2014/main" id="{DC8E9785-B9A4-4423-842A-71482BFE7D83}"/>
              </a:ext>
            </a:extLst>
          </p:cNvPr>
          <p:cNvSpPr>
            <a:spLocks noGrp="1"/>
          </p:cNvSpPr>
          <p:nvPr>
            <p:ph type="ftr" sz="quarter" idx="11"/>
          </p:nvPr>
        </p:nvSpPr>
        <p:spPr/>
        <p:txBody>
          <a:bodyPr/>
          <a:lstStyle/>
          <a:p>
            <a:pPr algn="l"/>
            <a:r>
              <a:rPr lang="en-US" dirty="0"/>
              <a:t>Fire Marshal Review Process</a:t>
            </a:r>
          </a:p>
        </p:txBody>
      </p:sp>
      <p:pic>
        <p:nvPicPr>
          <p:cNvPr id="7" name="Picture 6">
            <a:extLst>
              <a:ext uri="{FF2B5EF4-FFF2-40B4-BE49-F238E27FC236}">
                <a16:creationId xmlns:a16="http://schemas.microsoft.com/office/drawing/2014/main" id="{463167DF-02EB-4B80-B227-ACADC3582E32}"/>
              </a:ext>
            </a:extLst>
          </p:cNvPr>
          <p:cNvPicPr>
            <a:picLocks noChangeAspect="1"/>
          </p:cNvPicPr>
          <p:nvPr/>
        </p:nvPicPr>
        <p:blipFill>
          <a:blip r:embed="rId2"/>
          <a:stretch>
            <a:fillRect/>
          </a:stretch>
        </p:blipFill>
        <p:spPr>
          <a:xfrm>
            <a:off x="239927" y="991372"/>
            <a:ext cx="8664146" cy="2802603"/>
          </a:xfrm>
          <a:prstGeom prst="rect">
            <a:avLst/>
          </a:prstGeom>
        </p:spPr>
      </p:pic>
    </p:spTree>
    <p:extLst>
      <p:ext uri="{BB962C8B-B14F-4D97-AF65-F5344CB8AC3E}">
        <p14:creationId xmlns:p14="http://schemas.microsoft.com/office/powerpoint/2010/main" val="1113478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A213-138A-424F-BA4D-D9F1B246299E}"/>
              </a:ext>
            </a:extLst>
          </p:cNvPr>
          <p:cNvSpPr>
            <a:spLocks noGrp="1"/>
          </p:cNvSpPr>
          <p:nvPr>
            <p:ph type="title"/>
          </p:nvPr>
        </p:nvSpPr>
        <p:spPr/>
        <p:txBody>
          <a:bodyPr/>
          <a:lstStyle/>
          <a:p>
            <a:r>
              <a:rPr lang="en-US" dirty="0"/>
              <a:t>Technical Review / Decision / Appeal to FSC</a:t>
            </a:r>
            <a:endParaRPr lang="en-CA" dirty="0"/>
          </a:p>
        </p:txBody>
      </p:sp>
      <p:sp>
        <p:nvSpPr>
          <p:cNvPr id="3" name="Content Placeholder 2">
            <a:extLst>
              <a:ext uri="{FF2B5EF4-FFF2-40B4-BE49-F238E27FC236}">
                <a16:creationId xmlns:a16="http://schemas.microsoft.com/office/drawing/2014/main" id="{F6E60B0F-D1D3-4474-AFE4-5C824CB3D0F6}"/>
              </a:ext>
            </a:extLst>
          </p:cNvPr>
          <p:cNvSpPr>
            <a:spLocks noGrp="1"/>
          </p:cNvSpPr>
          <p:nvPr>
            <p:ph idx="1"/>
          </p:nvPr>
        </p:nvSpPr>
        <p:spPr>
          <a:xfrm>
            <a:off x="347296" y="1401417"/>
            <a:ext cx="8456734" cy="4533675"/>
          </a:xfrm>
        </p:spPr>
        <p:txBody>
          <a:bodyPr>
            <a:normAutofit/>
          </a:bodyPr>
          <a:lstStyle/>
          <a:p>
            <a:pPr marL="285750" indent="-285750">
              <a:lnSpc>
                <a:spcPct val="100000"/>
              </a:lnSpc>
              <a:spcAft>
                <a:spcPts val="600"/>
              </a:spcAft>
              <a:buFont typeface="Arial" panose="020B0604020202020204" pitchFamily="34" charset="0"/>
              <a:buChar char="•"/>
            </a:pPr>
            <a:r>
              <a:rPr lang="en-US" dirty="0"/>
              <a:t>A</a:t>
            </a:r>
            <a:r>
              <a:rPr lang="en-CA" dirty="0"/>
              <a:t> Fire Protection Engineer from Technical Services Section conducts the FM Review.  </a:t>
            </a:r>
          </a:p>
          <a:p>
            <a:pPr marL="971550" lvl="1" indent="-285750">
              <a:lnSpc>
                <a:spcPct val="100000"/>
              </a:lnSpc>
              <a:spcAft>
                <a:spcPts val="600"/>
              </a:spcAft>
            </a:pPr>
            <a:r>
              <a:rPr lang="en-CA" dirty="0"/>
              <a:t>The Reviewer will evaluate the reasons and actions for the Order, and the supporting information provided by the applicant and the fire department.  </a:t>
            </a:r>
          </a:p>
          <a:p>
            <a:pPr marL="285750" indent="-285750">
              <a:lnSpc>
                <a:spcPct val="100000"/>
              </a:lnSpc>
              <a:spcAft>
                <a:spcPts val="600"/>
              </a:spcAft>
              <a:buFont typeface="Arial" panose="020B0604020202020204" pitchFamily="34" charset="0"/>
              <a:buChar char="•"/>
            </a:pPr>
            <a:r>
              <a:rPr lang="en-CA" dirty="0"/>
              <a:t>The Reviewer will issue a Decision.  The Decision may confirm, amend, or rescind the Order, in whole or in part.  </a:t>
            </a:r>
          </a:p>
          <a:p>
            <a:pPr marL="285750" indent="-285750">
              <a:lnSpc>
                <a:spcPct val="100000"/>
              </a:lnSpc>
              <a:spcAft>
                <a:spcPts val="600"/>
              </a:spcAft>
              <a:buFont typeface="Arial" panose="020B0604020202020204" pitchFamily="34" charset="0"/>
              <a:buChar char="•"/>
            </a:pPr>
            <a:r>
              <a:rPr lang="en-CA" dirty="0"/>
              <a:t>A new compliance date for the Order is provided with the Decision.  </a:t>
            </a:r>
          </a:p>
          <a:p>
            <a:pPr marL="285750" indent="-285750">
              <a:lnSpc>
                <a:spcPct val="100000"/>
              </a:lnSpc>
              <a:spcAft>
                <a:spcPts val="600"/>
              </a:spcAft>
              <a:buFont typeface="Arial" panose="020B0604020202020204" pitchFamily="34" charset="0"/>
              <a:buChar char="•"/>
            </a:pPr>
            <a:r>
              <a:rPr lang="en-CA" dirty="0"/>
              <a:t>The Decision will include the supporting information provided by the Applicant and the Fire Department.  </a:t>
            </a:r>
          </a:p>
          <a:p>
            <a:pPr marL="285750" indent="-285750">
              <a:lnSpc>
                <a:spcPct val="100000"/>
              </a:lnSpc>
              <a:spcAft>
                <a:spcPts val="600"/>
              </a:spcAft>
              <a:buFont typeface="Arial" panose="020B0604020202020204" pitchFamily="34" charset="0"/>
              <a:buChar char="•"/>
            </a:pPr>
            <a:r>
              <a:rPr lang="en-CA" dirty="0"/>
              <a:t>Any aggrieved person may appeal the FM Review Decision to the Fire Safety Commission.  </a:t>
            </a:r>
          </a:p>
          <a:p>
            <a:pPr>
              <a:lnSpc>
                <a:spcPct val="100000"/>
              </a:lnSpc>
              <a:spcAft>
                <a:spcPts val="600"/>
              </a:spcAft>
            </a:pPr>
            <a:endParaRPr lang="en-CA" dirty="0"/>
          </a:p>
        </p:txBody>
      </p:sp>
      <p:sp>
        <p:nvSpPr>
          <p:cNvPr id="5" name="Slide Number Placeholder 4">
            <a:extLst>
              <a:ext uri="{FF2B5EF4-FFF2-40B4-BE49-F238E27FC236}">
                <a16:creationId xmlns:a16="http://schemas.microsoft.com/office/drawing/2014/main" id="{847A9DEB-1102-4492-84C8-B11E283356A5}"/>
              </a:ext>
            </a:extLst>
          </p:cNvPr>
          <p:cNvSpPr>
            <a:spLocks noGrp="1"/>
          </p:cNvSpPr>
          <p:nvPr>
            <p:ph type="sldNum" sz="quarter" idx="12"/>
          </p:nvPr>
        </p:nvSpPr>
        <p:spPr/>
        <p:txBody>
          <a:bodyPr/>
          <a:lstStyle/>
          <a:p>
            <a:fld id="{9CAA33A2-411E-8443-83D0-3263C24E97A5}" type="slidenum">
              <a:rPr lang="en-US" smtClean="0"/>
              <a:pPr/>
              <a:t>14</a:t>
            </a:fld>
            <a:endParaRPr lang="en-US" dirty="0"/>
          </a:p>
        </p:txBody>
      </p:sp>
      <p:sp>
        <p:nvSpPr>
          <p:cNvPr id="6" name="Footer Placeholder 5">
            <a:extLst>
              <a:ext uri="{FF2B5EF4-FFF2-40B4-BE49-F238E27FC236}">
                <a16:creationId xmlns:a16="http://schemas.microsoft.com/office/drawing/2014/main" id="{DC8E9785-B9A4-4423-842A-71482BFE7D83}"/>
              </a:ext>
            </a:extLst>
          </p:cNvPr>
          <p:cNvSpPr>
            <a:spLocks noGrp="1"/>
          </p:cNvSpPr>
          <p:nvPr>
            <p:ph type="ftr" sz="quarter" idx="11"/>
          </p:nvPr>
        </p:nvSpPr>
        <p:spPr/>
        <p:txBody>
          <a:bodyPr/>
          <a:lstStyle/>
          <a:p>
            <a:pPr algn="l"/>
            <a:r>
              <a:rPr lang="en-US" dirty="0"/>
              <a:t>Fire Marshal Review Process</a:t>
            </a:r>
          </a:p>
        </p:txBody>
      </p:sp>
    </p:spTree>
    <p:extLst>
      <p:ext uri="{BB962C8B-B14F-4D97-AF65-F5344CB8AC3E}">
        <p14:creationId xmlns:p14="http://schemas.microsoft.com/office/powerpoint/2010/main" val="3429125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2F7772-B818-43FE-BFB3-F00B3545884B}"/>
              </a:ext>
            </a:extLst>
          </p:cNvPr>
          <p:cNvSpPr>
            <a:spLocks noGrp="1"/>
          </p:cNvSpPr>
          <p:nvPr>
            <p:ph type="title"/>
          </p:nvPr>
        </p:nvSpPr>
        <p:spPr>
          <a:xfrm>
            <a:off x="347663" y="365125"/>
            <a:ext cx="8456612" cy="1036638"/>
          </a:xfrm>
        </p:spPr>
        <p:txBody>
          <a:bodyPr>
            <a:normAutofit/>
          </a:bodyPr>
          <a:lstStyle/>
          <a:p>
            <a:r>
              <a:rPr lang="en-US" sz="3000" b="1" dirty="0">
                <a:latin typeface="Arial" panose="020B0604020202020204" pitchFamily="34" charset="0"/>
                <a:cs typeface="Arial" panose="020B0604020202020204" pitchFamily="34" charset="0"/>
              </a:rPr>
              <a:t>Numbers &amp; Graphs – 10 Years of FM Reviews</a:t>
            </a:r>
            <a:endParaRPr lang="en-CA" sz="3000"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4FA5679-DDAB-496F-B589-96609A604328}"/>
              </a:ext>
            </a:extLst>
          </p:cNvPr>
          <p:cNvPicPr>
            <a:picLocks noChangeAspect="1"/>
          </p:cNvPicPr>
          <p:nvPr/>
        </p:nvPicPr>
        <p:blipFill>
          <a:blip r:embed="rId2"/>
          <a:stretch>
            <a:fillRect/>
          </a:stretch>
        </p:blipFill>
        <p:spPr>
          <a:xfrm>
            <a:off x="520419" y="1887728"/>
            <a:ext cx="8103161" cy="3082543"/>
          </a:xfrm>
          <a:prstGeom prst="rect">
            <a:avLst/>
          </a:prstGeom>
        </p:spPr>
      </p:pic>
    </p:spTree>
    <p:extLst>
      <p:ext uri="{BB962C8B-B14F-4D97-AF65-F5344CB8AC3E}">
        <p14:creationId xmlns:p14="http://schemas.microsoft.com/office/powerpoint/2010/main" val="2697222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6F0C-A58F-4114-8B99-22DD4AB15622}"/>
              </a:ext>
            </a:extLst>
          </p:cNvPr>
          <p:cNvSpPr>
            <a:spLocks noGrp="1"/>
          </p:cNvSpPr>
          <p:nvPr>
            <p:ph type="title"/>
          </p:nvPr>
        </p:nvSpPr>
        <p:spPr>
          <a:xfrm>
            <a:off x="347296" y="365127"/>
            <a:ext cx="8456734" cy="986595"/>
          </a:xfrm>
        </p:spPr>
        <p:txBody>
          <a:bodyPr anchor="t">
            <a:normAutofit/>
          </a:bodyPr>
          <a:lstStyle/>
          <a:p>
            <a:r>
              <a:rPr lang="en-US" dirty="0"/>
              <a:t>Inspection Orders – Property Description</a:t>
            </a:r>
            <a:endParaRPr lang="en-CA" dirty="0"/>
          </a:p>
        </p:txBody>
      </p:sp>
      <p:sp>
        <p:nvSpPr>
          <p:cNvPr id="18" name="Text Placeholder 2">
            <a:extLst>
              <a:ext uri="{FF2B5EF4-FFF2-40B4-BE49-F238E27FC236}">
                <a16:creationId xmlns:a16="http://schemas.microsoft.com/office/drawing/2014/main" id="{18F5B151-E01F-2D49-FA6C-D8C59ACB53A3}"/>
              </a:ext>
            </a:extLst>
          </p:cNvPr>
          <p:cNvSpPr>
            <a:spLocks noGrp="1"/>
          </p:cNvSpPr>
          <p:nvPr>
            <p:ph type="body" idx="1"/>
          </p:nvPr>
        </p:nvSpPr>
        <p:spPr>
          <a:xfrm>
            <a:off x="347297" y="1482165"/>
            <a:ext cx="3868340" cy="475844"/>
          </a:xfrm>
        </p:spPr>
        <p:txBody>
          <a:bodyPr/>
          <a:lstStyle/>
          <a:p>
            <a:r>
              <a:rPr lang="en-US" dirty="0"/>
              <a:t>Highlights</a:t>
            </a:r>
          </a:p>
        </p:txBody>
      </p:sp>
      <p:sp>
        <p:nvSpPr>
          <p:cNvPr id="13" name="Content Placeholder 12">
            <a:extLst>
              <a:ext uri="{FF2B5EF4-FFF2-40B4-BE49-F238E27FC236}">
                <a16:creationId xmlns:a16="http://schemas.microsoft.com/office/drawing/2014/main" id="{E84B3E4A-F473-4BA4-AC97-DF1F43361FD1}"/>
              </a:ext>
            </a:extLst>
          </p:cNvPr>
          <p:cNvSpPr>
            <a:spLocks noGrp="1"/>
          </p:cNvSpPr>
          <p:nvPr>
            <p:ph sz="half" idx="2"/>
          </p:nvPr>
        </p:nvSpPr>
        <p:spPr>
          <a:xfrm>
            <a:off x="347297" y="2037377"/>
            <a:ext cx="3868340" cy="4034238"/>
          </a:xfrm>
        </p:spPr>
        <p:txBody>
          <a:bodyPr>
            <a:normAutofit/>
          </a:bodyPr>
          <a:lstStyle/>
          <a:p>
            <a:pPr marL="285750" indent="-285750">
              <a:buFontTx/>
              <a:buChar char="-"/>
            </a:pPr>
            <a:r>
              <a:rPr lang="en-US" sz="1700" dirty="0"/>
              <a:t>Include a description of the building that “paints a picture” for all parties and is </a:t>
            </a:r>
            <a:r>
              <a:rPr lang="en-US" sz="1700" u="sng" dirty="0"/>
              <a:t>relevant</a:t>
            </a:r>
            <a:r>
              <a:rPr lang="en-US" sz="1700" dirty="0"/>
              <a:t> to the IO.</a:t>
            </a:r>
          </a:p>
          <a:p>
            <a:pPr marL="285750" indent="-285750">
              <a:buFontTx/>
              <a:buChar char="-"/>
            </a:pPr>
            <a:r>
              <a:rPr lang="en-US" sz="1700" dirty="0"/>
              <a:t>How high, how big, how many units and how is it used?  Factors that are linked to the requirements of the Fire Code.</a:t>
            </a:r>
          </a:p>
          <a:p>
            <a:pPr marL="285750" indent="-285750">
              <a:buFontTx/>
              <a:buChar char="-"/>
            </a:pPr>
            <a:r>
              <a:rPr lang="en-US" sz="1700" dirty="0"/>
              <a:t>Use terms from the Fire Code “building height, building area, # of dwelling units, residential suites, sleeping accommodations, occupant load, classifications and for Part 9 applications include application statements.</a:t>
            </a:r>
          </a:p>
          <a:p>
            <a:pPr marL="285750" indent="-285750">
              <a:buFontTx/>
              <a:buChar char="-"/>
            </a:pPr>
            <a:endParaRPr lang="en-CA" sz="1700" dirty="0"/>
          </a:p>
        </p:txBody>
      </p:sp>
      <p:pic>
        <p:nvPicPr>
          <p:cNvPr id="7" name="Content Placeholder 6" descr="A group of paint brushes&#10;&#10;Description automatically generated with low confidence">
            <a:extLst>
              <a:ext uri="{FF2B5EF4-FFF2-40B4-BE49-F238E27FC236}">
                <a16:creationId xmlns:a16="http://schemas.microsoft.com/office/drawing/2014/main" id="{4832EC27-35E0-4A44-B468-FF3BAF4E5D5B}"/>
              </a:ext>
            </a:extLst>
          </p:cNvPr>
          <p:cNvPicPr>
            <a:picLocks noGrp="1" noChangeAspect="1"/>
          </p:cNvPicPr>
          <p:nvPr>
            <p:ph sz="quarter" idx="4"/>
          </p:nvPr>
        </p:nvPicPr>
        <p:blipFill rotWithShape="1">
          <a:blip r:embed="rId2">
            <a:extLst>
              <a:ext uri="{837473B0-CC2E-450A-ABE3-18F120FF3D39}">
                <a1611:picAttrSrcUrl xmlns:a1611="http://schemas.microsoft.com/office/drawing/2016/11/main" r:id="rId3"/>
              </a:ext>
            </a:extLst>
          </a:blip>
          <a:srcRect r="35919" b="-2"/>
          <a:stretch/>
        </p:blipFill>
        <p:spPr>
          <a:xfrm>
            <a:off x="4909312" y="1587210"/>
            <a:ext cx="3887391" cy="4034239"/>
          </a:xfrm>
          <a:noFill/>
        </p:spPr>
      </p:pic>
      <p:sp>
        <p:nvSpPr>
          <p:cNvPr id="22" name="Footer Placeholder 6">
            <a:extLst>
              <a:ext uri="{FF2B5EF4-FFF2-40B4-BE49-F238E27FC236}">
                <a16:creationId xmlns:a16="http://schemas.microsoft.com/office/drawing/2014/main" id="{0040B8F6-C849-E0CC-B6ED-CB80521332B3}"/>
              </a:ext>
            </a:extLst>
          </p:cNvPr>
          <p:cNvSpPr>
            <a:spLocks noGrp="1"/>
          </p:cNvSpPr>
          <p:nvPr>
            <p:ph type="ftr" sz="quarter" idx="11"/>
          </p:nvPr>
        </p:nvSpPr>
        <p:spPr>
          <a:xfrm>
            <a:off x="860400" y="6278400"/>
            <a:ext cx="2516400" cy="365125"/>
          </a:xfrm>
        </p:spPr>
        <p:txBody>
          <a:bodyPr/>
          <a:lstStyle/>
          <a:p>
            <a:pPr>
              <a:spcAft>
                <a:spcPts val="600"/>
              </a:spcAft>
            </a:pPr>
            <a:r>
              <a:rPr lang="en-US"/>
              <a:t>Presentation Title</a:t>
            </a:r>
          </a:p>
        </p:txBody>
      </p:sp>
      <p:sp>
        <p:nvSpPr>
          <p:cNvPr id="5" name="Slide Number Placeholder 4">
            <a:extLst>
              <a:ext uri="{FF2B5EF4-FFF2-40B4-BE49-F238E27FC236}">
                <a16:creationId xmlns:a16="http://schemas.microsoft.com/office/drawing/2014/main" id="{A2E076FE-CC21-40A9-A902-510746D09C21}"/>
              </a:ext>
            </a:extLst>
          </p:cNvPr>
          <p:cNvSpPr>
            <a:spLocks noGrp="1"/>
          </p:cNvSpPr>
          <p:nvPr>
            <p:ph type="sldNum" sz="quarter" idx="12"/>
          </p:nvPr>
        </p:nvSpPr>
        <p:spPr>
          <a:xfrm>
            <a:off x="8290800" y="6310310"/>
            <a:ext cx="514800" cy="365125"/>
          </a:xfrm>
        </p:spPr>
        <p:txBody>
          <a:bodyPr anchor="ctr">
            <a:normAutofit/>
          </a:bodyPr>
          <a:lstStyle/>
          <a:p>
            <a:pPr>
              <a:spcAft>
                <a:spcPts val="600"/>
              </a:spcAft>
            </a:pPr>
            <a:fld id="{E3A83E97-EF52-42A6-9D06-3065400AC56A}" type="slidenum">
              <a:rPr lang="en-CA" smtClean="0"/>
              <a:pPr>
                <a:spcAft>
                  <a:spcPts val="600"/>
                </a:spcAft>
              </a:pPr>
              <a:t>16</a:t>
            </a:fld>
            <a:endParaRPr lang="en-CA"/>
          </a:p>
        </p:txBody>
      </p:sp>
    </p:spTree>
    <p:extLst>
      <p:ext uri="{BB962C8B-B14F-4D97-AF65-F5344CB8AC3E}">
        <p14:creationId xmlns:p14="http://schemas.microsoft.com/office/powerpoint/2010/main" val="1276630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FA78-EDA6-4486-B55F-113531CFDD72}"/>
              </a:ext>
            </a:extLst>
          </p:cNvPr>
          <p:cNvSpPr>
            <a:spLocks noGrp="1"/>
          </p:cNvSpPr>
          <p:nvPr>
            <p:ph type="title"/>
          </p:nvPr>
        </p:nvSpPr>
        <p:spPr/>
        <p:txBody>
          <a:bodyPr/>
          <a:lstStyle/>
          <a:p>
            <a:r>
              <a:rPr lang="en-US" dirty="0"/>
              <a:t>Inspection Orders – Property Description</a:t>
            </a:r>
            <a:br>
              <a:rPr lang="en-US" dirty="0"/>
            </a:br>
            <a:r>
              <a:rPr lang="en-US" dirty="0"/>
              <a:t>Example</a:t>
            </a:r>
            <a:endParaRPr lang="en-CA" dirty="0"/>
          </a:p>
        </p:txBody>
      </p:sp>
      <p:sp>
        <p:nvSpPr>
          <p:cNvPr id="3" name="Content Placeholder 2">
            <a:extLst>
              <a:ext uri="{FF2B5EF4-FFF2-40B4-BE49-F238E27FC236}">
                <a16:creationId xmlns:a16="http://schemas.microsoft.com/office/drawing/2014/main" id="{3B4BC82B-5A54-425D-B10A-CE5085FFA120}"/>
              </a:ext>
            </a:extLst>
          </p:cNvPr>
          <p:cNvSpPr>
            <a:spLocks noGrp="1"/>
          </p:cNvSpPr>
          <p:nvPr>
            <p:ph idx="1"/>
          </p:nvPr>
        </p:nvSpPr>
        <p:spPr/>
        <p:txBody>
          <a:bodyPr/>
          <a:lstStyle/>
          <a:p>
            <a:r>
              <a:rPr lang="en-US" dirty="0"/>
              <a:t>#1 - The building is three storeys in building height, is 725 m</a:t>
            </a:r>
            <a:r>
              <a:rPr lang="en-US" baseline="30000" dirty="0"/>
              <a:t>2</a:t>
            </a:r>
            <a:r>
              <a:rPr lang="en-US" dirty="0"/>
              <a:t> in building area and contains 20 residential dwelling units.  The building meets the application statement of sentence 9.5.1.1.(1) where at least two dwelling units share common exit facilities and have interior access to one another.</a:t>
            </a:r>
          </a:p>
          <a:p>
            <a:r>
              <a:rPr lang="en-US" dirty="0"/>
              <a:t>#2 - The building is one storey in building height with a basement and was built in 1967 as a single residential dwelling unit.  In 1975 the building underwent construction such that the building now contains two residential dwelling units with one on the first story and the second one in the basement floor area.  The building meets the application statement of sentence 9.8.1.1.(1) where:  (insert  OFC ref) </a:t>
            </a:r>
          </a:p>
          <a:p>
            <a:r>
              <a:rPr lang="en-US" dirty="0"/>
              <a:t>#3 - The building is one storey in building height and contains a commercial manufacturing operation.  The building is equipped with a fire suppression system and a fire alarm system.</a:t>
            </a:r>
            <a:endParaRPr lang="en-CA" dirty="0"/>
          </a:p>
        </p:txBody>
      </p:sp>
      <p:sp>
        <p:nvSpPr>
          <p:cNvPr id="5" name="Slide Number Placeholder 4">
            <a:extLst>
              <a:ext uri="{FF2B5EF4-FFF2-40B4-BE49-F238E27FC236}">
                <a16:creationId xmlns:a16="http://schemas.microsoft.com/office/drawing/2014/main" id="{16A05BB0-CF72-427C-B2FD-82EE906C776C}"/>
              </a:ext>
            </a:extLst>
          </p:cNvPr>
          <p:cNvSpPr>
            <a:spLocks noGrp="1"/>
          </p:cNvSpPr>
          <p:nvPr>
            <p:ph type="sldNum" sz="quarter" idx="12"/>
          </p:nvPr>
        </p:nvSpPr>
        <p:spPr/>
        <p:txBody>
          <a:bodyPr/>
          <a:lstStyle/>
          <a:p>
            <a:fld id="{9CAA33A2-411E-8443-83D0-3263C24E97A5}" type="slidenum">
              <a:rPr lang="en-US" smtClean="0"/>
              <a:pPr/>
              <a:t>17</a:t>
            </a:fld>
            <a:endParaRPr lang="en-US" dirty="0"/>
          </a:p>
        </p:txBody>
      </p:sp>
      <p:sp>
        <p:nvSpPr>
          <p:cNvPr id="6" name="Footer Placeholder 5">
            <a:extLst>
              <a:ext uri="{FF2B5EF4-FFF2-40B4-BE49-F238E27FC236}">
                <a16:creationId xmlns:a16="http://schemas.microsoft.com/office/drawing/2014/main" id="{8749EACD-35DF-46FA-8842-28E3AF1BCF21}"/>
              </a:ext>
            </a:extLst>
          </p:cNvPr>
          <p:cNvSpPr>
            <a:spLocks noGrp="1"/>
          </p:cNvSpPr>
          <p:nvPr>
            <p:ph type="ftr" sz="quarter" idx="11"/>
          </p:nvPr>
        </p:nvSpPr>
        <p:spPr/>
        <p:txBody>
          <a:bodyPr/>
          <a:lstStyle/>
          <a:p>
            <a:pPr algn="l"/>
            <a:r>
              <a:rPr lang="en-US"/>
              <a:t>Presentation Title</a:t>
            </a:r>
            <a:endParaRPr lang="en-US" dirty="0"/>
          </a:p>
        </p:txBody>
      </p:sp>
    </p:spTree>
    <p:extLst>
      <p:ext uri="{BB962C8B-B14F-4D97-AF65-F5344CB8AC3E}">
        <p14:creationId xmlns:p14="http://schemas.microsoft.com/office/powerpoint/2010/main" val="3308737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5F17-1AE4-D345-860B-43CD7A0AB8B4}"/>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Inspection Orders – Reasons </a:t>
            </a:r>
          </a:p>
        </p:txBody>
      </p:sp>
      <p:sp>
        <p:nvSpPr>
          <p:cNvPr id="3" name="Content Placeholder 2">
            <a:extLst>
              <a:ext uri="{FF2B5EF4-FFF2-40B4-BE49-F238E27FC236}">
                <a16:creationId xmlns:a16="http://schemas.microsoft.com/office/drawing/2014/main" id="{A38A5E68-BC38-CB43-B476-9297DEAA06C6}"/>
              </a:ext>
            </a:extLst>
          </p:cNvPr>
          <p:cNvSpPr>
            <a:spLocks noGrp="1"/>
          </p:cNvSpPr>
          <p:nvPr>
            <p:ph idx="1"/>
          </p:nvPr>
        </p:nvSpPr>
        <p:spPr>
          <a:xfrm>
            <a:off x="347296" y="1401417"/>
            <a:ext cx="8456734" cy="4533675"/>
          </a:xfrm>
        </p:spPr>
        <p:txBody>
          <a:bodyPr>
            <a:normAutofit/>
          </a:bodyPr>
          <a:lstStyle/>
          <a:p>
            <a:r>
              <a:rPr lang="en-CA" sz="2000" dirty="0"/>
              <a:t>Usi</a:t>
            </a:r>
            <a:r>
              <a:rPr lang="en-CA" sz="2000" b="0" i="0" u="none" strike="noStrike" baseline="0" dirty="0">
                <a:latin typeface="Arial" panose="020B0604020202020204" pitchFamily="34" charset="0"/>
              </a:rPr>
              <a:t>ng 21.(1)(g) “to remedy a contravention of the Fire Code”, </a:t>
            </a:r>
          </a:p>
          <a:p>
            <a:pPr marL="285750" indent="-285750">
              <a:buClr>
                <a:schemeClr val="accent4"/>
              </a:buClr>
              <a:buFont typeface="Arial" panose="020B0604020202020204" pitchFamily="34" charset="0"/>
              <a:buChar char="•"/>
            </a:pPr>
            <a:r>
              <a:rPr lang="en-CA" dirty="0"/>
              <a:t>Must clearly establish </a:t>
            </a:r>
            <a:r>
              <a:rPr lang="en-CA" u="sng" dirty="0"/>
              <a:t>what</a:t>
            </a:r>
            <a:r>
              <a:rPr lang="en-CA" dirty="0"/>
              <a:t> the contravention is, and </a:t>
            </a:r>
            <a:r>
              <a:rPr lang="en-CA" u="sng" dirty="0"/>
              <a:t>where</a:t>
            </a:r>
            <a:r>
              <a:rPr lang="en-CA" dirty="0"/>
              <a:t> so it is actionable </a:t>
            </a:r>
          </a:p>
          <a:p>
            <a:pPr marL="285750" indent="-285750">
              <a:buClr>
                <a:schemeClr val="accent4"/>
              </a:buClr>
              <a:buFont typeface="Arial" panose="020B0604020202020204" pitchFamily="34" charset="0"/>
              <a:buChar char="•"/>
            </a:pPr>
            <a:r>
              <a:rPr lang="en-CA" dirty="0"/>
              <a:t>Ensure the correct Code reference is used! </a:t>
            </a:r>
          </a:p>
          <a:p>
            <a:endParaRPr lang="en-CA" dirty="0"/>
          </a:p>
          <a:p>
            <a:r>
              <a:rPr lang="en-CA" b="0" i="0" u="none" strike="noStrike" baseline="0" dirty="0">
                <a:latin typeface="Arial" panose="020B0604020202020204" pitchFamily="34" charset="0"/>
              </a:rPr>
              <a:t>U</a:t>
            </a:r>
            <a:r>
              <a:rPr lang="en-CA" sz="2000" b="0" i="0" u="none" strike="noStrike" baseline="0" dirty="0">
                <a:latin typeface="Arial" panose="020B0604020202020204" pitchFamily="34" charset="0"/>
              </a:rPr>
              <a:t>sing 21.(1)(f) to do anything respecting fire safety including anything relating to the containment of a possible fire, means of egress, fire alarms and detection, fire suppression and the preparation of a fire safety plan, </a:t>
            </a:r>
          </a:p>
          <a:p>
            <a:pPr marL="285750" indent="-285750">
              <a:buClr>
                <a:schemeClr val="accent4"/>
              </a:buClr>
              <a:buFont typeface="Arial" panose="020B0604020202020204" pitchFamily="34" charset="0"/>
              <a:buChar char="•"/>
            </a:pPr>
            <a:r>
              <a:rPr lang="en-CA" dirty="0"/>
              <a:t>Generally used for an occupancy not addressed in Retrofit </a:t>
            </a:r>
          </a:p>
          <a:p>
            <a:pPr marL="285750" indent="-285750">
              <a:buClr>
                <a:schemeClr val="accent4"/>
              </a:buClr>
              <a:buFont typeface="Arial" panose="020B0604020202020204" pitchFamily="34" charset="0"/>
              <a:buChar char="•"/>
            </a:pPr>
            <a:r>
              <a:rPr lang="en-CA" dirty="0"/>
              <a:t>Must clearly establish </a:t>
            </a:r>
            <a:r>
              <a:rPr lang="en-CA" u="sng" dirty="0"/>
              <a:t>what</a:t>
            </a:r>
            <a:r>
              <a:rPr lang="en-CA" dirty="0"/>
              <a:t> the </a:t>
            </a:r>
            <a:r>
              <a:rPr lang="en-CA" u="sng" dirty="0"/>
              <a:t>fire safety issue</a:t>
            </a:r>
            <a:r>
              <a:rPr lang="en-CA" dirty="0"/>
              <a:t> is, and </a:t>
            </a:r>
            <a:r>
              <a:rPr lang="en-CA" u="sng" dirty="0"/>
              <a:t>why</a:t>
            </a:r>
            <a:r>
              <a:rPr lang="en-CA" dirty="0"/>
              <a:t> something that is currently unregulated is required </a:t>
            </a:r>
          </a:p>
          <a:p>
            <a:pPr>
              <a:buClr>
                <a:schemeClr val="accent4"/>
              </a:buClr>
            </a:pPr>
            <a:endParaRPr lang="en-CA" sz="1600" dirty="0"/>
          </a:p>
          <a:p>
            <a:pPr>
              <a:buClr>
                <a:schemeClr val="accent4"/>
              </a:buClr>
            </a:pPr>
            <a:r>
              <a:rPr lang="en-CA" sz="1600" dirty="0"/>
              <a:t>Tip:  Use the Fire Code functional and objective statements to articulate the impact of why the work is necessary to address the fire safety issue </a:t>
            </a:r>
          </a:p>
          <a:p>
            <a:pPr>
              <a:buClr>
                <a:schemeClr val="accent4"/>
              </a:buClr>
            </a:pPr>
            <a:endParaRPr lang="en-CA" sz="1600" dirty="0"/>
          </a:p>
          <a:p>
            <a:endParaRPr lang="en-US" sz="1600"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latin typeface="Arial" panose="020B0604020202020204" pitchFamily="34" charset="0"/>
                <a:cs typeface="Arial" panose="020B0604020202020204" pitchFamily="34" charset="0"/>
              </a:rPr>
              <a:pPr/>
              <a:t>18</a:t>
            </a:fld>
            <a:endParaRPr lang="en-US" dirty="0">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a:xfrm>
            <a:off x="861645" y="6276602"/>
            <a:ext cx="3579726" cy="365125"/>
          </a:xfrm>
        </p:spPr>
        <p:txBody>
          <a:bodyPr/>
          <a:lstStyle/>
          <a:p>
            <a:pPr algn="l"/>
            <a:r>
              <a:rPr lang="en-US" dirty="0">
                <a:latin typeface="Arial" panose="020B0604020202020204" pitchFamily="34" charset="0"/>
                <a:cs typeface="Arial" panose="020B0604020202020204" pitchFamily="34" charset="0"/>
              </a:rPr>
              <a:t>Inspection Orders and Fire Marshal Reviews</a:t>
            </a:r>
          </a:p>
        </p:txBody>
      </p:sp>
    </p:spTree>
    <p:extLst>
      <p:ext uri="{BB962C8B-B14F-4D97-AF65-F5344CB8AC3E}">
        <p14:creationId xmlns:p14="http://schemas.microsoft.com/office/powerpoint/2010/main" val="2002419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5F17-1AE4-D345-860B-43CD7A0AB8B4}"/>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Reasons – Example</a:t>
            </a:r>
          </a:p>
        </p:txBody>
      </p:sp>
      <p:sp>
        <p:nvSpPr>
          <p:cNvPr id="3" name="Content Placeholder 2">
            <a:extLst>
              <a:ext uri="{FF2B5EF4-FFF2-40B4-BE49-F238E27FC236}">
                <a16:creationId xmlns:a16="http://schemas.microsoft.com/office/drawing/2014/main" id="{A38A5E68-BC38-CB43-B476-9297DEAA06C6}"/>
              </a:ext>
            </a:extLst>
          </p:cNvPr>
          <p:cNvSpPr>
            <a:spLocks noGrp="1"/>
          </p:cNvSpPr>
          <p:nvPr>
            <p:ph idx="1"/>
          </p:nvPr>
        </p:nvSpPr>
        <p:spPr>
          <a:xfrm>
            <a:off x="347296" y="1195755"/>
            <a:ext cx="8456734" cy="4739338"/>
          </a:xfrm>
        </p:spPr>
        <p:txBody>
          <a:bodyPr>
            <a:normAutofit/>
          </a:bodyPr>
          <a:lstStyle/>
          <a:p>
            <a:r>
              <a:rPr lang="en-CA" sz="1800" b="0" i="0" u="none" strike="noStrike" baseline="0" dirty="0">
                <a:latin typeface="Arial" panose="020B0604020202020204" pitchFamily="34" charset="0"/>
              </a:rPr>
              <a:t>#1:  (The property description clearly states the commercial building contains a fire alarm system and the </a:t>
            </a:r>
            <a:r>
              <a:rPr lang="en-CA" dirty="0"/>
              <a:t>I</a:t>
            </a:r>
            <a:r>
              <a:rPr lang="en-CA" sz="1800" b="0" i="0" u="none" strike="noStrike" baseline="0" dirty="0">
                <a:latin typeface="Arial" panose="020B0604020202020204" pitchFamily="34" charset="0"/>
              </a:rPr>
              <a:t>nspection </a:t>
            </a:r>
            <a:r>
              <a:rPr lang="en-CA" dirty="0"/>
              <a:t>O</a:t>
            </a:r>
            <a:r>
              <a:rPr lang="en-CA" sz="1800" b="0" i="0" u="none" strike="noStrike" baseline="0" dirty="0">
                <a:latin typeface="Arial" panose="020B0604020202020204" pitchFamily="34" charset="0"/>
              </a:rPr>
              <a:t>rder has the correct OFC ref’s that deal with FAS testing and requirements for test records, Part 6 and 1.)</a:t>
            </a:r>
          </a:p>
          <a:p>
            <a:r>
              <a:rPr lang="en-CA" dirty="0"/>
              <a:t>REASONS:  During the inspection the annual fire alarm test record was not made available for review.</a:t>
            </a:r>
          </a:p>
          <a:p>
            <a:r>
              <a:rPr lang="en-CA" sz="1800" b="0" i="0" u="none" strike="noStrike" baseline="0" dirty="0">
                <a:latin typeface="Arial" panose="020B0604020202020204" pitchFamily="34" charset="0"/>
              </a:rPr>
              <a:t>#2:  (</a:t>
            </a:r>
            <a:r>
              <a:rPr lang="en-CA" dirty="0"/>
              <a:t>The property description clearly described the mixed classifications of the building as residential on floors 2-4 with Assembly on main floor,  and the correct Fire Code ref for damaged fire separations between major occupancies and issues with cooking operations.)</a:t>
            </a:r>
          </a:p>
          <a:p>
            <a:r>
              <a:rPr lang="en-CA" sz="1800" b="0" i="0" u="none" strike="noStrike" baseline="0" dirty="0">
                <a:latin typeface="Arial" panose="020B0604020202020204" pitchFamily="34" charset="0"/>
              </a:rPr>
              <a:t>REASONS:  </a:t>
            </a:r>
            <a:r>
              <a:rPr lang="en-CA" dirty="0"/>
              <a:t>Breaches were observed in the following areas:</a:t>
            </a:r>
          </a:p>
          <a:p>
            <a:pPr marL="285750" indent="-285750">
              <a:buFont typeface="Arial" panose="020B0604020202020204" pitchFamily="34" charset="0"/>
              <a:buChar char="•"/>
            </a:pPr>
            <a:r>
              <a:rPr lang="en-CA" dirty="0"/>
              <a:t>Ceiling/floor assembly between the first floor supply storage room and the residential unit on the 2</a:t>
            </a:r>
            <a:r>
              <a:rPr lang="en-CA" baseline="30000" dirty="0"/>
              <a:t>nd</a:t>
            </a:r>
            <a:r>
              <a:rPr lang="en-CA" dirty="0"/>
              <a:t> storey</a:t>
            </a:r>
          </a:p>
          <a:p>
            <a:pPr marL="285750" indent="-285750">
              <a:buFont typeface="Arial" panose="020B0604020202020204" pitchFamily="34" charset="0"/>
              <a:buChar char="•"/>
            </a:pPr>
            <a:r>
              <a:rPr lang="en-CA" dirty="0"/>
              <a:t>Wall between the first floor laundry room (used by the residential tenants) and the women’s washroom serving the restaurant (Class A assembly occupancy).</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latin typeface="Arial" panose="020B0604020202020204" pitchFamily="34" charset="0"/>
                <a:cs typeface="Arial" panose="020B0604020202020204" pitchFamily="34" charset="0"/>
              </a:rPr>
              <a:pPr/>
              <a:t>19</a:t>
            </a:fld>
            <a:endParaRPr lang="en-US" dirty="0">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a:xfrm>
            <a:off x="861645" y="6276602"/>
            <a:ext cx="3579726" cy="365125"/>
          </a:xfrm>
        </p:spPr>
        <p:txBody>
          <a:bodyPr/>
          <a:lstStyle/>
          <a:p>
            <a:pPr algn="l"/>
            <a:r>
              <a:rPr lang="en-US" dirty="0">
                <a:latin typeface="Arial" panose="020B0604020202020204" pitchFamily="34" charset="0"/>
                <a:cs typeface="Arial" panose="020B0604020202020204" pitchFamily="34" charset="0"/>
              </a:rPr>
              <a:t>Inspection Orders and Fire Marshal Reviews</a:t>
            </a:r>
          </a:p>
        </p:txBody>
      </p:sp>
    </p:spTree>
    <p:extLst>
      <p:ext uri="{BB962C8B-B14F-4D97-AF65-F5344CB8AC3E}">
        <p14:creationId xmlns:p14="http://schemas.microsoft.com/office/powerpoint/2010/main" val="4249714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5F17-1AE4-D345-860B-43CD7A0AB8B4}"/>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Overview</a:t>
            </a:r>
          </a:p>
        </p:txBody>
      </p:sp>
      <p:sp>
        <p:nvSpPr>
          <p:cNvPr id="3" name="Content Placeholder 2">
            <a:extLst>
              <a:ext uri="{FF2B5EF4-FFF2-40B4-BE49-F238E27FC236}">
                <a16:creationId xmlns:a16="http://schemas.microsoft.com/office/drawing/2014/main" id="{A38A5E68-BC38-CB43-B476-9297DEAA06C6}"/>
              </a:ext>
            </a:extLst>
          </p:cNvPr>
          <p:cNvSpPr>
            <a:spLocks noGrp="1"/>
          </p:cNvSpPr>
          <p:nvPr>
            <p:ph idx="1"/>
          </p:nvPr>
        </p:nvSpPr>
        <p:spPr>
          <a:xfrm>
            <a:off x="347296" y="1482165"/>
            <a:ext cx="8456734" cy="4452927"/>
          </a:xfrm>
        </p:spPr>
        <p:txBody>
          <a:bodyPr>
            <a:normAutofit/>
          </a:bodyPr>
          <a:lstStyle/>
          <a:p>
            <a:pPr>
              <a:buClr>
                <a:srgbClr val="00B0F0"/>
              </a:buClr>
            </a:pPr>
            <a:r>
              <a:rPr lang="en-US" sz="2400" dirty="0"/>
              <a:t>An overview of key aspects of Inspection Orders issued under the </a:t>
            </a:r>
            <a:r>
              <a:rPr lang="en-US" sz="2400" i="1" dirty="0"/>
              <a:t>Fire Protection and Prevention Act, 1997 </a:t>
            </a:r>
            <a:r>
              <a:rPr lang="en-US" sz="2400" dirty="0"/>
              <a:t>and the administrative process of conducting Fire Marshal Reviews.  </a:t>
            </a:r>
            <a:endParaRPr lang="en-CA" sz="2400" dirty="0"/>
          </a:p>
          <a:p>
            <a:pPr>
              <a:buClr>
                <a:srgbClr val="00B0F0"/>
              </a:buClr>
            </a:pPr>
            <a:r>
              <a:rPr lang="en-US" sz="2400" dirty="0"/>
              <a:t> </a:t>
            </a:r>
          </a:p>
          <a:p>
            <a:pPr marL="285750" indent="-285750">
              <a:buClr>
                <a:schemeClr val="accent4"/>
              </a:buClr>
              <a:buFont typeface="Arial" panose="020B0604020202020204" pitchFamily="34" charset="0"/>
              <a:buChar char="•"/>
            </a:pPr>
            <a:r>
              <a:rPr lang="en-US" sz="2400" dirty="0">
                <a:latin typeface="Arial" panose="020B0604020202020204" pitchFamily="34" charset="0"/>
                <a:cs typeface="Arial" panose="020B0604020202020204" pitchFamily="34" charset="0"/>
              </a:rPr>
              <a:t>FPPA – relevant sections</a:t>
            </a:r>
          </a:p>
          <a:p>
            <a:pPr marL="285750" indent="-285750">
              <a:buClr>
                <a:schemeClr val="accent4"/>
              </a:buClr>
              <a:buFont typeface="Arial" panose="020B0604020202020204" pitchFamily="34" charset="0"/>
              <a:buChar char="•"/>
            </a:pPr>
            <a:r>
              <a:rPr lang="en-US" sz="2400" dirty="0"/>
              <a:t>OFM IO Templates</a:t>
            </a:r>
            <a:endParaRPr lang="en-US" sz="2400" dirty="0">
              <a:latin typeface="Arial" panose="020B0604020202020204" pitchFamily="34" charset="0"/>
              <a:cs typeface="Arial" panose="020B0604020202020204" pitchFamily="34" charset="0"/>
            </a:endParaRPr>
          </a:p>
          <a:p>
            <a:pPr marL="285750" indent="-285750">
              <a:buClr>
                <a:schemeClr val="accent4"/>
              </a:buClr>
              <a:buFont typeface="Arial" panose="020B0604020202020204" pitchFamily="34" charset="0"/>
              <a:buChar char="•"/>
            </a:pPr>
            <a:r>
              <a:rPr lang="en-US" sz="2400" dirty="0">
                <a:latin typeface="Arial" panose="020B0604020202020204" pitchFamily="34" charset="0"/>
                <a:cs typeface="Arial" panose="020B0604020202020204" pitchFamily="34" charset="0"/>
              </a:rPr>
              <a:t>FM Review </a:t>
            </a:r>
            <a:r>
              <a:rPr lang="en-US" sz="2400" dirty="0"/>
              <a:t>a</a:t>
            </a:r>
            <a:r>
              <a:rPr lang="en-US" sz="2400" dirty="0">
                <a:latin typeface="Arial" panose="020B0604020202020204" pitchFamily="34" charset="0"/>
                <a:cs typeface="Arial" panose="020B0604020202020204" pitchFamily="34" charset="0"/>
              </a:rPr>
              <a:t>dministrative process</a:t>
            </a:r>
          </a:p>
          <a:p>
            <a:pPr marL="285750" indent="-285750">
              <a:buClr>
                <a:schemeClr val="accent4"/>
              </a:buClr>
              <a:buFont typeface="Arial" panose="020B0604020202020204" pitchFamily="34" charset="0"/>
              <a:buChar char="•"/>
            </a:pPr>
            <a:r>
              <a:rPr lang="en-US" sz="2400" dirty="0"/>
              <a:t>Inspection Orders – key elements</a:t>
            </a:r>
            <a:endParaRPr lang="en-US" sz="2400" dirty="0">
              <a:latin typeface="Arial" panose="020B0604020202020204" pitchFamily="34" charset="0"/>
              <a:cs typeface="Arial" panose="020B0604020202020204" pitchFamily="34" charset="0"/>
            </a:endParaRPr>
          </a:p>
          <a:p>
            <a:pPr marL="285750" indent="-285750">
              <a:buClr>
                <a:schemeClr val="accent4"/>
              </a:buClr>
              <a:buFont typeface="Arial" panose="020B0604020202020204" pitchFamily="34" charset="0"/>
              <a:buChar char="•"/>
            </a:pPr>
            <a:r>
              <a:rPr lang="en-US" sz="2400" dirty="0"/>
              <a:t>IO Common Themes/Concerns/Asks</a:t>
            </a:r>
            <a:endParaRPr lang="en-US" sz="2400" dirty="0">
              <a:latin typeface="Arial" panose="020B0604020202020204" pitchFamily="34" charset="0"/>
              <a:cs typeface="Arial" panose="020B0604020202020204" pitchFamily="34" charset="0"/>
            </a:endParaRPr>
          </a:p>
          <a:p>
            <a:pPr marL="285750" indent="-285750">
              <a:buClr>
                <a:schemeClr val="accent4"/>
              </a:buClr>
              <a:buFont typeface="Arial" panose="020B0604020202020204" pitchFamily="34" charset="0"/>
              <a:buChar char="•"/>
            </a:pPr>
            <a:r>
              <a:rPr lang="en-US" sz="2400" dirty="0"/>
              <a:t>Case Studies</a:t>
            </a:r>
            <a:endParaRPr lang="en-US" sz="2400"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latin typeface="Arial" panose="020B0604020202020204" pitchFamily="34" charset="0"/>
                <a:cs typeface="Arial" panose="020B0604020202020204" pitchFamily="34" charset="0"/>
              </a:rPr>
              <a:pPr/>
              <a:t>2</a:t>
            </a:fld>
            <a:endParaRPr lang="en-US" dirty="0">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a:xfrm>
            <a:off x="861645" y="6276602"/>
            <a:ext cx="3301052" cy="365125"/>
          </a:xfrm>
        </p:spPr>
        <p:txBody>
          <a:bodyPr/>
          <a:lstStyle/>
          <a:p>
            <a:pPr algn="l"/>
            <a:r>
              <a:rPr lang="en-US" dirty="0">
                <a:latin typeface="Arial" panose="020B0604020202020204" pitchFamily="34" charset="0"/>
                <a:cs typeface="Arial" panose="020B0604020202020204" pitchFamily="34" charset="0"/>
              </a:rPr>
              <a:t>Inspection Orders and Fire Marshal Reviews</a:t>
            </a:r>
          </a:p>
        </p:txBody>
      </p:sp>
    </p:spTree>
    <p:extLst>
      <p:ext uri="{BB962C8B-B14F-4D97-AF65-F5344CB8AC3E}">
        <p14:creationId xmlns:p14="http://schemas.microsoft.com/office/powerpoint/2010/main" val="957458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5F17-1AE4-D345-860B-43CD7A0AB8B4}"/>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Inspection Orders – Action Required &amp; Date</a:t>
            </a:r>
          </a:p>
        </p:txBody>
      </p:sp>
      <p:sp>
        <p:nvSpPr>
          <p:cNvPr id="3" name="Content Placeholder 2">
            <a:extLst>
              <a:ext uri="{FF2B5EF4-FFF2-40B4-BE49-F238E27FC236}">
                <a16:creationId xmlns:a16="http://schemas.microsoft.com/office/drawing/2014/main" id="{A38A5E68-BC38-CB43-B476-9297DEAA06C6}"/>
              </a:ext>
            </a:extLst>
          </p:cNvPr>
          <p:cNvSpPr>
            <a:spLocks noGrp="1"/>
          </p:cNvSpPr>
          <p:nvPr>
            <p:ph idx="1"/>
          </p:nvPr>
        </p:nvSpPr>
        <p:spPr>
          <a:xfrm>
            <a:off x="347296" y="1401417"/>
            <a:ext cx="8456734" cy="4533675"/>
          </a:xfrm>
        </p:spPr>
        <p:txBody>
          <a:bodyPr>
            <a:normAutofit fontScale="85000" lnSpcReduction="10000"/>
          </a:bodyPr>
          <a:lstStyle/>
          <a:p>
            <a:r>
              <a:rPr lang="en-CA" sz="2000" b="0" i="1" u="sng" strike="noStrike" baseline="0" dirty="0">
                <a:latin typeface="Arial" panose="020B0604020202020204" pitchFamily="34" charset="0"/>
              </a:rPr>
              <a:t>Action</a:t>
            </a:r>
            <a:r>
              <a:rPr lang="en-CA" sz="2000" strike="noStrike" baseline="0" dirty="0">
                <a:latin typeface="Arial" panose="020B0604020202020204" pitchFamily="34" charset="0"/>
              </a:rPr>
              <a:t> </a:t>
            </a:r>
            <a:r>
              <a:rPr lang="en-CA" sz="2000" b="0" i="0" u="none" strike="noStrike" baseline="0" dirty="0">
                <a:latin typeface="Arial" panose="020B0604020202020204" pitchFamily="34" charset="0"/>
              </a:rPr>
              <a:t>required (work ordered) should be:</a:t>
            </a:r>
          </a:p>
          <a:p>
            <a:pPr marL="342900" indent="-342900">
              <a:buFont typeface="Arial" panose="020B0604020202020204" pitchFamily="34" charset="0"/>
              <a:buChar char="•"/>
            </a:pPr>
            <a:r>
              <a:rPr lang="en-CA" sz="2000" b="0" i="0" u="none" strike="noStrike" baseline="0" dirty="0">
                <a:latin typeface="Arial" panose="020B0604020202020204" pitchFamily="34" charset="0"/>
              </a:rPr>
              <a:t>Clearly stated, but not “how” the work is to be undertaken.</a:t>
            </a:r>
          </a:p>
          <a:p>
            <a:pPr marL="342900" indent="-342900">
              <a:buFont typeface="Arial" panose="020B0604020202020204" pitchFamily="34" charset="0"/>
              <a:buChar char="•"/>
            </a:pPr>
            <a:r>
              <a:rPr lang="en-CA" sz="2000" b="0" i="0" u="none" strike="noStrike" baseline="0" dirty="0">
                <a:latin typeface="Arial" panose="020B0604020202020204" pitchFamily="34" charset="0"/>
              </a:rPr>
              <a:t>Ample wording that mirrors wording in the fire code:  </a:t>
            </a:r>
          </a:p>
          <a:p>
            <a:pPr marL="971550" lvl="1" indent="-285750"/>
            <a:r>
              <a:rPr lang="en-CA" sz="2000" b="0" i="0" u="none" strike="noStrike" baseline="0" dirty="0">
                <a:latin typeface="Arial" panose="020B0604020202020204" pitchFamily="34" charset="0"/>
              </a:rPr>
              <a:t>repair breach of fire separation with similar materials to the existing construction vs.</a:t>
            </a:r>
          </a:p>
          <a:p>
            <a:pPr marL="971550" lvl="1" indent="-285750"/>
            <a:r>
              <a:rPr lang="en-CA" sz="2000" dirty="0"/>
              <a:t>fix</a:t>
            </a:r>
            <a:r>
              <a:rPr lang="en-CA" sz="2000" b="0" i="0" u="none" strike="noStrike" baseline="0" dirty="0">
                <a:latin typeface="Arial" panose="020B0604020202020204" pitchFamily="34" charset="0"/>
              </a:rPr>
              <a:t> the hole in the service room wall with 5/8 drywall installed by AJ builders</a:t>
            </a:r>
          </a:p>
          <a:p>
            <a:pPr marL="342900" indent="-342900">
              <a:buFont typeface="Arial" panose="020B0604020202020204" pitchFamily="34" charset="0"/>
              <a:buChar char="•"/>
            </a:pPr>
            <a:r>
              <a:rPr lang="en-CA" sz="2000" b="0" i="0" u="none" strike="noStrike" baseline="0" dirty="0">
                <a:latin typeface="Arial" panose="020B0604020202020204" pitchFamily="34" charset="0"/>
              </a:rPr>
              <a:t>More than just referencing code requirement.</a:t>
            </a:r>
          </a:p>
          <a:p>
            <a:pPr marL="342900" indent="-342900">
              <a:buFont typeface="Arial" panose="020B0604020202020204" pitchFamily="34" charset="0"/>
              <a:buChar char="•"/>
            </a:pPr>
            <a:r>
              <a:rPr lang="en-CA" sz="2000" b="0" i="0" u="none" strike="noStrike" baseline="0" dirty="0">
                <a:latin typeface="Arial" panose="020B0604020202020204" pitchFamily="34" charset="0"/>
              </a:rPr>
              <a:t>Within your authority to require******</a:t>
            </a:r>
          </a:p>
          <a:p>
            <a:endParaRPr lang="en-CA" sz="1600" b="0" i="0" u="none" strike="noStrike" baseline="0" dirty="0">
              <a:latin typeface="Arial" panose="020B0604020202020204" pitchFamily="34" charset="0"/>
            </a:endParaRPr>
          </a:p>
          <a:p>
            <a:r>
              <a:rPr lang="en-CA" sz="2000" i="1" u="sng" strike="noStrike" baseline="0" dirty="0">
                <a:latin typeface="Arial" panose="020B0604020202020204" pitchFamily="34" charset="0"/>
              </a:rPr>
              <a:t>Time</a:t>
            </a:r>
            <a:r>
              <a:rPr lang="en-CA" sz="2000" b="0" i="0" u="none" strike="noStrike" baseline="0" dirty="0">
                <a:latin typeface="Arial" panose="020B0604020202020204" pitchFamily="34" charset="0"/>
              </a:rPr>
              <a:t> to do work, </a:t>
            </a:r>
          </a:p>
          <a:p>
            <a:pPr marL="285750" indent="-285750">
              <a:buFont typeface="Arial" panose="020B0604020202020204" pitchFamily="34" charset="0"/>
              <a:buChar char="•"/>
            </a:pPr>
            <a:r>
              <a:rPr lang="en-CA" sz="2000" b="0" i="0" u="none" strike="noStrike" baseline="0" dirty="0">
                <a:latin typeface="Arial" panose="020B0604020202020204" pitchFamily="34" charset="0"/>
              </a:rPr>
              <a:t>Should be reasonable for the work required to be done, especially if it includes construction – </a:t>
            </a:r>
            <a:r>
              <a:rPr lang="en-CA" sz="2000" b="0" i="1" u="none" strike="noStrike" baseline="0" dirty="0">
                <a:latin typeface="Arial" panose="020B0604020202020204" pitchFamily="34" charset="0"/>
              </a:rPr>
              <a:t>about 3 to 4 months is required</a:t>
            </a:r>
            <a:r>
              <a:rPr lang="en-CA" sz="2000" b="0" i="0" u="none" strike="noStrike" baseline="0" dirty="0">
                <a:latin typeface="Arial" panose="020B0604020202020204" pitchFamily="34" charset="0"/>
              </a:rPr>
              <a:t>! </a:t>
            </a:r>
          </a:p>
          <a:p>
            <a:pPr marL="285750" indent="-285750">
              <a:buFont typeface="Arial" panose="020B0604020202020204" pitchFamily="34" charset="0"/>
              <a:buChar char="•"/>
            </a:pPr>
            <a:r>
              <a:rPr lang="en-CA" sz="2000" b="0" i="0" u="none" strike="noStrike" baseline="0" dirty="0">
                <a:latin typeface="Arial" panose="020B0604020202020204" pitchFamily="34" charset="0"/>
              </a:rPr>
              <a:t>Design, tendering, building permit, construction.</a:t>
            </a:r>
          </a:p>
          <a:p>
            <a:pPr marL="285750" indent="-285750">
              <a:buFont typeface="Arial" panose="020B0604020202020204" pitchFamily="34" charset="0"/>
              <a:buChar char="•"/>
            </a:pPr>
            <a:r>
              <a:rPr lang="en-CA" sz="2000" b="0" i="0" u="none" strike="noStrike" baseline="0" dirty="0">
                <a:latin typeface="Arial" panose="020B0604020202020204" pitchFamily="34" charset="0"/>
              </a:rPr>
              <a:t>If Applicant is only asking for more time, this should be something that can be discussed at the local level.</a:t>
            </a:r>
          </a:p>
        </p:txBody>
      </p:sp>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latin typeface="Arial" panose="020B0604020202020204" pitchFamily="34" charset="0"/>
                <a:cs typeface="Arial" panose="020B0604020202020204" pitchFamily="34" charset="0"/>
              </a:rPr>
              <a:pPr/>
              <a:t>20</a:t>
            </a:fld>
            <a:endParaRPr lang="en-US" dirty="0">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a:xfrm>
            <a:off x="861645" y="6276602"/>
            <a:ext cx="3579726" cy="365125"/>
          </a:xfrm>
        </p:spPr>
        <p:txBody>
          <a:bodyPr/>
          <a:lstStyle/>
          <a:p>
            <a:pPr algn="l"/>
            <a:r>
              <a:rPr lang="en-US" dirty="0">
                <a:latin typeface="Arial" panose="020B0604020202020204" pitchFamily="34" charset="0"/>
                <a:cs typeface="Arial" panose="020B0604020202020204" pitchFamily="34" charset="0"/>
              </a:rPr>
              <a:t>Inspection Orders and Fire Marshal Reviews</a:t>
            </a:r>
          </a:p>
        </p:txBody>
      </p:sp>
    </p:spTree>
    <p:extLst>
      <p:ext uri="{BB962C8B-B14F-4D97-AF65-F5344CB8AC3E}">
        <p14:creationId xmlns:p14="http://schemas.microsoft.com/office/powerpoint/2010/main" val="1484910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5F17-1AE4-D345-860B-43CD7A0AB8B4}"/>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Inspection Orders – Common Themes</a:t>
            </a:r>
          </a:p>
        </p:txBody>
      </p:sp>
      <p:sp>
        <p:nvSpPr>
          <p:cNvPr id="3" name="Content Placeholder 2">
            <a:extLst>
              <a:ext uri="{FF2B5EF4-FFF2-40B4-BE49-F238E27FC236}">
                <a16:creationId xmlns:a16="http://schemas.microsoft.com/office/drawing/2014/main" id="{A38A5E68-BC38-CB43-B476-9297DEAA06C6}"/>
              </a:ext>
            </a:extLst>
          </p:cNvPr>
          <p:cNvSpPr>
            <a:spLocks noGrp="1"/>
          </p:cNvSpPr>
          <p:nvPr>
            <p:ph idx="1"/>
          </p:nvPr>
        </p:nvSpPr>
        <p:spPr>
          <a:xfrm>
            <a:off x="347296" y="1482165"/>
            <a:ext cx="8456734" cy="4452927"/>
          </a:xfrm>
        </p:spPr>
        <p:txBody>
          <a:bodyPr>
            <a:normAutofit/>
          </a:bodyPr>
          <a:lstStyle/>
          <a:p>
            <a:pPr marL="457200" indent="-457200">
              <a:buFont typeface="Arial" panose="020B0604020202020204" pitchFamily="34" charset="0"/>
              <a:buChar char="•"/>
            </a:pPr>
            <a:r>
              <a:rPr lang="en-CA" sz="2800" b="0" i="0" u="none" strike="noStrike" baseline="0" dirty="0">
                <a:latin typeface="Arial" panose="020B0604020202020204" pitchFamily="34" charset="0"/>
              </a:rPr>
              <a:t>Hoarding </a:t>
            </a:r>
          </a:p>
          <a:p>
            <a:pPr marL="457200" indent="-457200">
              <a:buFont typeface="Arial" panose="020B0604020202020204" pitchFamily="34" charset="0"/>
              <a:buChar char="•"/>
            </a:pPr>
            <a:r>
              <a:rPr lang="en-CA" sz="2800" b="0" i="0" u="none" strike="noStrike" baseline="0" dirty="0">
                <a:latin typeface="Arial" panose="020B0604020202020204" pitchFamily="34" charset="0"/>
              </a:rPr>
              <a:t>Vulnerable Occupancies</a:t>
            </a:r>
          </a:p>
          <a:p>
            <a:pPr marL="457200" indent="-457200">
              <a:buFont typeface="Arial" panose="020B0604020202020204" pitchFamily="34" charset="0"/>
              <a:buChar char="•"/>
            </a:pPr>
            <a:r>
              <a:rPr lang="en-CA" sz="2800" dirty="0"/>
              <a:t>Two Unit Residential Occupancies</a:t>
            </a:r>
          </a:p>
          <a:p>
            <a:pPr marL="457200" indent="-457200">
              <a:buFont typeface="Arial" panose="020B0604020202020204" pitchFamily="34" charset="0"/>
              <a:buChar char="•"/>
            </a:pPr>
            <a:r>
              <a:rPr lang="en-CA" sz="2800" dirty="0"/>
              <a:t>F</a:t>
            </a:r>
            <a:r>
              <a:rPr lang="en-CA" sz="2800" b="0" i="0" u="none" strike="noStrike" baseline="0" dirty="0">
                <a:latin typeface="Arial" panose="020B0604020202020204" pitchFamily="34" charset="0"/>
              </a:rPr>
              <a:t>ire Safety Plans </a:t>
            </a:r>
          </a:p>
          <a:p>
            <a:pPr marL="457200" indent="-457200">
              <a:buFont typeface="Arial" panose="020B0604020202020204" pitchFamily="34" charset="0"/>
              <a:buChar char="•"/>
            </a:pPr>
            <a:r>
              <a:rPr lang="en-CA" sz="2800" b="0" i="0" u="none" strike="noStrike" baseline="0" dirty="0">
                <a:latin typeface="Arial" panose="020B0604020202020204" pitchFamily="34" charset="0"/>
              </a:rPr>
              <a:t>Protection of commercial cooking equipment </a:t>
            </a:r>
          </a:p>
          <a:p>
            <a:pPr marL="457200" indent="-457200">
              <a:buFont typeface="Arial" panose="020B0604020202020204" pitchFamily="34" charset="0"/>
              <a:buChar char="•"/>
            </a:pPr>
            <a:r>
              <a:rPr lang="en-CA" sz="2800" b="0" i="0" u="none" strike="noStrike" baseline="0" dirty="0">
                <a:latin typeface="Arial" panose="020B0604020202020204" pitchFamily="34" charset="0"/>
              </a:rPr>
              <a:t>Records of test, corrective measure, made available to Inspector </a:t>
            </a:r>
          </a:p>
          <a:p>
            <a:pPr marL="285750" indent="-285750">
              <a:buClr>
                <a:schemeClr val="accent4"/>
              </a:buCl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latin typeface="Arial" panose="020B0604020202020204" pitchFamily="34" charset="0"/>
                <a:cs typeface="Arial" panose="020B0604020202020204" pitchFamily="34" charset="0"/>
              </a:rPr>
              <a:pPr/>
              <a:t>21</a:t>
            </a:fld>
            <a:endParaRPr lang="en-US" dirty="0">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a:xfrm>
            <a:off x="861645" y="6276602"/>
            <a:ext cx="3579726" cy="365125"/>
          </a:xfrm>
        </p:spPr>
        <p:txBody>
          <a:bodyPr/>
          <a:lstStyle/>
          <a:p>
            <a:pPr algn="l"/>
            <a:r>
              <a:rPr lang="en-US" dirty="0">
                <a:latin typeface="Arial" panose="020B0604020202020204" pitchFamily="34" charset="0"/>
                <a:cs typeface="Arial" panose="020B0604020202020204" pitchFamily="34" charset="0"/>
              </a:rPr>
              <a:t>Inspection Orders and Fire Marshal Reviews</a:t>
            </a:r>
          </a:p>
        </p:txBody>
      </p:sp>
    </p:spTree>
    <p:extLst>
      <p:ext uri="{BB962C8B-B14F-4D97-AF65-F5344CB8AC3E}">
        <p14:creationId xmlns:p14="http://schemas.microsoft.com/office/powerpoint/2010/main" val="4140013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5F17-1AE4-D345-860B-43CD7A0AB8B4}"/>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Inspection Orders – Common Issues</a:t>
            </a:r>
          </a:p>
        </p:txBody>
      </p:sp>
      <p:sp>
        <p:nvSpPr>
          <p:cNvPr id="3" name="Content Placeholder 2">
            <a:extLst>
              <a:ext uri="{FF2B5EF4-FFF2-40B4-BE49-F238E27FC236}">
                <a16:creationId xmlns:a16="http://schemas.microsoft.com/office/drawing/2014/main" id="{A38A5E68-BC38-CB43-B476-9297DEAA06C6}"/>
              </a:ext>
            </a:extLst>
          </p:cNvPr>
          <p:cNvSpPr>
            <a:spLocks noGrp="1"/>
          </p:cNvSpPr>
          <p:nvPr>
            <p:ph idx="1"/>
          </p:nvPr>
        </p:nvSpPr>
        <p:spPr>
          <a:xfrm>
            <a:off x="347296" y="1401417"/>
            <a:ext cx="8456734" cy="4533675"/>
          </a:xfrm>
        </p:spPr>
        <p:txBody>
          <a:bodyPr>
            <a:normAutofit lnSpcReduction="10000"/>
          </a:bodyPr>
          <a:lstStyle/>
          <a:p>
            <a:pPr marL="342900" indent="-342900">
              <a:buFont typeface="Arial" panose="020B0604020202020204" pitchFamily="34" charset="0"/>
              <a:buChar char="•"/>
            </a:pPr>
            <a:r>
              <a:rPr lang="en-CA" sz="2400" b="0" i="0" u="none" strike="noStrike" baseline="0" dirty="0">
                <a:latin typeface="Arial" panose="020B0604020202020204" pitchFamily="34" charset="0"/>
              </a:rPr>
              <a:t>Improperly completed Order/missing information </a:t>
            </a:r>
          </a:p>
          <a:p>
            <a:pPr marL="342900" indent="-342900">
              <a:buFont typeface="Arial" panose="020B0604020202020204" pitchFamily="34" charset="0"/>
              <a:buChar char="•"/>
            </a:pPr>
            <a:r>
              <a:rPr lang="en-CA" sz="2400" b="0" i="0" u="none" strike="noStrike" baseline="0" dirty="0">
                <a:latin typeface="Arial" panose="020B0604020202020204" pitchFamily="34" charset="0"/>
              </a:rPr>
              <a:t>Not clearly identifying the fire safety risk [</a:t>
            </a:r>
            <a:r>
              <a:rPr lang="en-CA" sz="2400" b="0" i="1" u="none" strike="noStrike" baseline="0" dirty="0">
                <a:latin typeface="Arial" panose="020B0604020202020204" pitchFamily="34" charset="0"/>
              </a:rPr>
              <a:t>e.g., 21(1)(f)] </a:t>
            </a:r>
          </a:p>
          <a:p>
            <a:pPr marL="342900" indent="-342900">
              <a:buFont typeface="Arial" panose="020B0604020202020204" pitchFamily="34" charset="0"/>
              <a:buChar char="•"/>
            </a:pPr>
            <a:r>
              <a:rPr lang="en-CA" sz="2400" b="0" i="0" u="none" strike="noStrike" baseline="0" dirty="0">
                <a:latin typeface="Arial" panose="020B0604020202020204" pitchFamily="34" charset="0"/>
              </a:rPr>
              <a:t>Not clearly establishing evidence of issue </a:t>
            </a:r>
            <a:r>
              <a:rPr lang="en-CA" sz="2400" b="0" i="1" u="none" strike="noStrike" baseline="0" dirty="0">
                <a:latin typeface="Arial" panose="020B0604020202020204" pitchFamily="34" charset="0"/>
              </a:rPr>
              <a:t>(e.g., can’t order audibility upgrades based on testing of only one apartment) </a:t>
            </a:r>
            <a:endParaRPr lang="en-CA" sz="2400" b="0" i="0" u="none" strike="noStrike" baseline="0" dirty="0">
              <a:latin typeface="Arial" panose="020B0604020202020204" pitchFamily="34" charset="0"/>
            </a:endParaRPr>
          </a:p>
          <a:p>
            <a:pPr marL="342900" indent="-342900">
              <a:buFont typeface="Arial" panose="020B0604020202020204" pitchFamily="34" charset="0"/>
              <a:buChar char="•"/>
            </a:pPr>
            <a:r>
              <a:rPr lang="en-CA" sz="2400" b="0" i="0" u="none" strike="noStrike" baseline="0" dirty="0">
                <a:latin typeface="Arial" panose="020B0604020202020204" pitchFamily="34" charset="0"/>
              </a:rPr>
              <a:t>Failure to establish contravention during inspection </a:t>
            </a:r>
            <a:r>
              <a:rPr lang="en-CA" sz="2400" b="0" i="1" u="none" strike="noStrike" baseline="0" dirty="0">
                <a:latin typeface="Arial" panose="020B0604020202020204" pitchFamily="34" charset="0"/>
              </a:rPr>
              <a:t>(e.g., don’t order owner to have an inspection done) </a:t>
            </a:r>
            <a:endParaRPr lang="en-CA" sz="2400" dirty="0"/>
          </a:p>
          <a:p>
            <a:pPr marL="342900" indent="-342900">
              <a:buFont typeface="Arial" panose="020B0604020202020204" pitchFamily="34" charset="0"/>
              <a:buChar char="•"/>
            </a:pPr>
            <a:r>
              <a:rPr lang="en-CA" sz="2400" b="0" i="0" u="none" strike="noStrike" baseline="0" dirty="0">
                <a:latin typeface="Arial" panose="020B0604020202020204" pitchFamily="34" charset="0"/>
              </a:rPr>
              <a:t>Failure to identify Fire Code contravention or location.</a:t>
            </a:r>
          </a:p>
          <a:p>
            <a:pPr marL="342900" indent="-342900">
              <a:buFont typeface="Arial" panose="020B0604020202020204" pitchFamily="34" charset="0"/>
              <a:buChar char="•"/>
            </a:pPr>
            <a:r>
              <a:rPr lang="en-CA" sz="2400" b="0" i="0" u="none" strike="noStrike" baseline="0" dirty="0">
                <a:latin typeface="Arial" panose="020B0604020202020204" pitchFamily="34" charset="0"/>
              </a:rPr>
              <a:t>Incorrect Fire Code referencing/reference doesn’t apply.</a:t>
            </a:r>
          </a:p>
          <a:p>
            <a:pPr marL="342900" indent="-342900">
              <a:buFont typeface="Arial" panose="020B0604020202020204" pitchFamily="34" charset="0"/>
              <a:buChar char="•"/>
            </a:pPr>
            <a:r>
              <a:rPr lang="en-CA" sz="2400" b="0" i="0" u="none" strike="noStrike" baseline="0" dirty="0">
                <a:latin typeface="Arial" panose="020B0604020202020204" pitchFamily="34" charset="0"/>
              </a:rPr>
              <a:t>The work ordered/action is unclear, or not specified.</a:t>
            </a:r>
          </a:p>
          <a:p>
            <a:pPr marL="342900" indent="-342900">
              <a:buFont typeface="Arial" panose="020B0604020202020204" pitchFamily="34" charset="0"/>
              <a:buChar char="•"/>
            </a:pPr>
            <a:r>
              <a:rPr lang="en-CA" sz="2400" b="0" i="0" u="none" strike="noStrike" baseline="0" dirty="0">
                <a:latin typeface="Arial" panose="020B0604020202020204" pitchFamily="34" charset="0"/>
              </a:rPr>
              <a:t>Work ordered exceeds standard of Fire Code with insufficient justification.</a:t>
            </a:r>
          </a:p>
          <a:p>
            <a:pPr marL="285750" indent="-285750">
              <a:buClr>
                <a:schemeClr val="accent4"/>
              </a:buCl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latin typeface="Arial" panose="020B0604020202020204" pitchFamily="34" charset="0"/>
                <a:cs typeface="Arial" panose="020B0604020202020204" pitchFamily="34" charset="0"/>
              </a:rPr>
              <a:pPr/>
              <a:t>22</a:t>
            </a:fld>
            <a:endParaRPr lang="en-US" dirty="0">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a:xfrm>
            <a:off x="861645" y="6276602"/>
            <a:ext cx="3579726" cy="365125"/>
          </a:xfrm>
        </p:spPr>
        <p:txBody>
          <a:bodyPr/>
          <a:lstStyle/>
          <a:p>
            <a:pPr algn="l"/>
            <a:r>
              <a:rPr lang="en-US" dirty="0">
                <a:latin typeface="Arial" panose="020B0604020202020204" pitchFamily="34" charset="0"/>
                <a:cs typeface="Arial" panose="020B0604020202020204" pitchFamily="34" charset="0"/>
              </a:rPr>
              <a:t>Inspection Orders and Fire Marshal Reviews</a:t>
            </a:r>
          </a:p>
        </p:txBody>
      </p:sp>
    </p:spTree>
    <p:extLst>
      <p:ext uri="{BB962C8B-B14F-4D97-AF65-F5344CB8AC3E}">
        <p14:creationId xmlns:p14="http://schemas.microsoft.com/office/powerpoint/2010/main" val="1243426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5F17-1AE4-D345-860B-43CD7A0AB8B4}"/>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Inspection Orders – Common Asks</a:t>
            </a:r>
          </a:p>
        </p:txBody>
      </p:sp>
      <p:sp>
        <p:nvSpPr>
          <p:cNvPr id="3" name="Content Placeholder 2">
            <a:extLst>
              <a:ext uri="{FF2B5EF4-FFF2-40B4-BE49-F238E27FC236}">
                <a16:creationId xmlns:a16="http://schemas.microsoft.com/office/drawing/2014/main" id="{A38A5E68-BC38-CB43-B476-9297DEAA06C6}"/>
              </a:ext>
            </a:extLst>
          </p:cNvPr>
          <p:cNvSpPr>
            <a:spLocks noGrp="1"/>
          </p:cNvSpPr>
          <p:nvPr>
            <p:ph idx="1"/>
          </p:nvPr>
        </p:nvSpPr>
        <p:spPr>
          <a:xfrm>
            <a:off x="347296" y="1181687"/>
            <a:ext cx="8456734" cy="4753406"/>
          </a:xfrm>
        </p:spPr>
        <p:txBody>
          <a:bodyPr>
            <a:normAutofit/>
          </a:bodyPr>
          <a:lstStyle/>
          <a:p>
            <a:pPr marL="285750" indent="-285750">
              <a:buFont typeface="Arial" panose="020B0604020202020204" pitchFamily="34" charset="0"/>
              <a:buChar char="•"/>
            </a:pPr>
            <a:r>
              <a:rPr lang="en-CA" sz="2400" b="0" i="0" u="none" strike="noStrike" baseline="0" dirty="0">
                <a:latin typeface="Arial" panose="020B0604020202020204" pitchFamily="34" charset="0"/>
              </a:rPr>
              <a:t>Need more time to do the work</a:t>
            </a:r>
          </a:p>
          <a:p>
            <a:pPr marL="971550" lvl="1" indent="-285750"/>
            <a:r>
              <a:rPr lang="en-CA" sz="2400" b="0" i="0" u="none" strike="noStrike" baseline="0" dirty="0">
                <a:latin typeface="Arial" panose="020B0604020202020204" pitchFamily="34" charset="0"/>
              </a:rPr>
              <a:t>Typical for hoarding </a:t>
            </a:r>
          </a:p>
          <a:p>
            <a:pPr marL="971550" lvl="1" indent="-285750"/>
            <a:r>
              <a:rPr lang="en-CA" sz="2400" b="0" i="0" u="none" strike="noStrike" baseline="0" dirty="0">
                <a:latin typeface="Arial" panose="020B0604020202020204" pitchFamily="34" charset="0"/>
              </a:rPr>
              <a:t>To hire a designer and/or do the construction </a:t>
            </a:r>
          </a:p>
          <a:p>
            <a:pPr marL="971550" lvl="1" indent="-285750"/>
            <a:r>
              <a:rPr lang="en-CA" sz="2400" b="0" i="0" u="none" strike="noStrike" baseline="0" dirty="0">
                <a:latin typeface="Arial" panose="020B0604020202020204" pitchFamily="34" charset="0"/>
              </a:rPr>
              <a:t>To remove occupants (e.g.:  basement apartment) </a:t>
            </a:r>
          </a:p>
          <a:p>
            <a:pPr marL="285750" indent="-285750">
              <a:buFont typeface="Arial" panose="020B0604020202020204" pitchFamily="34" charset="0"/>
              <a:buChar char="•"/>
            </a:pPr>
            <a:r>
              <a:rPr lang="en-CA" sz="2400" b="0" i="0" u="none" strike="noStrike" baseline="0" dirty="0">
                <a:latin typeface="Arial" panose="020B0604020202020204" pitchFamily="34" charset="0"/>
              </a:rPr>
              <a:t>Disagree with violation or don’t know where it is.</a:t>
            </a:r>
          </a:p>
          <a:p>
            <a:pPr marL="285750" indent="-285750">
              <a:buFont typeface="Arial" panose="020B0604020202020204" pitchFamily="34" charset="0"/>
              <a:buChar char="•"/>
            </a:pPr>
            <a:r>
              <a:rPr lang="en-CA" sz="2400" dirty="0"/>
              <a:t>Building c</a:t>
            </a:r>
            <a:r>
              <a:rPr lang="en-CA" sz="2400" b="0" i="0" u="none" strike="noStrike" baseline="0" dirty="0">
                <a:latin typeface="Arial" panose="020B0604020202020204" pitchFamily="34" charset="0"/>
              </a:rPr>
              <a:t>onstructed as a residential occupancy, not a care occupancy – therefore S9.7 does not apply.</a:t>
            </a:r>
          </a:p>
          <a:p>
            <a:pPr marL="285750" indent="-285750">
              <a:buFont typeface="Arial" panose="020B0604020202020204" pitchFamily="34" charset="0"/>
              <a:buChar char="•"/>
            </a:pPr>
            <a:r>
              <a:rPr lang="en-CA" sz="2400" dirty="0"/>
              <a:t>Building is operated as a single housekeeping unit and not a BLR – therefore S9.3 does not apply.</a:t>
            </a:r>
            <a:endParaRPr lang="en-CA" sz="2400" b="0" i="0" u="none" strike="noStrike" baseline="0" dirty="0">
              <a:latin typeface="Arial" panose="020B0604020202020204" pitchFamily="34" charset="0"/>
            </a:endParaRPr>
          </a:p>
          <a:p>
            <a:pPr marL="285750" indent="-285750">
              <a:buFont typeface="Arial" panose="020B0604020202020204" pitchFamily="34" charset="0"/>
              <a:buChar char="•"/>
            </a:pPr>
            <a:r>
              <a:rPr lang="en-CA" sz="2400" b="0" i="0" u="none" strike="noStrike" baseline="0" dirty="0">
                <a:latin typeface="Arial" panose="020B0604020202020204" pitchFamily="34" charset="0"/>
              </a:rPr>
              <a:t>Can’t afford to do the work; will do if provided funding.</a:t>
            </a:r>
          </a:p>
          <a:p>
            <a:pPr marL="285750" indent="-285750">
              <a:buClr>
                <a:schemeClr val="accent4"/>
              </a:buCl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latin typeface="Arial" panose="020B0604020202020204" pitchFamily="34" charset="0"/>
                <a:cs typeface="Arial" panose="020B0604020202020204" pitchFamily="34" charset="0"/>
              </a:rPr>
              <a:pPr/>
              <a:t>23</a:t>
            </a:fld>
            <a:endParaRPr lang="en-US" dirty="0">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a:xfrm>
            <a:off x="861645" y="6276602"/>
            <a:ext cx="3579726" cy="365125"/>
          </a:xfrm>
        </p:spPr>
        <p:txBody>
          <a:bodyPr/>
          <a:lstStyle/>
          <a:p>
            <a:pPr algn="l"/>
            <a:r>
              <a:rPr lang="en-US" dirty="0">
                <a:latin typeface="Arial" panose="020B0604020202020204" pitchFamily="34" charset="0"/>
                <a:cs typeface="Arial" panose="020B0604020202020204" pitchFamily="34" charset="0"/>
              </a:rPr>
              <a:t>Inspection Orders and Fire Marshal Reviews</a:t>
            </a:r>
          </a:p>
        </p:txBody>
      </p:sp>
    </p:spTree>
    <p:extLst>
      <p:ext uri="{BB962C8B-B14F-4D97-AF65-F5344CB8AC3E}">
        <p14:creationId xmlns:p14="http://schemas.microsoft.com/office/powerpoint/2010/main" val="1695608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5F17-1AE4-D345-860B-43CD7A0AB8B4}"/>
              </a:ext>
            </a:extLst>
          </p:cNvPr>
          <p:cNvSpPr>
            <a:spLocks noGrp="1"/>
          </p:cNvSpPr>
          <p:nvPr>
            <p:ph type="title"/>
          </p:nvPr>
        </p:nvSpPr>
        <p:spPr/>
        <p:txBody>
          <a:bodyPr>
            <a:normAutofit/>
          </a:bodyPr>
          <a:lstStyle/>
          <a:p>
            <a:r>
              <a:rPr lang="en-US" dirty="0"/>
              <a:t>Case 1 – Invalid Order</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8A5E68-BC38-CB43-B476-9297DEAA06C6}"/>
              </a:ext>
            </a:extLst>
          </p:cNvPr>
          <p:cNvSpPr>
            <a:spLocks noGrp="1"/>
          </p:cNvSpPr>
          <p:nvPr>
            <p:ph idx="1"/>
          </p:nvPr>
        </p:nvSpPr>
        <p:spPr>
          <a:xfrm>
            <a:off x="347296" y="1401417"/>
            <a:ext cx="8456734" cy="4533675"/>
          </a:xfrm>
        </p:spPr>
        <p:txBody>
          <a:bodyPr>
            <a:normAutofit lnSpcReduction="10000"/>
          </a:bodyPr>
          <a:lstStyle/>
          <a:p>
            <a:pPr algn="l"/>
            <a:r>
              <a:rPr lang="en-CA" sz="1800" b="0" i="0" u="none" strike="noStrike" baseline="0" dirty="0">
                <a:solidFill>
                  <a:srgbClr val="000000"/>
                </a:solidFill>
                <a:latin typeface="Arial" panose="020B0604020202020204" pitchFamily="34" charset="0"/>
              </a:rPr>
              <a:t>Example 1:  </a:t>
            </a:r>
          </a:p>
          <a:p>
            <a:pPr marL="285750" indent="-285750">
              <a:buFont typeface="Arial" panose="020B0604020202020204" pitchFamily="34" charset="0"/>
              <a:buChar char="•"/>
            </a:pPr>
            <a:r>
              <a:rPr lang="en-CA" dirty="0"/>
              <a:t>I</a:t>
            </a:r>
            <a:r>
              <a:rPr lang="en-CA" sz="1800" b="0" i="0" u="none" strike="noStrike" baseline="0" dirty="0">
                <a:latin typeface="Arial" panose="020B0604020202020204" pitchFamily="34" charset="0"/>
              </a:rPr>
              <a:t>nspection Order did not include “reasons” </a:t>
            </a:r>
          </a:p>
          <a:p>
            <a:pPr marL="285750" indent="-285750">
              <a:buFont typeface="Arial" panose="020B0604020202020204" pitchFamily="34" charset="0"/>
              <a:buChar char="•"/>
            </a:pPr>
            <a:r>
              <a:rPr lang="en-CA" sz="1800" b="0" i="0" u="none" strike="noStrike" baseline="0" dirty="0">
                <a:latin typeface="Arial" panose="020B0604020202020204" pitchFamily="34" charset="0"/>
              </a:rPr>
              <a:t>Failed to meet FPPA 23.(a)</a:t>
            </a:r>
          </a:p>
          <a:p>
            <a:pPr marL="285750" indent="-285750">
              <a:buFont typeface="Arial" panose="020B0604020202020204" pitchFamily="34" charset="0"/>
              <a:buChar char="•"/>
            </a:pPr>
            <a:r>
              <a:rPr lang="en-CA" sz="1800" b="0" i="0" u="none" strike="noStrike" baseline="0" dirty="0">
                <a:latin typeface="Arial" panose="020B0604020202020204" pitchFamily="34" charset="0"/>
              </a:rPr>
              <a:t>Fire Marshal’s delegate </a:t>
            </a:r>
            <a:r>
              <a:rPr lang="en-CA" dirty="0"/>
              <a:t>rescinded the Inspection Order</a:t>
            </a:r>
            <a:r>
              <a:rPr lang="en-CA" sz="1800" b="0" i="0" u="none" strike="noStrike" baseline="0" dirty="0">
                <a:latin typeface="Arial" panose="020B0604020202020204" pitchFamily="34" charset="0"/>
              </a:rPr>
              <a:t> </a:t>
            </a:r>
          </a:p>
          <a:p>
            <a:endParaRPr lang="en-CA" dirty="0"/>
          </a:p>
          <a:p>
            <a:r>
              <a:rPr lang="en-CA" sz="1800" b="0" i="0" u="none" strike="noStrike" baseline="0" dirty="0">
                <a:latin typeface="Arial" panose="020B0604020202020204" pitchFamily="34" charset="0"/>
              </a:rPr>
              <a:t>Example 2:  </a:t>
            </a:r>
          </a:p>
          <a:p>
            <a:pPr marL="285750" indent="-285750">
              <a:buFont typeface="Arial" panose="020B0604020202020204" pitchFamily="34" charset="0"/>
              <a:buChar char="•"/>
            </a:pPr>
            <a:r>
              <a:rPr lang="en-CA" sz="1800" b="0" i="0" u="none" strike="noStrike" baseline="0" dirty="0">
                <a:latin typeface="Arial" panose="020B0604020202020204" pitchFamily="34" charset="0"/>
              </a:rPr>
              <a:t>Inspection Order was based on 21(1)(a) to remove building.</a:t>
            </a:r>
          </a:p>
          <a:p>
            <a:pPr marL="285750" indent="-285750">
              <a:buFont typeface="Arial" panose="020B0604020202020204" pitchFamily="34" charset="0"/>
              <a:buChar char="•"/>
            </a:pPr>
            <a:r>
              <a:rPr lang="en-CA" sz="1800" b="0" i="0" u="none" strike="noStrike" baseline="0" dirty="0">
                <a:latin typeface="Arial" panose="020B0604020202020204" pitchFamily="34" charset="0"/>
              </a:rPr>
              <a:t>Reason provided was “structural inadequacy” of building following a fire.</a:t>
            </a:r>
          </a:p>
          <a:p>
            <a:pPr marL="285750" indent="-285750">
              <a:buFont typeface="Arial" panose="020B0604020202020204" pitchFamily="34" charset="0"/>
              <a:buChar char="•"/>
            </a:pPr>
            <a:r>
              <a:rPr lang="en-CA" sz="1800" b="0" i="0" u="none" strike="noStrike" baseline="0" dirty="0">
                <a:latin typeface="Arial" panose="020B0604020202020204" pitchFamily="34" charset="0"/>
              </a:rPr>
              <a:t>BCA 15.9(2)(a) addresses “a building is unsafe if structurally inadequate” and CBO may issue Order under (6)(b) for demolition.</a:t>
            </a:r>
          </a:p>
          <a:p>
            <a:pPr marL="285750" indent="-285750">
              <a:buFont typeface="Arial" panose="020B0604020202020204" pitchFamily="34" charset="0"/>
              <a:buChar char="•"/>
            </a:pPr>
            <a:r>
              <a:rPr lang="en-CA" sz="1800" b="0" i="0" u="none" strike="noStrike" baseline="0" dirty="0">
                <a:latin typeface="Arial" panose="020B0604020202020204" pitchFamily="34" charset="0"/>
              </a:rPr>
              <a:t>Inspection Order failed to meet requirement of “ensuring fire safety” in FPPA 21.(1).</a:t>
            </a:r>
          </a:p>
          <a:p>
            <a:pPr marL="285750" indent="-285750">
              <a:buFont typeface="Arial" panose="020B0604020202020204" pitchFamily="34" charset="0"/>
              <a:buChar char="•"/>
            </a:pPr>
            <a:r>
              <a:rPr lang="en-CA" sz="1800" b="0" i="0" u="none" strike="noStrike" baseline="0" dirty="0">
                <a:latin typeface="Arial" panose="020B0604020202020204" pitchFamily="34" charset="0"/>
              </a:rPr>
              <a:t>Fire Marshal’s delegate rescinded the Inspection Order.</a:t>
            </a:r>
          </a:p>
          <a:p>
            <a:endParaRPr lang="en-CA" sz="1800" b="0" i="0" u="none" strike="noStrike" baseline="0" dirty="0">
              <a:latin typeface="Arial" panose="020B0604020202020204" pitchFamily="34" charset="0"/>
            </a:endParaRPr>
          </a:p>
          <a:p>
            <a:endParaRPr lang="en-CA" sz="1800" b="0" i="0" u="none" strike="noStrike" baseline="0" dirty="0">
              <a:latin typeface="Arial" panose="020B0604020202020204" pitchFamily="34" charset="0"/>
            </a:endParaRPr>
          </a:p>
          <a:p>
            <a:pPr marL="285750" indent="-285750">
              <a:buClr>
                <a:schemeClr val="accent4"/>
              </a:buCl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latin typeface="Arial" panose="020B0604020202020204" pitchFamily="34" charset="0"/>
                <a:cs typeface="Arial" panose="020B0604020202020204" pitchFamily="34" charset="0"/>
              </a:rPr>
              <a:pPr/>
              <a:t>24</a:t>
            </a:fld>
            <a:endParaRPr lang="en-US" dirty="0">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a:xfrm>
            <a:off x="861645" y="6276602"/>
            <a:ext cx="3579726" cy="365125"/>
          </a:xfrm>
        </p:spPr>
        <p:txBody>
          <a:bodyPr/>
          <a:lstStyle/>
          <a:p>
            <a:pPr algn="l"/>
            <a:r>
              <a:rPr lang="en-US" dirty="0">
                <a:latin typeface="Arial" panose="020B0604020202020204" pitchFamily="34" charset="0"/>
                <a:cs typeface="Arial" panose="020B0604020202020204" pitchFamily="34" charset="0"/>
              </a:rPr>
              <a:t>Inspection Orders and Fire Marshal Reviews</a:t>
            </a:r>
          </a:p>
        </p:txBody>
      </p:sp>
    </p:spTree>
    <p:extLst>
      <p:ext uri="{BB962C8B-B14F-4D97-AF65-F5344CB8AC3E}">
        <p14:creationId xmlns:p14="http://schemas.microsoft.com/office/powerpoint/2010/main" val="894338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5F17-1AE4-D345-860B-43CD7A0AB8B4}"/>
              </a:ext>
            </a:extLst>
          </p:cNvPr>
          <p:cNvSpPr>
            <a:spLocks noGrp="1"/>
          </p:cNvSpPr>
          <p:nvPr>
            <p:ph type="title"/>
          </p:nvPr>
        </p:nvSpPr>
        <p:spPr/>
        <p:txBody>
          <a:bodyPr>
            <a:normAutofit/>
          </a:bodyPr>
          <a:lstStyle/>
          <a:p>
            <a:r>
              <a:rPr lang="en-US" dirty="0"/>
              <a:t>Case 2 – Extension of Time</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8A5E68-BC38-CB43-B476-9297DEAA06C6}"/>
              </a:ext>
            </a:extLst>
          </p:cNvPr>
          <p:cNvSpPr>
            <a:spLocks noGrp="1"/>
          </p:cNvSpPr>
          <p:nvPr>
            <p:ph idx="1"/>
          </p:nvPr>
        </p:nvSpPr>
        <p:spPr>
          <a:xfrm>
            <a:off x="347296" y="1401417"/>
            <a:ext cx="8456734" cy="4533675"/>
          </a:xfrm>
        </p:spPr>
        <p:txBody>
          <a:bodyPr>
            <a:normAutofit/>
          </a:bodyPr>
          <a:lstStyle/>
          <a:p>
            <a:pPr marL="285750" indent="-285750">
              <a:buFont typeface="Arial" panose="020B0604020202020204" pitchFamily="34" charset="0"/>
              <a:buChar char="•"/>
            </a:pPr>
            <a:r>
              <a:rPr lang="en-CA" sz="2800" b="0" i="0" u="none" strike="noStrike" baseline="0" dirty="0">
                <a:latin typeface="Arial" panose="020B0604020202020204" pitchFamily="34" charset="0"/>
              </a:rPr>
              <a:t>Typically fire departments have policy of 30 days to comply with Inspection Order </a:t>
            </a:r>
          </a:p>
          <a:p>
            <a:pPr marL="285750" indent="-285750">
              <a:buFont typeface="Arial" panose="020B0604020202020204" pitchFamily="34" charset="0"/>
              <a:buChar char="•"/>
            </a:pPr>
            <a:r>
              <a:rPr lang="en-CA" sz="2800" b="0" i="0" u="none" strike="noStrike" baseline="0" dirty="0">
                <a:latin typeface="Arial" panose="020B0604020202020204" pitchFamily="34" charset="0"/>
              </a:rPr>
              <a:t>Realistically, however: </a:t>
            </a:r>
          </a:p>
          <a:p>
            <a:pPr marL="971550" lvl="1" indent="-285750"/>
            <a:r>
              <a:rPr lang="en-CA" sz="2800" b="0" i="0" u="none" strike="noStrike" baseline="0" dirty="0">
                <a:latin typeface="Arial" panose="020B0604020202020204" pitchFamily="34" charset="0"/>
              </a:rPr>
              <a:t>Buying rated closures takes about 6 weeks </a:t>
            </a:r>
          </a:p>
          <a:p>
            <a:pPr marL="971550" lvl="1" indent="-285750"/>
            <a:r>
              <a:rPr lang="en-CA" sz="2800" b="0" i="0" u="none" strike="noStrike" baseline="0" dirty="0">
                <a:latin typeface="Arial" panose="020B0604020202020204" pitchFamily="34" charset="0"/>
              </a:rPr>
              <a:t>Special order </a:t>
            </a:r>
          </a:p>
          <a:p>
            <a:pPr marL="285750" indent="-285750">
              <a:buFont typeface="Arial" panose="020B0604020202020204" pitchFamily="34" charset="0"/>
              <a:buChar char="•"/>
            </a:pPr>
            <a:r>
              <a:rPr lang="en-CA" sz="2800" b="0" i="0" u="none" strike="noStrike" baseline="0" dirty="0">
                <a:latin typeface="Arial" panose="020B0604020202020204" pitchFamily="34" charset="0"/>
              </a:rPr>
              <a:t>Construction takes 3 to 4 months: </a:t>
            </a:r>
          </a:p>
          <a:p>
            <a:pPr marL="971550" lvl="1" indent="-285750"/>
            <a:r>
              <a:rPr lang="en-CA" sz="2800" b="0" i="0" u="none" strike="noStrike" baseline="0" dirty="0">
                <a:latin typeface="Arial" panose="020B0604020202020204" pitchFamily="34" charset="0"/>
              </a:rPr>
              <a:t>Designer to do drawings, get building permit </a:t>
            </a:r>
          </a:p>
          <a:p>
            <a:pPr marL="971550" lvl="1" indent="-285750"/>
            <a:r>
              <a:rPr lang="en-CA" sz="2800" b="0" i="0" u="none" strike="noStrike" baseline="0" dirty="0">
                <a:latin typeface="Arial" panose="020B0604020202020204" pitchFamily="34" charset="0"/>
              </a:rPr>
              <a:t>Tender work, hire contractor </a:t>
            </a:r>
          </a:p>
          <a:p>
            <a:pPr marL="971550" lvl="1" indent="-285750"/>
            <a:r>
              <a:rPr lang="en-CA" sz="2800" b="0" i="0" u="none" strike="noStrike" baseline="0" dirty="0">
                <a:latin typeface="Arial" panose="020B0604020202020204" pitchFamily="34" charset="0"/>
              </a:rPr>
              <a:t>Construction, inspections </a:t>
            </a:r>
            <a:endParaRPr lang="en-US" sz="2400"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latin typeface="Arial" panose="020B0604020202020204" pitchFamily="34" charset="0"/>
                <a:cs typeface="Arial" panose="020B0604020202020204" pitchFamily="34" charset="0"/>
              </a:rPr>
              <a:pPr/>
              <a:t>25</a:t>
            </a:fld>
            <a:endParaRPr lang="en-US" dirty="0">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a:xfrm>
            <a:off x="861645" y="6276602"/>
            <a:ext cx="3579726" cy="365125"/>
          </a:xfrm>
        </p:spPr>
        <p:txBody>
          <a:bodyPr/>
          <a:lstStyle/>
          <a:p>
            <a:pPr algn="l"/>
            <a:r>
              <a:rPr lang="en-US" dirty="0">
                <a:latin typeface="Arial" panose="020B0604020202020204" pitchFamily="34" charset="0"/>
                <a:cs typeface="Arial" panose="020B0604020202020204" pitchFamily="34" charset="0"/>
              </a:rPr>
              <a:t>Inspection Orders and Fire Marshal Reviews</a:t>
            </a:r>
          </a:p>
        </p:txBody>
      </p:sp>
    </p:spTree>
    <p:extLst>
      <p:ext uri="{BB962C8B-B14F-4D97-AF65-F5344CB8AC3E}">
        <p14:creationId xmlns:p14="http://schemas.microsoft.com/office/powerpoint/2010/main" val="3228774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5F17-1AE4-D345-860B-43CD7A0AB8B4}"/>
              </a:ext>
            </a:extLst>
          </p:cNvPr>
          <p:cNvSpPr>
            <a:spLocks noGrp="1"/>
          </p:cNvSpPr>
          <p:nvPr>
            <p:ph type="title"/>
          </p:nvPr>
        </p:nvSpPr>
        <p:spPr/>
        <p:txBody>
          <a:bodyPr>
            <a:normAutofit/>
          </a:bodyPr>
          <a:lstStyle/>
          <a:p>
            <a:r>
              <a:rPr lang="en-US" dirty="0"/>
              <a:t>Case 3 – Ordering Inspections by Others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8A5E68-BC38-CB43-B476-9297DEAA06C6}"/>
              </a:ext>
            </a:extLst>
          </p:cNvPr>
          <p:cNvSpPr>
            <a:spLocks noGrp="1"/>
          </p:cNvSpPr>
          <p:nvPr>
            <p:ph idx="1"/>
          </p:nvPr>
        </p:nvSpPr>
        <p:spPr>
          <a:xfrm>
            <a:off x="347296" y="1097281"/>
            <a:ext cx="8456734" cy="4837812"/>
          </a:xfrm>
        </p:spPr>
        <p:txBody>
          <a:bodyPr>
            <a:normAutofit/>
          </a:bodyPr>
          <a:lstStyle/>
          <a:p>
            <a:r>
              <a:rPr lang="en-CA" sz="1600" dirty="0"/>
              <a:t>Example 1</a:t>
            </a:r>
          </a:p>
          <a:p>
            <a:pPr marL="285750" indent="-285750">
              <a:buFont typeface="Arial" panose="020B0604020202020204" pitchFamily="34" charset="0"/>
              <a:buChar char="•"/>
            </a:pPr>
            <a:r>
              <a:rPr lang="en-CA" sz="1600" dirty="0"/>
              <a:t>Inspection Orders related to fire alarm audibility, where Inspector orders owner to have a fire alarm technician do audibility testing and upgrade fire alarm system based on testing. </a:t>
            </a:r>
          </a:p>
          <a:p>
            <a:pPr marL="285750" indent="-285750">
              <a:buFont typeface="Arial" panose="020B0604020202020204" pitchFamily="34" charset="0"/>
              <a:buChar char="•"/>
            </a:pPr>
            <a:r>
              <a:rPr lang="en-CA" sz="1600" dirty="0"/>
              <a:t>FPPA 21(1) states:  “an inspector who has carried out an inspection of land or premises”.</a:t>
            </a:r>
          </a:p>
          <a:p>
            <a:pPr marL="285750" indent="-285750">
              <a:buFont typeface="Arial" panose="020B0604020202020204" pitchFamily="34" charset="0"/>
              <a:buChar char="•"/>
            </a:pPr>
            <a:r>
              <a:rPr lang="en-CA" sz="1600" i="1" dirty="0"/>
              <a:t>Don’t ask owner to have an inspection done! </a:t>
            </a:r>
            <a:endParaRPr lang="en-CA" sz="1600" dirty="0"/>
          </a:p>
          <a:p>
            <a:pPr marL="285750" indent="-285750">
              <a:buFont typeface="Arial" panose="020B0604020202020204" pitchFamily="34" charset="0"/>
              <a:buChar char="•"/>
            </a:pPr>
            <a:r>
              <a:rPr lang="en-CA" sz="1600" i="0" u="none" strike="noStrike" baseline="0" dirty="0">
                <a:latin typeface="Arial" panose="020B0604020202020204" pitchFamily="34" charset="0"/>
              </a:rPr>
              <a:t>Fire Marshal’s delegate rescinded the Order.</a:t>
            </a:r>
          </a:p>
          <a:p>
            <a:endParaRPr lang="en-CA" sz="1600" i="0" u="none" strike="noStrike" baseline="0" dirty="0">
              <a:latin typeface="Arial" panose="020B0604020202020204" pitchFamily="34" charset="0"/>
            </a:endParaRPr>
          </a:p>
          <a:p>
            <a:r>
              <a:rPr lang="en-CA" sz="1600" i="0" u="none" strike="noStrike" baseline="0" dirty="0">
                <a:latin typeface="Arial" panose="020B0604020202020204" pitchFamily="34" charset="0"/>
              </a:rPr>
              <a:t>Example 2</a:t>
            </a:r>
          </a:p>
          <a:p>
            <a:pPr marL="285750" indent="-285750">
              <a:buFont typeface="Arial" panose="020B0604020202020204" pitchFamily="34" charset="0"/>
              <a:buChar char="•"/>
            </a:pPr>
            <a:r>
              <a:rPr lang="en-CA" sz="1600" b="0" i="0" u="none" strike="noStrike" baseline="0" dirty="0">
                <a:latin typeface="Arial" panose="020B0604020202020204" pitchFamily="34" charset="0"/>
              </a:rPr>
              <a:t>Inspection Orders related to exhaust systems and fire protection systems in accordance with NFPA 96, where Inspector orders owner to have a technician certify that system meets standard. </a:t>
            </a:r>
          </a:p>
          <a:p>
            <a:pPr marL="285750" indent="-285750">
              <a:buFont typeface="Arial" panose="020B0604020202020204" pitchFamily="34" charset="0"/>
              <a:buChar char="•"/>
            </a:pPr>
            <a:r>
              <a:rPr lang="en-CA" sz="1600" dirty="0"/>
              <a:t>FPPA 21(1) states:  “an inspector who has carried out an inspection of land or premises”. </a:t>
            </a:r>
          </a:p>
          <a:p>
            <a:pPr marL="285750" indent="-285750">
              <a:buFont typeface="Arial" panose="020B0604020202020204" pitchFamily="34" charset="0"/>
              <a:buChar char="•"/>
            </a:pPr>
            <a:r>
              <a:rPr lang="en-CA" sz="1600" i="1" dirty="0"/>
              <a:t>Don’t ask owner to have an inspection done or provide a certificate! </a:t>
            </a:r>
            <a:endParaRPr lang="en-CA" sz="1600" dirty="0"/>
          </a:p>
          <a:p>
            <a:pPr marL="285750" indent="-285750">
              <a:buFont typeface="Arial" panose="020B0604020202020204" pitchFamily="34" charset="0"/>
              <a:buChar char="•"/>
            </a:pPr>
            <a:r>
              <a:rPr lang="en-CA" sz="1600" i="0" u="none" strike="noStrike" baseline="0" dirty="0">
                <a:latin typeface="Arial" panose="020B0604020202020204" pitchFamily="34" charset="0"/>
              </a:rPr>
              <a:t>Fire Marshal’s delegate rescinded the Order</a:t>
            </a:r>
          </a:p>
          <a:p>
            <a:pPr marL="285750" indent="-285750">
              <a:buFont typeface="Arial" panose="020B0604020202020204" pitchFamily="34" charset="0"/>
              <a:buChar char="•"/>
            </a:pPr>
            <a:endParaRPr lang="en-CA" sz="1600" i="0" u="none" strike="noStrike" baseline="0" dirty="0">
              <a:latin typeface="Arial" panose="020B0604020202020204" pitchFamily="34" charset="0"/>
            </a:endParaRPr>
          </a:p>
          <a:p>
            <a:pPr marL="285750" indent="-285750">
              <a:buFont typeface="Arial" panose="020B0604020202020204" pitchFamily="34" charset="0"/>
              <a:buChar char="•"/>
            </a:pPr>
            <a:endParaRPr lang="en-CA" sz="1800" i="0" u="none" strike="noStrike" baseline="0" dirty="0">
              <a:latin typeface="Arial" panose="020B0604020202020204" pitchFamily="34" charset="0"/>
            </a:endParaRPr>
          </a:p>
        </p:txBody>
      </p:sp>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latin typeface="Arial" panose="020B0604020202020204" pitchFamily="34" charset="0"/>
                <a:cs typeface="Arial" panose="020B0604020202020204" pitchFamily="34" charset="0"/>
              </a:rPr>
              <a:pPr/>
              <a:t>26</a:t>
            </a:fld>
            <a:endParaRPr lang="en-US" dirty="0">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a:xfrm>
            <a:off x="861645" y="6276602"/>
            <a:ext cx="3579726" cy="365125"/>
          </a:xfrm>
        </p:spPr>
        <p:txBody>
          <a:bodyPr/>
          <a:lstStyle/>
          <a:p>
            <a:pPr algn="l"/>
            <a:r>
              <a:rPr lang="en-US" dirty="0">
                <a:latin typeface="Arial" panose="020B0604020202020204" pitchFamily="34" charset="0"/>
                <a:cs typeface="Arial" panose="020B0604020202020204" pitchFamily="34" charset="0"/>
              </a:rPr>
              <a:t>Inspection Orders and Fire Marshal Reviews</a:t>
            </a:r>
          </a:p>
        </p:txBody>
      </p:sp>
    </p:spTree>
    <p:extLst>
      <p:ext uri="{BB962C8B-B14F-4D97-AF65-F5344CB8AC3E}">
        <p14:creationId xmlns:p14="http://schemas.microsoft.com/office/powerpoint/2010/main" val="620824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5F17-1AE4-D345-860B-43CD7A0AB8B4}"/>
              </a:ext>
            </a:extLst>
          </p:cNvPr>
          <p:cNvSpPr>
            <a:spLocks noGrp="1"/>
          </p:cNvSpPr>
          <p:nvPr>
            <p:ph type="title"/>
          </p:nvPr>
        </p:nvSpPr>
        <p:spPr/>
        <p:txBody>
          <a:bodyPr>
            <a:normAutofit/>
          </a:bodyPr>
          <a:lstStyle/>
          <a:p>
            <a:r>
              <a:rPr lang="en-US" dirty="0"/>
              <a:t>Case 4 – Modified Order</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8A5E68-BC38-CB43-B476-9297DEAA06C6}"/>
              </a:ext>
            </a:extLst>
          </p:cNvPr>
          <p:cNvSpPr>
            <a:spLocks noGrp="1"/>
          </p:cNvSpPr>
          <p:nvPr>
            <p:ph idx="1"/>
          </p:nvPr>
        </p:nvSpPr>
        <p:spPr>
          <a:xfrm>
            <a:off x="347296" y="1401417"/>
            <a:ext cx="8456734" cy="4533675"/>
          </a:xfrm>
        </p:spPr>
        <p:txBody>
          <a:bodyPr>
            <a:normAutofit/>
          </a:bodyPr>
          <a:lstStyle/>
          <a:p>
            <a:r>
              <a:rPr lang="en-CA" sz="1800" b="1" i="0" u="none" strike="noStrike" baseline="0" dirty="0">
                <a:latin typeface="Arial" panose="020B0604020202020204" pitchFamily="34" charset="0"/>
              </a:rPr>
              <a:t>Subject Property </a:t>
            </a:r>
            <a:endParaRPr lang="en-CA" sz="1800" b="0" i="0" u="none" strike="noStrike" baseline="0" dirty="0">
              <a:latin typeface="Arial" panose="020B0604020202020204" pitchFamily="34" charset="0"/>
            </a:endParaRPr>
          </a:p>
          <a:p>
            <a:pPr marL="285750" indent="-285750">
              <a:buFont typeface="Arial" panose="020B0604020202020204" pitchFamily="34" charset="0"/>
              <a:buChar char="•"/>
            </a:pPr>
            <a:r>
              <a:rPr lang="en-CA" dirty="0"/>
              <a:t>Community</a:t>
            </a:r>
            <a:r>
              <a:rPr lang="en-CA" sz="1800" b="0" i="0" u="none" strike="noStrike" baseline="0" dirty="0">
                <a:latin typeface="Arial" panose="020B0604020202020204" pitchFamily="34" charset="0"/>
              </a:rPr>
              <a:t> Centre, central corridor/concourse </a:t>
            </a:r>
          </a:p>
          <a:p>
            <a:pPr marL="285750" indent="-285750">
              <a:buFont typeface="Arial" panose="020B0604020202020204" pitchFamily="34" charset="0"/>
              <a:buChar char="•"/>
            </a:pPr>
            <a:r>
              <a:rPr lang="en-CA" sz="1800" b="0" i="0" u="none" strike="noStrike" baseline="0" dirty="0">
                <a:latin typeface="Arial" panose="020B0604020202020204" pitchFamily="34" charset="0"/>
              </a:rPr>
              <a:t>New café – open to corridor (recent building permit) </a:t>
            </a:r>
          </a:p>
          <a:p>
            <a:r>
              <a:rPr lang="en-CA" sz="1800" b="1" i="0" u="none" strike="noStrike" baseline="0" dirty="0">
                <a:latin typeface="Arial" panose="020B0604020202020204" pitchFamily="34" charset="0"/>
              </a:rPr>
              <a:t>Order </a:t>
            </a:r>
            <a:endParaRPr lang="en-CA" sz="1800" b="0" i="0" u="none" strike="noStrike" baseline="0" dirty="0">
              <a:latin typeface="Arial" panose="020B0604020202020204" pitchFamily="34" charset="0"/>
            </a:endParaRPr>
          </a:p>
          <a:p>
            <a:pPr marL="285750" indent="-285750">
              <a:buFont typeface="Arial" panose="020B0604020202020204" pitchFamily="34" charset="0"/>
              <a:buChar char="•"/>
            </a:pPr>
            <a:r>
              <a:rPr lang="en-CA" sz="1800" b="0" i="0" u="none" strike="noStrike" baseline="0" dirty="0">
                <a:latin typeface="Arial" panose="020B0604020202020204" pitchFamily="34" charset="0"/>
              </a:rPr>
              <a:t>Remove upholstered chairs from egress corridor until such time as they are treated to meet NFPA 705 “Recommended Practice for a Field Flame Test for Textiles and Films”, and are secured in place to prevent them from being moved. </a:t>
            </a:r>
          </a:p>
          <a:p>
            <a:r>
              <a:rPr lang="en-CA" sz="1800" b="1" i="0" u="none" strike="noStrike" baseline="0" dirty="0">
                <a:latin typeface="Arial" panose="020B0604020202020204" pitchFamily="34" charset="0"/>
              </a:rPr>
              <a:t>Reasons</a:t>
            </a:r>
            <a:r>
              <a:rPr lang="en-CA" sz="1800" b="0" i="0" u="none" strike="noStrike" baseline="0" dirty="0">
                <a:latin typeface="Arial" panose="020B0604020202020204" pitchFamily="34" charset="0"/>
              </a:rPr>
              <a:t> </a:t>
            </a:r>
          </a:p>
          <a:p>
            <a:pPr marL="285750" indent="-285750">
              <a:buFont typeface="Arial" panose="020B0604020202020204" pitchFamily="34" charset="0"/>
              <a:buChar char="•"/>
            </a:pPr>
            <a:r>
              <a:rPr lang="en-CA" sz="1800" b="0" i="0" u="none" strike="noStrike" baseline="0" dirty="0">
                <a:latin typeface="Arial" panose="020B0604020202020204" pitchFamily="34" charset="0"/>
              </a:rPr>
              <a:t>Building permit clearly states approval for café does not include seating. </a:t>
            </a:r>
          </a:p>
          <a:p>
            <a:pPr marL="285750" indent="-285750">
              <a:buFont typeface="Arial" panose="020B0604020202020204" pitchFamily="34" charset="0"/>
              <a:buChar char="•"/>
            </a:pPr>
            <a:r>
              <a:rPr lang="en-CA" sz="1800" b="0" i="0" u="none" strike="noStrike" baseline="0" dirty="0">
                <a:latin typeface="Arial" panose="020B0604020202020204" pitchFamily="34" charset="0"/>
              </a:rPr>
              <a:t>Egress corridor contains excessive quantities of combustible materials increasing risk of ignition and severity and effects of fire. </a:t>
            </a:r>
          </a:p>
          <a:p>
            <a:endParaRPr lang="en-CA" sz="1800" b="0" i="0" u="none" strike="noStrike" baseline="0" dirty="0">
              <a:latin typeface="Arial" panose="020B0604020202020204" pitchFamily="34" charset="0"/>
            </a:endParaRPr>
          </a:p>
        </p:txBody>
      </p:sp>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latin typeface="Arial" panose="020B0604020202020204" pitchFamily="34" charset="0"/>
                <a:cs typeface="Arial" panose="020B0604020202020204" pitchFamily="34" charset="0"/>
              </a:rPr>
              <a:pPr/>
              <a:t>27</a:t>
            </a:fld>
            <a:endParaRPr lang="en-US" dirty="0">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a:xfrm>
            <a:off x="861645" y="6276602"/>
            <a:ext cx="3579726" cy="365125"/>
          </a:xfrm>
        </p:spPr>
        <p:txBody>
          <a:bodyPr/>
          <a:lstStyle/>
          <a:p>
            <a:pPr algn="l"/>
            <a:r>
              <a:rPr lang="en-US" dirty="0">
                <a:latin typeface="Arial" panose="020B0604020202020204" pitchFamily="34" charset="0"/>
                <a:cs typeface="Arial" panose="020B0604020202020204" pitchFamily="34" charset="0"/>
              </a:rPr>
              <a:t>Inspection Orders and Fire Marshal Reviews</a:t>
            </a:r>
          </a:p>
        </p:txBody>
      </p:sp>
    </p:spTree>
    <p:extLst>
      <p:ext uri="{BB962C8B-B14F-4D97-AF65-F5344CB8AC3E}">
        <p14:creationId xmlns:p14="http://schemas.microsoft.com/office/powerpoint/2010/main" val="2112414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5F17-1AE4-D345-860B-43CD7A0AB8B4}"/>
              </a:ext>
            </a:extLst>
          </p:cNvPr>
          <p:cNvSpPr>
            <a:spLocks noGrp="1"/>
          </p:cNvSpPr>
          <p:nvPr>
            <p:ph type="title"/>
          </p:nvPr>
        </p:nvSpPr>
        <p:spPr/>
        <p:txBody>
          <a:bodyPr>
            <a:normAutofit/>
          </a:bodyPr>
          <a:lstStyle/>
          <a:p>
            <a:r>
              <a:rPr lang="en-US" dirty="0"/>
              <a:t>Case 4 – Modified Order</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8A5E68-BC38-CB43-B476-9297DEAA06C6}"/>
              </a:ext>
            </a:extLst>
          </p:cNvPr>
          <p:cNvSpPr>
            <a:spLocks noGrp="1"/>
          </p:cNvSpPr>
          <p:nvPr>
            <p:ph idx="1"/>
          </p:nvPr>
        </p:nvSpPr>
        <p:spPr>
          <a:xfrm>
            <a:off x="347296" y="1401417"/>
            <a:ext cx="8456734" cy="4533675"/>
          </a:xfrm>
        </p:spPr>
        <p:txBody>
          <a:bodyPr>
            <a:normAutofit fontScale="92500" lnSpcReduction="10000"/>
          </a:bodyPr>
          <a:lstStyle/>
          <a:p>
            <a:r>
              <a:rPr lang="en-CA" sz="1800" b="1" i="0" u="none" strike="noStrike" baseline="0" dirty="0">
                <a:latin typeface="Arial" panose="020B0604020202020204" pitchFamily="34" charset="0"/>
              </a:rPr>
              <a:t>Fire Marshal Decision </a:t>
            </a:r>
            <a:r>
              <a:rPr lang="en-CA" sz="1800" b="0" i="0" u="none" strike="noStrike" baseline="0" dirty="0">
                <a:latin typeface="Arial" panose="020B0604020202020204" pitchFamily="34" charset="0"/>
              </a:rPr>
              <a:t>– </a:t>
            </a:r>
            <a:r>
              <a:rPr lang="en-CA" sz="1800" b="1" i="0" u="none" strike="noStrike" baseline="0" dirty="0">
                <a:latin typeface="Arial" panose="020B0604020202020204" pitchFamily="34" charset="0"/>
              </a:rPr>
              <a:t>MODIFIED </a:t>
            </a:r>
            <a:endParaRPr lang="en-CA" sz="1800" b="0" i="0" u="none" strike="noStrike" baseline="0" dirty="0">
              <a:latin typeface="Arial" panose="020B0604020202020204" pitchFamily="34" charset="0"/>
            </a:endParaRPr>
          </a:p>
          <a:p>
            <a:pPr marL="285750" indent="-285750">
              <a:buFont typeface="Arial" panose="020B0604020202020204" pitchFamily="34" charset="0"/>
              <a:buChar char="•"/>
            </a:pPr>
            <a:r>
              <a:rPr lang="en-CA" sz="1800" b="0" i="0" u="none" strike="noStrike" baseline="0" dirty="0">
                <a:latin typeface="Arial" panose="020B0604020202020204" pitchFamily="34" charset="0"/>
              </a:rPr>
              <a:t>Remove coffee lounge area including tables and chairs. </a:t>
            </a:r>
          </a:p>
          <a:p>
            <a:r>
              <a:rPr lang="en-CA" sz="1800" b="0" i="0" u="none" strike="noStrike" baseline="0" dirty="0">
                <a:latin typeface="Arial" panose="020B0604020202020204" pitchFamily="34" charset="0"/>
              </a:rPr>
              <a:t>Alternatively – satisfy the following 3 conditions: </a:t>
            </a:r>
          </a:p>
          <a:p>
            <a:pPr marL="266700" indent="-266700">
              <a:tabLst>
                <a:tab pos="266700" algn="l"/>
              </a:tabLst>
            </a:pPr>
            <a:r>
              <a:rPr lang="en-CA" sz="1800" b="0" i="0" u="none" strike="noStrike" baseline="0" dirty="0">
                <a:latin typeface="Arial" panose="020B0604020202020204" pitchFamily="34" charset="0"/>
              </a:rPr>
              <a:t>1.	Satisfy Sentence 2.4.1.1.(2), Div. B of Fire Code which does not allow </a:t>
            </a:r>
            <a:r>
              <a:rPr lang="en-CA" sz="1800" b="0" i="1" u="none" strike="noStrike" baseline="0" dirty="0">
                <a:latin typeface="Arial" panose="020B0604020202020204" pitchFamily="34" charset="0"/>
              </a:rPr>
              <a:t>accumulation </a:t>
            </a:r>
            <a:r>
              <a:rPr lang="en-CA" sz="1800" b="0" i="0" u="none" strike="noStrike" baseline="0" dirty="0">
                <a:latin typeface="Arial" panose="020B0604020202020204" pitchFamily="34" charset="0"/>
              </a:rPr>
              <a:t>of combustibles in means of egress </a:t>
            </a:r>
            <a:r>
              <a:rPr lang="en-CA" sz="1800" b="0" i="1" u="none" strike="noStrike" baseline="0" dirty="0">
                <a:latin typeface="Arial" panose="020B0604020202020204" pitchFamily="34" charset="0"/>
              </a:rPr>
              <a:t>unless designed for that purpose </a:t>
            </a:r>
            <a:r>
              <a:rPr lang="en-CA" sz="1800" b="0" i="0" u="none" strike="noStrike" baseline="0" dirty="0">
                <a:latin typeface="Arial" panose="020B0604020202020204" pitchFamily="34" charset="0"/>
              </a:rPr>
              <a:t>– by providing a letter from municipal building department: </a:t>
            </a:r>
          </a:p>
          <a:p>
            <a:pPr lvl="1"/>
            <a:r>
              <a:rPr lang="en-CA" b="0" i="0" u="none" strike="noStrike" baseline="0" dirty="0">
                <a:latin typeface="Arial" panose="020B0604020202020204" pitchFamily="34" charset="0"/>
              </a:rPr>
              <a:t>Coffee lounge as room is not required to be fire separated from corridor, or </a:t>
            </a:r>
          </a:p>
          <a:p>
            <a:pPr lvl="1"/>
            <a:r>
              <a:rPr lang="en-CA" b="0" i="0" u="none" strike="noStrike" baseline="0" dirty="0">
                <a:latin typeface="Arial" panose="020B0604020202020204" pitchFamily="34" charset="0"/>
              </a:rPr>
              <a:t>Occupancy in corridor meets design parameters of Building Code </a:t>
            </a:r>
          </a:p>
          <a:p>
            <a:pPr marL="266700" indent="-266700">
              <a:tabLst>
                <a:tab pos="266700" algn="l"/>
              </a:tabLst>
            </a:pPr>
            <a:r>
              <a:rPr lang="en-CA" sz="1800" b="0" i="0" u="none" strike="noStrike" baseline="0" dirty="0">
                <a:latin typeface="Arial" panose="020B0604020202020204" pitchFamily="34" charset="0"/>
              </a:rPr>
              <a:t>2.	Furniture in the corridor must be either non-combustible, solid wood, or other furniture </a:t>
            </a:r>
            <a:r>
              <a:rPr lang="en-CA" sz="1800" b="1" i="0" u="none" strike="noStrike" baseline="0" dirty="0">
                <a:latin typeface="Arial" panose="020B0604020202020204" pitchFamily="34" charset="0"/>
              </a:rPr>
              <a:t>approved </a:t>
            </a:r>
            <a:r>
              <a:rPr lang="en-CA" sz="1800" b="0" i="0" u="none" strike="noStrike" baseline="0" dirty="0">
                <a:latin typeface="Arial" panose="020B0604020202020204" pitchFamily="34" charset="0"/>
              </a:rPr>
              <a:t>by Chief Fire Official. </a:t>
            </a:r>
          </a:p>
          <a:p>
            <a:pPr marL="285750" indent="-285750">
              <a:buFont typeface="Arial" panose="020B0604020202020204" pitchFamily="34" charset="0"/>
              <a:buChar char="•"/>
            </a:pPr>
            <a:r>
              <a:rPr lang="en-CA" dirty="0"/>
              <a:t>I</a:t>
            </a:r>
            <a:r>
              <a:rPr lang="en-CA" sz="1800" b="0" i="0" u="none" strike="noStrike" baseline="0" dirty="0">
                <a:latin typeface="Arial" panose="020B0604020202020204" pitchFamily="34" charset="0"/>
              </a:rPr>
              <a:t>f </a:t>
            </a:r>
            <a:r>
              <a:rPr lang="en-CA" sz="1800" b="1" i="0" u="none" strike="noStrike" baseline="0" dirty="0">
                <a:latin typeface="Arial" panose="020B0604020202020204" pitchFamily="34" charset="0"/>
              </a:rPr>
              <a:t>approved </a:t>
            </a:r>
            <a:r>
              <a:rPr lang="en-CA" sz="1800" b="0" i="0" u="none" strike="noStrike" baseline="0" dirty="0">
                <a:latin typeface="Arial" panose="020B0604020202020204" pitchFamily="34" charset="0"/>
              </a:rPr>
              <a:t>furniture, provide evidence that materials meet an appropriate standard for testing upholstered furniture for resistance to fire.  (NFPA 705 is wrong standard)</a:t>
            </a:r>
          </a:p>
          <a:p>
            <a:pPr marL="266700" indent="-266700"/>
            <a:r>
              <a:rPr lang="en-CA" sz="1800" b="0" i="0" u="none" strike="noStrike" baseline="0" dirty="0">
                <a:latin typeface="Arial" panose="020B0604020202020204" pitchFamily="34" charset="0"/>
              </a:rPr>
              <a:t>3.	Maintain the required corridor width in good repair and free of obstructions [Sentence 2.7.1.7.(1), Division B].  Where it can be shown that required width of corridor is maintained, a fixed barrier must be provided to ensure furniture does not encroach in the corridor width. </a:t>
            </a:r>
          </a:p>
          <a:p>
            <a:endParaRPr lang="en-CA" sz="1800" b="0" i="0" u="none" strike="noStrike" baseline="0" dirty="0">
              <a:latin typeface="Arial" panose="020B0604020202020204" pitchFamily="34" charset="0"/>
            </a:endParaRPr>
          </a:p>
        </p:txBody>
      </p:sp>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latin typeface="Arial" panose="020B0604020202020204" pitchFamily="34" charset="0"/>
                <a:cs typeface="Arial" panose="020B0604020202020204" pitchFamily="34" charset="0"/>
              </a:rPr>
              <a:pPr/>
              <a:t>28</a:t>
            </a:fld>
            <a:endParaRPr lang="en-US" dirty="0">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a:xfrm>
            <a:off x="861645" y="6276602"/>
            <a:ext cx="3579726" cy="365125"/>
          </a:xfrm>
        </p:spPr>
        <p:txBody>
          <a:bodyPr/>
          <a:lstStyle/>
          <a:p>
            <a:pPr algn="l"/>
            <a:r>
              <a:rPr lang="en-US" dirty="0">
                <a:latin typeface="Arial" panose="020B0604020202020204" pitchFamily="34" charset="0"/>
                <a:cs typeface="Arial" panose="020B0604020202020204" pitchFamily="34" charset="0"/>
              </a:rPr>
              <a:t>Inspection Orders and Fire Marshal Reviews</a:t>
            </a:r>
          </a:p>
        </p:txBody>
      </p:sp>
    </p:spTree>
    <p:extLst>
      <p:ext uri="{BB962C8B-B14F-4D97-AF65-F5344CB8AC3E}">
        <p14:creationId xmlns:p14="http://schemas.microsoft.com/office/powerpoint/2010/main" val="1397113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5F17-1AE4-D345-860B-43CD7A0AB8B4}"/>
              </a:ext>
            </a:extLst>
          </p:cNvPr>
          <p:cNvSpPr>
            <a:spLocks noGrp="1"/>
          </p:cNvSpPr>
          <p:nvPr>
            <p:ph type="title"/>
          </p:nvPr>
        </p:nvSpPr>
        <p:spPr/>
        <p:txBody>
          <a:bodyPr>
            <a:normAutofit/>
          </a:bodyPr>
          <a:lstStyle/>
          <a:p>
            <a:r>
              <a:rPr lang="en-US" dirty="0"/>
              <a:t>Case 4 – Modified Order</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8A5E68-BC38-CB43-B476-9297DEAA06C6}"/>
              </a:ext>
            </a:extLst>
          </p:cNvPr>
          <p:cNvSpPr>
            <a:spLocks noGrp="1"/>
          </p:cNvSpPr>
          <p:nvPr>
            <p:ph idx="1"/>
          </p:nvPr>
        </p:nvSpPr>
        <p:spPr>
          <a:xfrm>
            <a:off x="347296" y="1401417"/>
            <a:ext cx="8456734" cy="4533675"/>
          </a:xfrm>
        </p:spPr>
        <p:txBody>
          <a:bodyPr>
            <a:normAutofit/>
          </a:bodyPr>
          <a:lstStyle/>
          <a:p>
            <a:r>
              <a:rPr lang="en-CA" sz="1800" b="1" i="0" u="none" strike="noStrike" baseline="0" dirty="0">
                <a:latin typeface="Arial" panose="020B0604020202020204" pitchFamily="34" charset="0"/>
              </a:rPr>
              <a:t>Rationale </a:t>
            </a:r>
          </a:p>
          <a:p>
            <a:pPr marL="285750" indent="-285750">
              <a:buFont typeface="Arial" panose="020B0604020202020204" pitchFamily="34" charset="0"/>
              <a:buChar char="•"/>
            </a:pPr>
            <a:r>
              <a:rPr lang="en-CA" sz="1800" b="0" i="0" u="none" strike="noStrike" baseline="0" dirty="0">
                <a:latin typeface="Arial" panose="020B0604020202020204" pitchFamily="34" charset="0"/>
              </a:rPr>
              <a:t>Order was </a:t>
            </a:r>
            <a:r>
              <a:rPr lang="en-CA" sz="1800" b="1" i="0" u="none" strike="noStrike" baseline="0" dirty="0">
                <a:latin typeface="Arial" panose="020B0604020202020204" pitchFamily="34" charset="0"/>
              </a:rPr>
              <a:t>Modified</a:t>
            </a:r>
            <a:r>
              <a:rPr lang="en-CA" sz="1800" b="0" i="0" u="none" strike="noStrike" baseline="0" dirty="0">
                <a:latin typeface="Arial" panose="020B0604020202020204" pitchFamily="34" charset="0"/>
              </a:rPr>
              <a:t> to better reflect the regulatory requirements in the Fire Code, and to provide some linkage to Building Code requirements as in some cases occupancy is permitted in the corridor. </a:t>
            </a:r>
          </a:p>
          <a:p>
            <a:pPr marL="285750" indent="-285750">
              <a:buFont typeface="Arial" panose="020B0604020202020204" pitchFamily="34" charset="0"/>
              <a:buChar char="•"/>
            </a:pPr>
            <a:r>
              <a:rPr lang="en-CA" sz="1800" b="0" i="0" u="none" strike="noStrike" baseline="0" dirty="0">
                <a:latin typeface="Arial" panose="020B0604020202020204" pitchFamily="34" charset="0"/>
              </a:rPr>
              <a:t>Order clarifies that any testing certification must be specific to upholstered furniture.  </a:t>
            </a:r>
          </a:p>
        </p:txBody>
      </p:sp>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latin typeface="Arial" panose="020B0604020202020204" pitchFamily="34" charset="0"/>
                <a:cs typeface="Arial" panose="020B0604020202020204" pitchFamily="34" charset="0"/>
              </a:rPr>
              <a:pPr/>
              <a:t>29</a:t>
            </a:fld>
            <a:endParaRPr lang="en-US" dirty="0">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a:xfrm>
            <a:off x="861645" y="6276602"/>
            <a:ext cx="3579726" cy="365125"/>
          </a:xfrm>
        </p:spPr>
        <p:txBody>
          <a:bodyPr/>
          <a:lstStyle/>
          <a:p>
            <a:pPr algn="l"/>
            <a:r>
              <a:rPr lang="en-US" dirty="0">
                <a:latin typeface="Arial" panose="020B0604020202020204" pitchFamily="34" charset="0"/>
                <a:cs typeface="Arial" panose="020B0604020202020204" pitchFamily="34" charset="0"/>
              </a:rPr>
              <a:t>Inspection Orders and Fire Marshal Reviews</a:t>
            </a:r>
          </a:p>
        </p:txBody>
      </p:sp>
    </p:spTree>
    <p:extLst>
      <p:ext uri="{BB962C8B-B14F-4D97-AF65-F5344CB8AC3E}">
        <p14:creationId xmlns:p14="http://schemas.microsoft.com/office/powerpoint/2010/main" val="2923315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5F17-1AE4-D345-860B-43CD7A0AB8B4}"/>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FPPA – Section 21(1), Inspection Orders</a:t>
            </a:r>
          </a:p>
        </p:txBody>
      </p:sp>
      <p:sp>
        <p:nvSpPr>
          <p:cNvPr id="3" name="Content Placeholder 2">
            <a:extLst>
              <a:ext uri="{FF2B5EF4-FFF2-40B4-BE49-F238E27FC236}">
                <a16:creationId xmlns:a16="http://schemas.microsoft.com/office/drawing/2014/main" id="{A38A5E68-BC38-CB43-B476-9297DEAA06C6}"/>
              </a:ext>
            </a:extLst>
          </p:cNvPr>
          <p:cNvSpPr>
            <a:spLocks noGrp="1"/>
          </p:cNvSpPr>
          <p:nvPr>
            <p:ph idx="1"/>
          </p:nvPr>
        </p:nvSpPr>
        <p:spPr>
          <a:xfrm>
            <a:off x="347296" y="1401417"/>
            <a:ext cx="8456734" cy="4533675"/>
          </a:xfrm>
        </p:spPr>
        <p:txBody>
          <a:bodyPr>
            <a:normAutofit fontScale="92500" lnSpcReduction="10000"/>
          </a:bodyPr>
          <a:lstStyle/>
          <a:p>
            <a:pPr>
              <a:buClr>
                <a:srgbClr val="00B0F0"/>
              </a:buClr>
            </a:pPr>
            <a:r>
              <a:rPr lang="en-CA" sz="1900" b="0" i="0" dirty="0">
                <a:effectLst/>
                <a:latin typeface="Arial" panose="020B0604020202020204" pitchFamily="34" charset="0"/>
              </a:rPr>
              <a:t>An inspector who has </a:t>
            </a:r>
            <a:r>
              <a:rPr lang="en-CA" sz="1900" b="0" i="0" u="sng" dirty="0">
                <a:effectLst/>
                <a:latin typeface="Arial" panose="020B0604020202020204" pitchFamily="34" charset="0"/>
              </a:rPr>
              <a:t>carried out an inspection of land or premises</a:t>
            </a:r>
            <a:r>
              <a:rPr lang="en-CA" sz="1900" b="0" i="0" dirty="0">
                <a:effectLst/>
                <a:latin typeface="Arial" panose="020B0604020202020204" pitchFamily="34" charset="0"/>
              </a:rPr>
              <a:t> under section 19 or 20 may order the </a:t>
            </a:r>
            <a:r>
              <a:rPr lang="en-CA" sz="1900" b="0" i="0" u="sng" dirty="0">
                <a:effectLst/>
                <a:latin typeface="Arial" panose="020B0604020202020204" pitchFamily="34" charset="0"/>
              </a:rPr>
              <a:t>owner or occupant </a:t>
            </a:r>
            <a:r>
              <a:rPr lang="en-CA" sz="1900" b="0" i="0" dirty="0">
                <a:effectLst/>
                <a:latin typeface="Arial" panose="020B0604020202020204" pitchFamily="34" charset="0"/>
              </a:rPr>
              <a:t>of the land or premises to take any measure necessary to </a:t>
            </a:r>
            <a:r>
              <a:rPr lang="en-CA" sz="1900" b="0" i="0" u="sng" dirty="0">
                <a:effectLst/>
                <a:latin typeface="Arial" panose="020B0604020202020204" pitchFamily="34" charset="0"/>
              </a:rPr>
              <a:t>ensure fire safety</a:t>
            </a:r>
            <a:r>
              <a:rPr lang="en-CA" sz="1900" b="0" i="0" dirty="0">
                <a:effectLst/>
                <a:latin typeface="Arial" panose="020B0604020202020204" pitchFamily="34" charset="0"/>
              </a:rPr>
              <a:t> on the land and premises and may for that purpose order the owner or occupant,</a:t>
            </a:r>
          </a:p>
          <a:p>
            <a:pPr>
              <a:buClr>
                <a:srgbClr val="00B0F0"/>
              </a:buClr>
            </a:pPr>
            <a:endParaRPr lang="en-CA" b="0" i="0" dirty="0">
              <a:effectLst/>
              <a:latin typeface="Arial" panose="020B0604020202020204" pitchFamily="34" charset="0"/>
            </a:endParaRPr>
          </a:p>
          <a:p>
            <a:pPr marL="358775" indent="-358775" algn="l">
              <a:lnSpc>
                <a:spcPct val="110000"/>
              </a:lnSpc>
              <a:spcBef>
                <a:spcPts val="0"/>
              </a:spcBef>
              <a:tabLst>
                <a:tab pos="358775" algn="l"/>
              </a:tabLst>
            </a:pPr>
            <a:r>
              <a:rPr lang="en-CA" sz="1600" b="0" i="0" dirty="0">
                <a:effectLst/>
                <a:latin typeface="Arial" panose="020B0604020202020204" pitchFamily="34" charset="0"/>
              </a:rPr>
              <a:t>(a)	to remove buildings or structures from the land or premises;</a:t>
            </a:r>
          </a:p>
          <a:p>
            <a:pPr marL="358775" indent="-358775" algn="l">
              <a:lnSpc>
                <a:spcPct val="110000"/>
              </a:lnSpc>
              <a:spcBef>
                <a:spcPts val="0"/>
              </a:spcBef>
              <a:tabLst>
                <a:tab pos="358775" algn="l"/>
              </a:tabLst>
            </a:pPr>
            <a:r>
              <a:rPr lang="en-CA" sz="1600" b="0" i="0" dirty="0">
                <a:effectLst/>
                <a:latin typeface="Arial" panose="020B0604020202020204" pitchFamily="34" charset="0"/>
              </a:rPr>
              <a:t>(b)	to make structural and other repairs or alterations, including material alterations, to the buildings or structures;</a:t>
            </a:r>
          </a:p>
          <a:p>
            <a:pPr marL="358775" indent="-358775" algn="l">
              <a:lnSpc>
                <a:spcPct val="110000"/>
              </a:lnSpc>
              <a:spcBef>
                <a:spcPts val="0"/>
              </a:spcBef>
              <a:tabLst>
                <a:tab pos="358775" algn="l"/>
              </a:tabLst>
            </a:pPr>
            <a:r>
              <a:rPr lang="en-CA" sz="1600" b="0" i="0" dirty="0">
                <a:effectLst/>
                <a:latin typeface="Arial" panose="020B0604020202020204" pitchFamily="34" charset="0"/>
              </a:rPr>
              <a:t>(c)	To remove combustible or explosive material or any thing that may constitute a fire hazard;</a:t>
            </a:r>
          </a:p>
          <a:p>
            <a:pPr marL="358775" indent="-358775" algn="l">
              <a:lnSpc>
                <a:spcPct val="110000"/>
              </a:lnSpc>
              <a:spcBef>
                <a:spcPts val="0"/>
              </a:spcBef>
              <a:tabLst>
                <a:tab pos="358775" algn="l"/>
              </a:tabLst>
            </a:pPr>
            <a:r>
              <a:rPr lang="en-CA" sz="1600" b="0" i="0" dirty="0">
                <a:effectLst/>
                <a:latin typeface="Arial" panose="020B0604020202020204" pitchFamily="34" charset="0"/>
              </a:rPr>
              <a:t>(d)	to install and use specified equipment or devices as may be necessary to contain hazardous material on the land or premises and, in the event of a fire, to remove or transport the material;</a:t>
            </a:r>
          </a:p>
          <a:p>
            <a:pPr marL="358775" indent="-358775" algn="l">
              <a:lnSpc>
                <a:spcPct val="110000"/>
              </a:lnSpc>
              <a:spcBef>
                <a:spcPts val="0"/>
              </a:spcBef>
              <a:tabLst>
                <a:tab pos="358775" algn="l"/>
              </a:tabLst>
            </a:pPr>
            <a:r>
              <a:rPr lang="en-CA" sz="1600" b="0" i="0" dirty="0">
                <a:effectLst/>
                <a:latin typeface="Arial" panose="020B0604020202020204" pitchFamily="34" charset="0"/>
              </a:rPr>
              <a:t>(e)	to discontinue the manufacturing, production or fabrication of any material, device or other thing that creates or poses an undue risk of fire or explosion;</a:t>
            </a:r>
          </a:p>
          <a:p>
            <a:pPr marL="358775" indent="-358775" algn="l">
              <a:lnSpc>
                <a:spcPct val="110000"/>
              </a:lnSpc>
              <a:spcBef>
                <a:spcPts val="0"/>
              </a:spcBef>
              <a:tabLst>
                <a:tab pos="358775" algn="l"/>
              </a:tabLst>
            </a:pPr>
            <a:r>
              <a:rPr lang="en-CA" sz="1600" b="0" i="0" dirty="0">
                <a:effectLst/>
                <a:latin typeface="Arial" panose="020B0604020202020204" pitchFamily="34" charset="0"/>
              </a:rPr>
              <a:t>(f)	to do anything respecting fire safety including anything relating to the containment of a possible fire, means of egress, fire alarms and detection, fire suppression and the preparation of a fire safety plan;</a:t>
            </a:r>
          </a:p>
          <a:p>
            <a:pPr marL="358775" indent="-358775" algn="l">
              <a:lnSpc>
                <a:spcPct val="110000"/>
              </a:lnSpc>
              <a:spcBef>
                <a:spcPts val="0"/>
              </a:spcBef>
              <a:tabLst>
                <a:tab pos="358775" algn="l"/>
              </a:tabLst>
            </a:pPr>
            <a:r>
              <a:rPr lang="en-CA" sz="1600" b="0" i="0" dirty="0">
                <a:effectLst/>
                <a:latin typeface="Arial" panose="020B0604020202020204" pitchFamily="34" charset="0"/>
              </a:rPr>
              <a:t>(g)	to remedy any contravention of the fire code.</a:t>
            </a:r>
            <a:endParaRPr lang="en-US" sz="1600"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latin typeface="Arial" panose="020B0604020202020204" pitchFamily="34" charset="0"/>
                <a:cs typeface="Arial" panose="020B0604020202020204" pitchFamily="34" charset="0"/>
              </a:rPr>
              <a:pPr/>
              <a:t>3</a:t>
            </a:fld>
            <a:endParaRPr lang="en-US" dirty="0">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a:xfrm>
            <a:off x="861645" y="6276602"/>
            <a:ext cx="3579726" cy="365125"/>
          </a:xfrm>
        </p:spPr>
        <p:txBody>
          <a:bodyPr/>
          <a:lstStyle/>
          <a:p>
            <a:pPr algn="l"/>
            <a:r>
              <a:rPr lang="en-US" dirty="0">
                <a:latin typeface="Arial" panose="020B0604020202020204" pitchFamily="34" charset="0"/>
                <a:cs typeface="Arial" panose="020B0604020202020204" pitchFamily="34" charset="0"/>
              </a:rPr>
              <a:t>Inspection Orders and Fire Marshal Reviews</a:t>
            </a:r>
          </a:p>
        </p:txBody>
      </p:sp>
    </p:spTree>
    <p:extLst>
      <p:ext uri="{BB962C8B-B14F-4D97-AF65-F5344CB8AC3E}">
        <p14:creationId xmlns:p14="http://schemas.microsoft.com/office/powerpoint/2010/main" val="3727957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5F17-1AE4-D345-860B-43CD7A0AB8B4}"/>
              </a:ext>
            </a:extLst>
          </p:cNvPr>
          <p:cNvSpPr>
            <a:spLocks noGrp="1"/>
          </p:cNvSpPr>
          <p:nvPr>
            <p:ph type="title"/>
          </p:nvPr>
        </p:nvSpPr>
        <p:spPr/>
        <p:txBody>
          <a:bodyPr>
            <a:normAutofit/>
          </a:bodyPr>
          <a:lstStyle/>
          <a:p>
            <a:r>
              <a:rPr lang="en-US" dirty="0"/>
              <a:t>Case 4 – Modified Order</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8A5E68-BC38-CB43-B476-9297DEAA06C6}"/>
              </a:ext>
            </a:extLst>
          </p:cNvPr>
          <p:cNvSpPr>
            <a:spLocks noGrp="1"/>
          </p:cNvSpPr>
          <p:nvPr>
            <p:ph idx="1"/>
          </p:nvPr>
        </p:nvSpPr>
        <p:spPr>
          <a:xfrm>
            <a:off x="347296" y="1401417"/>
            <a:ext cx="8456734" cy="4533675"/>
          </a:xfrm>
        </p:spPr>
        <p:txBody>
          <a:bodyPr>
            <a:normAutofit fontScale="92500" lnSpcReduction="10000"/>
          </a:bodyPr>
          <a:lstStyle/>
          <a:p>
            <a:r>
              <a:rPr lang="en-CA" sz="1800" b="1" i="0" u="none" strike="noStrike" baseline="0" dirty="0">
                <a:latin typeface="Arial" panose="020B0604020202020204" pitchFamily="34" charset="0"/>
              </a:rPr>
              <a:t>Additional Information </a:t>
            </a:r>
          </a:p>
          <a:p>
            <a:pPr marL="285750" indent="-285750">
              <a:buFont typeface="Arial" panose="020B0604020202020204" pitchFamily="34" charset="0"/>
              <a:buChar char="•"/>
            </a:pPr>
            <a:r>
              <a:rPr lang="en-CA" sz="1800" b="0" i="0" u="none" strike="noStrike" baseline="0" dirty="0">
                <a:latin typeface="Arial" panose="020B0604020202020204" pitchFamily="34" charset="0"/>
              </a:rPr>
              <a:t>Clarification of scope of Building Code (construction) and Fire Code (use), and common scope (occupancy in corridors). </a:t>
            </a:r>
          </a:p>
          <a:p>
            <a:pPr marL="285750" indent="-285750">
              <a:buFont typeface="Arial" panose="020B0604020202020204" pitchFamily="34" charset="0"/>
              <a:buChar char="•"/>
            </a:pPr>
            <a:r>
              <a:rPr lang="en-CA" sz="1800" b="0" i="0" u="none" strike="noStrike" baseline="0" dirty="0">
                <a:latin typeface="Arial" panose="020B0604020202020204" pitchFamily="34" charset="0"/>
              </a:rPr>
              <a:t>No information regarding Building Department contact by Inspector; coffee lounge may be violation of building permit. </a:t>
            </a:r>
          </a:p>
          <a:p>
            <a:pPr marL="285750" indent="-285750">
              <a:buFont typeface="Arial" panose="020B0604020202020204" pitchFamily="34" charset="0"/>
              <a:buChar char="•"/>
            </a:pPr>
            <a:r>
              <a:rPr lang="en-CA" sz="1800" b="0" i="0" u="none" strike="noStrike" baseline="0" dirty="0">
                <a:latin typeface="Arial" panose="020B0604020202020204" pitchFamily="34" charset="0"/>
              </a:rPr>
              <a:t>Clarification that OFC Section 2.3 relates to: </a:t>
            </a:r>
          </a:p>
          <a:p>
            <a:pPr marL="971550" lvl="1" indent="-285750"/>
            <a:r>
              <a:rPr lang="en-CA" b="0" i="0" u="none" strike="noStrike" baseline="0" dirty="0">
                <a:latin typeface="Arial" panose="020B0604020202020204" pitchFamily="34" charset="0"/>
              </a:rPr>
              <a:t>Refurbishing existing building – maintain original interior finish requirements </a:t>
            </a:r>
          </a:p>
          <a:p>
            <a:pPr marL="971550" lvl="1" indent="-285750"/>
            <a:r>
              <a:rPr lang="en-CA" b="0" i="0" u="none" strike="noStrike" baseline="0" dirty="0">
                <a:latin typeface="Arial" panose="020B0604020202020204" pitchFamily="34" charset="0"/>
              </a:rPr>
              <a:t>Moveable partitions and screens – interior finish requirements </a:t>
            </a:r>
          </a:p>
          <a:p>
            <a:pPr marL="971550" lvl="1" indent="-285750"/>
            <a:r>
              <a:rPr lang="en-CA" b="0" i="0" u="none" strike="noStrike" baseline="0" dirty="0">
                <a:latin typeface="Arial" panose="020B0604020202020204" pitchFamily="34" charset="0"/>
              </a:rPr>
              <a:t>Drapes, curtains and decorative materials – flame test requirements </a:t>
            </a:r>
          </a:p>
          <a:p>
            <a:pPr marL="971550" lvl="1" indent="-285750"/>
            <a:r>
              <a:rPr lang="en-CA" b="0" i="0" u="none" strike="noStrike" baseline="0" dirty="0">
                <a:latin typeface="Arial" panose="020B0604020202020204" pitchFamily="34" charset="0"/>
              </a:rPr>
              <a:t>Does not apply to furniture </a:t>
            </a:r>
          </a:p>
          <a:p>
            <a:pPr marL="285750" indent="-285750">
              <a:buFont typeface="Arial" panose="020B0604020202020204" pitchFamily="34" charset="0"/>
              <a:buChar char="•"/>
            </a:pPr>
            <a:r>
              <a:rPr lang="en-CA" sz="1800" b="0" i="0" u="none" strike="noStrike" baseline="0" dirty="0">
                <a:latin typeface="Arial" panose="020B0604020202020204" pitchFamily="34" charset="0"/>
              </a:rPr>
              <a:t>OFC does not allow combustible materials in a corridor, unless designed for that (e.g. “mall” requirement in the OBC). </a:t>
            </a:r>
          </a:p>
          <a:p>
            <a:pPr marL="285750" indent="-285750">
              <a:buFont typeface="Arial" panose="020B0604020202020204" pitchFamily="34" charset="0"/>
              <a:buChar char="•"/>
            </a:pPr>
            <a:r>
              <a:rPr lang="en-CA" sz="1800" b="0" i="0" u="none" strike="noStrike" baseline="0" dirty="0">
                <a:latin typeface="Arial" panose="020B0604020202020204" pitchFamily="34" charset="0"/>
              </a:rPr>
              <a:t>OFC requires corridor to be maintained in good repair and free of obstructions (similar to OBC requirement).</a:t>
            </a:r>
          </a:p>
          <a:p>
            <a:pPr marL="285750" indent="-285750">
              <a:buFont typeface="Arial" panose="020B0604020202020204" pitchFamily="34" charset="0"/>
              <a:buChar char="•"/>
            </a:pPr>
            <a:r>
              <a:rPr lang="en-CA" sz="1800" b="0" i="0" u="none" strike="noStrike" baseline="0" dirty="0">
                <a:latin typeface="Arial" panose="020B0604020202020204" pitchFamily="34" charset="0"/>
              </a:rPr>
              <a:t>No Ontario standard for furniture; California Bulletins could be used for </a:t>
            </a:r>
            <a:r>
              <a:rPr lang="en-CA" sz="1800" b="1" i="0" u="none" strike="noStrike" baseline="0" dirty="0">
                <a:latin typeface="Arial" panose="020B0604020202020204" pitchFamily="34" charset="0"/>
              </a:rPr>
              <a:t>approval</a:t>
            </a:r>
            <a:r>
              <a:rPr lang="en-CA" sz="1800" i="0" u="none" strike="noStrike" baseline="0" dirty="0">
                <a:latin typeface="Arial" panose="020B0604020202020204" pitchFamily="34" charset="0"/>
              </a:rPr>
              <a:t>.</a:t>
            </a:r>
          </a:p>
          <a:p>
            <a:pPr marL="971550" lvl="1" indent="-285750"/>
            <a:endParaRPr lang="en-CA" b="0" i="0" u="none" strike="noStrike" baseline="0" dirty="0">
              <a:latin typeface="Arial" panose="020B0604020202020204" pitchFamily="34" charset="0"/>
            </a:endParaRPr>
          </a:p>
          <a:p>
            <a:pPr marL="285750" indent="-285750">
              <a:buFont typeface="Arial" panose="020B0604020202020204" pitchFamily="34" charset="0"/>
              <a:buChar char="•"/>
            </a:pPr>
            <a:endParaRPr lang="en-CA" sz="1800" b="0" i="0" u="none" strike="noStrike" baseline="0" dirty="0">
              <a:latin typeface="Arial" panose="020B0604020202020204" pitchFamily="34" charset="0"/>
            </a:endParaRPr>
          </a:p>
          <a:p>
            <a:endParaRPr lang="en-CA" sz="1800" b="0" i="0" u="none" strike="noStrike" baseline="0" dirty="0">
              <a:latin typeface="Arial" panose="020B0604020202020204" pitchFamily="34" charset="0"/>
            </a:endParaRPr>
          </a:p>
        </p:txBody>
      </p:sp>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latin typeface="Arial" panose="020B0604020202020204" pitchFamily="34" charset="0"/>
                <a:cs typeface="Arial" panose="020B0604020202020204" pitchFamily="34" charset="0"/>
              </a:rPr>
              <a:pPr/>
              <a:t>30</a:t>
            </a:fld>
            <a:endParaRPr lang="en-US" dirty="0">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a:xfrm>
            <a:off x="861645" y="6276602"/>
            <a:ext cx="3579726" cy="365125"/>
          </a:xfrm>
        </p:spPr>
        <p:txBody>
          <a:bodyPr/>
          <a:lstStyle/>
          <a:p>
            <a:pPr algn="l"/>
            <a:r>
              <a:rPr lang="en-US" dirty="0">
                <a:latin typeface="Arial" panose="020B0604020202020204" pitchFamily="34" charset="0"/>
                <a:cs typeface="Arial" panose="020B0604020202020204" pitchFamily="34" charset="0"/>
              </a:rPr>
              <a:t>Inspection Orders and Fire Marshal Reviews</a:t>
            </a:r>
          </a:p>
        </p:txBody>
      </p:sp>
    </p:spTree>
    <p:extLst>
      <p:ext uri="{BB962C8B-B14F-4D97-AF65-F5344CB8AC3E}">
        <p14:creationId xmlns:p14="http://schemas.microsoft.com/office/powerpoint/2010/main" val="2636091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01D84-3D14-884C-8ABA-D88FDBC6358D}"/>
              </a:ext>
            </a:extLst>
          </p:cNvPr>
          <p:cNvSpPr>
            <a:spLocks noGrp="1"/>
          </p:cNvSpPr>
          <p:nvPr>
            <p:ph type="ctrTitle"/>
          </p:nvPr>
        </p:nvSpPr>
        <p:spPr>
          <a:xfrm>
            <a:off x="1416438" y="5394516"/>
            <a:ext cx="6517740" cy="1134041"/>
          </a:xfrm>
        </p:spPr>
        <p:txBody>
          <a:bodyPr>
            <a:normAutofit/>
          </a:bodyPr>
          <a:lstStyle/>
          <a:p>
            <a:pPr algn="ctr"/>
            <a:r>
              <a:rPr lang="en-US" i="1" dirty="0">
                <a:latin typeface="Brush Script MT" panose="03060802040406070304" pitchFamily="66" charset="0"/>
              </a:rPr>
              <a:t>Thank you!</a:t>
            </a:r>
          </a:p>
        </p:txBody>
      </p:sp>
      <p:sp>
        <p:nvSpPr>
          <p:cNvPr id="4" name="Footer Placeholder 5">
            <a:extLst>
              <a:ext uri="{FF2B5EF4-FFF2-40B4-BE49-F238E27FC236}">
                <a16:creationId xmlns:a16="http://schemas.microsoft.com/office/drawing/2014/main" id="{E0FD07A2-E562-4B94-AFF0-CBB530C4210B}"/>
              </a:ext>
            </a:extLst>
          </p:cNvPr>
          <p:cNvSpPr>
            <a:spLocks noGrp="1"/>
          </p:cNvSpPr>
          <p:nvPr>
            <p:ph type="ftr" sz="quarter" idx="11"/>
          </p:nvPr>
        </p:nvSpPr>
        <p:spPr>
          <a:xfrm>
            <a:off x="347295" y="6276602"/>
            <a:ext cx="3032514" cy="365125"/>
          </a:xfrm>
        </p:spPr>
        <p:txBody>
          <a:bodyPr/>
          <a:lstStyle/>
          <a:p>
            <a:pPr algn="l"/>
            <a:r>
              <a:rPr lang="en-US" dirty="0">
                <a:latin typeface="Arial" panose="020B0604020202020204" pitchFamily="34" charset="0"/>
                <a:cs typeface="Arial" panose="020B0604020202020204" pitchFamily="34" charset="0"/>
              </a:rPr>
              <a:t>Ministry of the Solicitor General</a:t>
            </a:r>
          </a:p>
        </p:txBody>
      </p:sp>
      <p:pic>
        <p:nvPicPr>
          <p:cNvPr id="5" name="Picture 4" descr="A picture containing chart&#10;&#10;Description automatically generated">
            <a:extLst>
              <a:ext uri="{FF2B5EF4-FFF2-40B4-BE49-F238E27FC236}">
                <a16:creationId xmlns:a16="http://schemas.microsoft.com/office/drawing/2014/main" id="{30933DA8-73FF-4BC1-A5B4-FFAA0877F19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645920" y="1478280"/>
            <a:ext cx="5852160" cy="3901440"/>
          </a:xfrm>
          <a:prstGeom prst="rect">
            <a:avLst/>
          </a:prstGeom>
        </p:spPr>
      </p:pic>
    </p:spTree>
    <p:extLst>
      <p:ext uri="{BB962C8B-B14F-4D97-AF65-F5344CB8AC3E}">
        <p14:creationId xmlns:p14="http://schemas.microsoft.com/office/powerpoint/2010/main" val="3870654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5F17-1AE4-D345-860B-43CD7A0AB8B4}"/>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FPPA – Section 23, Contents of Order</a:t>
            </a:r>
          </a:p>
        </p:txBody>
      </p:sp>
      <p:sp>
        <p:nvSpPr>
          <p:cNvPr id="3" name="Content Placeholder 2">
            <a:extLst>
              <a:ext uri="{FF2B5EF4-FFF2-40B4-BE49-F238E27FC236}">
                <a16:creationId xmlns:a16="http://schemas.microsoft.com/office/drawing/2014/main" id="{A38A5E68-BC38-CB43-B476-9297DEAA06C6}"/>
              </a:ext>
            </a:extLst>
          </p:cNvPr>
          <p:cNvSpPr>
            <a:spLocks noGrp="1"/>
          </p:cNvSpPr>
          <p:nvPr>
            <p:ph idx="1"/>
          </p:nvPr>
        </p:nvSpPr>
        <p:spPr>
          <a:xfrm>
            <a:off x="347296" y="1401417"/>
            <a:ext cx="8456734" cy="4533675"/>
          </a:xfrm>
        </p:spPr>
        <p:txBody>
          <a:bodyPr>
            <a:normAutofit lnSpcReduction="10000"/>
          </a:bodyPr>
          <a:lstStyle/>
          <a:p>
            <a:pPr algn="l"/>
            <a:r>
              <a:rPr lang="en-CA" sz="2400" b="0" i="0" dirty="0">
                <a:effectLst/>
                <a:latin typeface="Arial" panose="020B0604020202020204" pitchFamily="34" charset="0"/>
              </a:rPr>
              <a:t>An order made under subsection 21 (1) or (2) shall set out,</a:t>
            </a:r>
          </a:p>
          <a:p>
            <a:pPr marL="457200" lvl="1" indent="0">
              <a:buNone/>
            </a:pPr>
            <a:endParaRPr lang="en-CA" sz="2400" b="0" i="0" dirty="0">
              <a:effectLst/>
              <a:latin typeface="Arial" panose="020B0604020202020204" pitchFamily="34" charset="0"/>
            </a:endParaRPr>
          </a:p>
          <a:p>
            <a:pPr marL="892175" lvl="1" indent="-533400">
              <a:buNone/>
            </a:pPr>
            <a:r>
              <a:rPr lang="en-CA" sz="2400" b="0" i="0" dirty="0">
                <a:effectLst/>
                <a:latin typeface="Arial" panose="020B0604020202020204" pitchFamily="34" charset="0"/>
              </a:rPr>
              <a:t>(a)  the reasons for the order;</a:t>
            </a:r>
          </a:p>
          <a:p>
            <a:pPr marL="892175" lvl="1" indent="-533400">
              <a:buNone/>
            </a:pPr>
            <a:endParaRPr lang="en-CA" sz="2400" b="0" i="0" dirty="0">
              <a:effectLst/>
              <a:latin typeface="Arial" panose="020B0604020202020204" pitchFamily="34" charset="0"/>
            </a:endParaRPr>
          </a:p>
          <a:p>
            <a:pPr marL="892175" lvl="1" indent="-533400">
              <a:buNone/>
            </a:pPr>
            <a:r>
              <a:rPr lang="en-CA" sz="2400" b="0" i="0" dirty="0">
                <a:effectLst/>
                <a:latin typeface="Arial" panose="020B0604020202020204" pitchFamily="34" charset="0"/>
              </a:rPr>
              <a:t>(b)  an explanation of the action required by the order;</a:t>
            </a:r>
          </a:p>
          <a:p>
            <a:pPr marL="892175" lvl="1" indent="-533400">
              <a:buNone/>
            </a:pPr>
            <a:endParaRPr lang="en-CA" sz="2400" b="0" i="0" dirty="0">
              <a:effectLst/>
              <a:latin typeface="Arial" panose="020B0604020202020204" pitchFamily="34" charset="0"/>
            </a:endParaRPr>
          </a:p>
          <a:p>
            <a:pPr marL="892175" lvl="1" indent="-533400">
              <a:buNone/>
            </a:pPr>
            <a:r>
              <a:rPr lang="en-CA" sz="2400" b="0" i="0" dirty="0">
                <a:effectLst/>
                <a:latin typeface="Arial" panose="020B0604020202020204" pitchFamily="34" charset="0"/>
              </a:rPr>
              <a:t>(c)  the time within which the owner or occupant must comply with the order; and</a:t>
            </a:r>
          </a:p>
          <a:p>
            <a:pPr marL="892175" lvl="1" indent="-533400">
              <a:buNone/>
            </a:pPr>
            <a:endParaRPr lang="en-CA" sz="2400" b="0" i="0" dirty="0">
              <a:effectLst/>
              <a:latin typeface="Arial" panose="020B0604020202020204" pitchFamily="34" charset="0"/>
            </a:endParaRPr>
          </a:p>
          <a:p>
            <a:pPr marL="892175" lvl="1" indent="-533400">
              <a:buNone/>
            </a:pPr>
            <a:r>
              <a:rPr lang="en-CA" sz="2400" b="0" i="0" dirty="0">
                <a:effectLst/>
                <a:latin typeface="Arial" panose="020B0604020202020204" pitchFamily="34" charset="0"/>
              </a:rPr>
              <a:t>(d)  the right to request a review of the order by the Fire Marshal under section 25 or, in the case of an order made by the Fire Marshal, the right of appeal to the Fire Safety Commission under section 26.  </a:t>
            </a:r>
          </a:p>
          <a:p>
            <a:pPr>
              <a:buClr>
                <a:srgbClr val="00B0F0"/>
              </a:buClr>
            </a:pPr>
            <a:endParaRPr lang="en-US" sz="1600"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latin typeface="Arial" panose="020B0604020202020204" pitchFamily="34" charset="0"/>
                <a:cs typeface="Arial" panose="020B0604020202020204" pitchFamily="34" charset="0"/>
              </a:rPr>
              <a:pPr/>
              <a:t>4</a:t>
            </a:fld>
            <a:endParaRPr lang="en-US" dirty="0">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a:xfrm>
            <a:off x="861645" y="6276602"/>
            <a:ext cx="3579726" cy="365125"/>
          </a:xfrm>
        </p:spPr>
        <p:txBody>
          <a:bodyPr/>
          <a:lstStyle/>
          <a:p>
            <a:pPr algn="l"/>
            <a:r>
              <a:rPr lang="en-US" dirty="0">
                <a:latin typeface="Arial" panose="020B0604020202020204" pitchFamily="34" charset="0"/>
                <a:cs typeface="Arial" panose="020B0604020202020204" pitchFamily="34" charset="0"/>
              </a:rPr>
              <a:t>Inspection Orders and Fire Marshal Reviews</a:t>
            </a:r>
          </a:p>
        </p:txBody>
      </p:sp>
    </p:spTree>
    <p:extLst>
      <p:ext uri="{BB962C8B-B14F-4D97-AF65-F5344CB8AC3E}">
        <p14:creationId xmlns:p14="http://schemas.microsoft.com/office/powerpoint/2010/main" val="69098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5F17-1AE4-D345-860B-43CD7A0AB8B4}"/>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OFM Inspection Order Template</a:t>
            </a:r>
          </a:p>
        </p:txBody>
      </p:sp>
      <p:sp>
        <p:nvSpPr>
          <p:cNvPr id="3" name="Content Placeholder 2">
            <a:extLst>
              <a:ext uri="{FF2B5EF4-FFF2-40B4-BE49-F238E27FC236}">
                <a16:creationId xmlns:a16="http://schemas.microsoft.com/office/drawing/2014/main" id="{A38A5E68-BC38-CB43-B476-9297DEAA06C6}"/>
              </a:ext>
            </a:extLst>
          </p:cNvPr>
          <p:cNvSpPr>
            <a:spLocks noGrp="1"/>
          </p:cNvSpPr>
          <p:nvPr>
            <p:ph idx="1"/>
          </p:nvPr>
        </p:nvSpPr>
        <p:spPr>
          <a:xfrm>
            <a:off x="375432" y="2029617"/>
            <a:ext cx="8456734" cy="3905475"/>
          </a:xfrm>
        </p:spPr>
        <p:txBody>
          <a:bodyPr>
            <a:normAutofit/>
          </a:bodyPr>
          <a:lstStyle/>
          <a:p>
            <a:pPr marL="285750" indent="-285750">
              <a:buClr>
                <a:schemeClr val="accent4"/>
              </a:buCl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latin typeface="Arial" panose="020B0604020202020204" pitchFamily="34" charset="0"/>
                <a:cs typeface="Arial" panose="020B0604020202020204" pitchFamily="34" charset="0"/>
              </a:rPr>
              <a:pPr/>
              <a:t>5</a:t>
            </a:fld>
            <a:endParaRPr lang="en-US" dirty="0">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a:xfrm>
            <a:off x="861645" y="6276602"/>
            <a:ext cx="3579726" cy="365125"/>
          </a:xfrm>
        </p:spPr>
        <p:txBody>
          <a:bodyPr/>
          <a:lstStyle/>
          <a:p>
            <a:pPr algn="l"/>
            <a:r>
              <a:rPr lang="en-US" dirty="0">
                <a:latin typeface="Arial" panose="020B0604020202020204" pitchFamily="34" charset="0"/>
                <a:cs typeface="Arial" panose="020B0604020202020204" pitchFamily="34" charset="0"/>
              </a:rPr>
              <a:t>Inspection Orders and Fire Marshal Reviews</a:t>
            </a:r>
          </a:p>
        </p:txBody>
      </p:sp>
      <p:pic>
        <p:nvPicPr>
          <p:cNvPr id="9" name="Picture 8">
            <a:extLst>
              <a:ext uri="{FF2B5EF4-FFF2-40B4-BE49-F238E27FC236}">
                <a16:creationId xmlns:a16="http://schemas.microsoft.com/office/drawing/2014/main" id="{A58454E8-FA01-4EEB-9934-6AA11F234714}"/>
              </a:ext>
            </a:extLst>
          </p:cNvPr>
          <p:cNvPicPr>
            <a:picLocks noChangeAspect="1"/>
          </p:cNvPicPr>
          <p:nvPr/>
        </p:nvPicPr>
        <p:blipFill>
          <a:blip r:embed="rId2"/>
          <a:stretch>
            <a:fillRect/>
          </a:stretch>
        </p:blipFill>
        <p:spPr>
          <a:xfrm>
            <a:off x="286859" y="1002701"/>
            <a:ext cx="3114175" cy="4232736"/>
          </a:xfrm>
          <a:prstGeom prst="rect">
            <a:avLst/>
          </a:prstGeom>
          <a:ln>
            <a:solidFill>
              <a:schemeClr val="tx1"/>
            </a:solidFill>
          </a:ln>
        </p:spPr>
      </p:pic>
      <p:pic>
        <p:nvPicPr>
          <p:cNvPr id="10" name="Picture 9">
            <a:extLst>
              <a:ext uri="{FF2B5EF4-FFF2-40B4-BE49-F238E27FC236}">
                <a16:creationId xmlns:a16="http://schemas.microsoft.com/office/drawing/2014/main" id="{0AEB614D-BD6A-4AF2-BAB6-495F3C519154}"/>
              </a:ext>
            </a:extLst>
          </p:cNvPr>
          <p:cNvPicPr>
            <a:picLocks noChangeAspect="1"/>
          </p:cNvPicPr>
          <p:nvPr/>
        </p:nvPicPr>
        <p:blipFill rotWithShape="1">
          <a:blip r:embed="rId3"/>
          <a:srcRect t="357" b="1"/>
          <a:stretch/>
        </p:blipFill>
        <p:spPr>
          <a:xfrm>
            <a:off x="3999668" y="1002701"/>
            <a:ext cx="3012537" cy="4026456"/>
          </a:xfrm>
          <a:prstGeom prst="rect">
            <a:avLst/>
          </a:prstGeom>
          <a:ln>
            <a:solidFill>
              <a:schemeClr val="tx1"/>
            </a:solidFill>
          </a:ln>
        </p:spPr>
      </p:pic>
      <p:pic>
        <p:nvPicPr>
          <p:cNvPr id="11" name="Picture 10">
            <a:extLst>
              <a:ext uri="{FF2B5EF4-FFF2-40B4-BE49-F238E27FC236}">
                <a16:creationId xmlns:a16="http://schemas.microsoft.com/office/drawing/2014/main" id="{A3494CFF-68CD-45C4-B5D0-584CBCE47EFE}"/>
              </a:ext>
            </a:extLst>
          </p:cNvPr>
          <p:cNvPicPr>
            <a:picLocks noChangeAspect="1"/>
          </p:cNvPicPr>
          <p:nvPr/>
        </p:nvPicPr>
        <p:blipFill>
          <a:blip r:embed="rId4"/>
          <a:stretch>
            <a:fillRect/>
          </a:stretch>
        </p:blipFill>
        <p:spPr>
          <a:xfrm>
            <a:off x="5835494" y="1955636"/>
            <a:ext cx="2970212" cy="3928538"/>
          </a:xfrm>
          <a:prstGeom prst="rect">
            <a:avLst/>
          </a:prstGeom>
          <a:ln>
            <a:solidFill>
              <a:schemeClr val="tx1"/>
            </a:solidFill>
          </a:ln>
        </p:spPr>
      </p:pic>
      <p:pic>
        <p:nvPicPr>
          <p:cNvPr id="12" name="Picture 11">
            <a:extLst>
              <a:ext uri="{FF2B5EF4-FFF2-40B4-BE49-F238E27FC236}">
                <a16:creationId xmlns:a16="http://schemas.microsoft.com/office/drawing/2014/main" id="{978CE550-C9E7-4F77-B8E8-176C52939947}"/>
              </a:ext>
            </a:extLst>
          </p:cNvPr>
          <p:cNvPicPr>
            <a:picLocks noChangeAspect="1"/>
          </p:cNvPicPr>
          <p:nvPr/>
        </p:nvPicPr>
        <p:blipFill>
          <a:blip r:embed="rId5"/>
          <a:stretch>
            <a:fillRect/>
          </a:stretch>
        </p:blipFill>
        <p:spPr>
          <a:xfrm>
            <a:off x="1838494" y="1875556"/>
            <a:ext cx="3012537" cy="4008618"/>
          </a:xfrm>
          <a:prstGeom prst="rect">
            <a:avLst/>
          </a:prstGeom>
          <a:ln>
            <a:solidFill>
              <a:schemeClr val="tx1"/>
            </a:solidFill>
          </a:ln>
        </p:spPr>
      </p:pic>
    </p:spTree>
    <p:extLst>
      <p:ext uri="{BB962C8B-B14F-4D97-AF65-F5344CB8AC3E}">
        <p14:creationId xmlns:p14="http://schemas.microsoft.com/office/powerpoint/2010/main" val="864768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CD19-D252-42E0-9F32-9506DE1E872D}"/>
              </a:ext>
            </a:extLst>
          </p:cNvPr>
          <p:cNvSpPr>
            <a:spLocks noGrp="1"/>
          </p:cNvSpPr>
          <p:nvPr>
            <p:ph type="title"/>
          </p:nvPr>
        </p:nvSpPr>
        <p:spPr/>
        <p:txBody>
          <a:bodyPr/>
          <a:lstStyle/>
          <a:p>
            <a:r>
              <a:rPr lang="en-US" dirty="0"/>
              <a:t>Right to Request a Fire Marshal Review</a:t>
            </a:r>
            <a:endParaRPr lang="en-CA" dirty="0"/>
          </a:p>
        </p:txBody>
      </p:sp>
      <p:sp>
        <p:nvSpPr>
          <p:cNvPr id="3" name="Content Placeholder 2">
            <a:extLst>
              <a:ext uri="{FF2B5EF4-FFF2-40B4-BE49-F238E27FC236}">
                <a16:creationId xmlns:a16="http://schemas.microsoft.com/office/drawing/2014/main" id="{6FB77785-40BA-4324-A811-2A3685EA1C25}"/>
              </a:ext>
            </a:extLst>
          </p:cNvPr>
          <p:cNvSpPr>
            <a:spLocks noGrp="1"/>
          </p:cNvSpPr>
          <p:nvPr>
            <p:ph idx="1"/>
          </p:nvPr>
        </p:nvSpPr>
        <p:spPr>
          <a:xfrm>
            <a:off x="347296" y="1623137"/>
            <a:ext cx="8456734" cy="4129075"/>
          </a:xfrm>
        </p:spPr>
        <p:txBody>
          <a:bodyPr>
            <a:normAutofit fontScale="32500" lnSpcReduction="20000"/>
          </a:bodyPr>
          <a:lstStyle/>
          <a:p>
            <a:pPr lvl="0">
              <a:lnSpc>
                <a:spcPct val="120000"/>
              </a:lnSpc>
              <a:spcBef>
                <a:spcPts val="0"/>
              </a:spcBef>
            </a:pPr>
            <a:r>
              <a:rPr lang="en-CA" sz="6400" dirty="0"/>
              <a:t>The actions in an Order must be carried out by the owner/occupant that the Order has been issued to.  </a:t>
            </a:r>
          </a:p>
          <a:p>
            <a:pPr>
              <a:lnSpc>
                <a:spcPct val="120000"/>
              </a:lnSpc>
              <a:spcBef>
                <a:spcPts val="0"/>
              </a:spcBef>
            </a:pPr>
            <a:endParaRPr lang="en-CA" sz="6400" dirty="0"/>
          </a:p>
          <a:p>
            <a:pPr>
              <a:lnSpc>
                <a:spcPct val="120000"/>
              </a:lnSpc>
              <a:spcBef>
                <a:spcPts val="0"/>
              </a:spcBef>
            </a:pPr>
            <a:r>
              <a:rPr lang="en-CA" sz="6400" b="1" dirty="0"/>
              <a:t>FPPA Section 25</a:t>
            </a:r>
          </a:p>
          <a:p>
            <a:pPr>
              <a:lnSpc>
                <a:spcPct val="120000"/>
              </a:lnSpc>
              <a:spcBef>
                <a:spcPts val="0"/>
              </a:spcBef>
            </a:pPr>
            <a:r>
              <a:rPr lang="en-CA" sz="6400" u="sng" dirty="0"/>
              <a:t>Any person</a:t>
            </a:r>
            <a:r>
              <a:rPr lang="en-CA" sz="6400" dirty="0"/>
              <a:t> that is aggrieved by an Order may request a Fire Marshal Review of the Order.  The decision from the Fire Marshal Review will confirm, amend, or rescind the Order.  </a:t>
            </a:r>
          </a:p>
          <a:p>
            <a:pPr>
              <a:lnSpc>
                <a:spcPct val="120000"/>
              </a:lnSpc>
              <a:spcBef>
                <a:spcPts val="0"/>
              </a:spcBef>
            </a:pPr>
            <a:endParaRPr lang="en-CA" sz="6400" dirty="0"/>
          </a:p>
          <a:p>
            <a:pPr lvl="0">
              <a:lnSpc>
                <a:spcPct val="120000"/>
              </a:lnSpc>
              <a:spcBef>
                <a:spcPts val="0"/>
              </a:spcBef>
            </a:pPr>
            <a:r>
              <a:rPr lang="en-CA" sz="6400" b="1" dirty="0"/>
              <a:t>FPPA Section 26</a:t>
            </a:r>
          </a:p>
          <a:p>
            <a:pPr lvl="0">
              <a:lnSpc>
                <a:spcPct val="120000"/>
              </a:lnSpc>
              <a:spcBef>
                <a:spcPts val="0"/>
              </a:spcBef>
            </a:pPr>
            <a:r>
              <a:rPr lang="en-CA" sz="6400" u="sng" dirty="0"/>
              <a:t>Any person</a:t>
            </a:r>
            <a:r>
              <a:rPr lang="en-CA" sz="6400" dirty="0"/>
              <a:t> that is aggrieved by a decision from the Fire Marshal Review may appeal to the Fire Safety Commission.  </a:t>
            </a:r>
            <a:endParaRPr lang="en-CA" dirty="0"/>
          </a:p>
        </p:txBody>
      </p:sp>
      <p:sp>
        <p:nvSpPr>
          <p:cNvPr id="5" name="Slide Number Placeholder 4">
            <a:extLst>
              <a:ext uri="{FF2B5EF4-FFF2-40B4-BE49-F238E27FC236}">
                <a16:creationId xmlns:a16="http://schemas.microsoft.com/office/drawing/2014/main" id="{9944C6E5-1F2E-4A3E-AFE4-492C3BBFD941}"/>
              </a:ext>
            </a:extLst>
          </p:cNvPr>
          <p:cNvSpPr>
            <a:spLocks noGrp="1"/>
          </p:cNvSpPr>
          <p:nvPr>
            <p:ph type="sldNum" sz="quarter" idx="12"/>
          </p:nvPr>
        </p:nvSpPr>
        <p:spPr/>
        <p:txBody>
          <a:bodyPr/>
          <a:lstStyle/>
          <a:p>
            <a:fld id="{9CAA33A2-411E-8443-83D0-3263C24E97A5}" type="slidenum">
              <a:rPr lang="en-US" smtClean="0"/>
              <a:pPr/>
              <a:t>6</a:t>
            </a:fld>
            <a:endParaRPr lang="en-US" dirty="0"/>
          </a:p>
        </p:txBody>
      </p:sp>
      <p:sp>
        <p:nvSpPr>
          <p:cNvPr id="6" name="Footer Placeholder 5">
            <a:extLst>
              <a:ext uri="{FF2B5EF4-FFF2-40B4-BE49-F238E27FC236}">
                <a16:creationId xmlns:a16="http://schemas.microsoft.com/office/drawing/2014/main" id="{C77AACB8-1FB9-4005-967A-25E6695F8AD3}"/>
              </a:ext>
            </a:extLst>
          </p:cNvPr>
          <p:cNvSpPr>
            <a:spLocks noGrp="1"/>
          </p:cNvSpPr>
          <p:nvPr>
            <p:ph type="ftr" sz="quarter" idx="11"/>
          </p:nvPr>
        </p:nvSpPr>
        <p:spPr/>
        <p:txBody>
          <a:bodyPr/>
          <a:lstStyle/>
          <a:p>
            <a:pPr algn="l"/>
            <a:r>
              <a:rPr lang="en-US" dirty="0"/>
              <a:t>Fire Marshal Review Process</a:t>
            </a:r>
          </a:p>
        </p:txBody>
      </p:sp>
    </p:spTree>
    <p:extLst>
      <p:ext uri="{BB962C8B-B14F-4D97-AF65-F5344CB8AC3E}">
        <p14:creationId xmlns:p14="http://schemas.microsoft.com/office/powerpoint/2010/main" val="2353992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5F17-1AE4-D345-860B-43CD7A0AB8B4}"/>
              </a:ext>
            </a:extLst>
          </p:cNvPr>
          <p:cNvSpPr>
            <a:spLocks noGrp="1"/>
          </p:cNvSpPr>
          <p:nvPr>
            <p:ph type="title"/>
          </p:nvPr>
        </p:nvSpPr>
        <p:spPr/>
        <p:txBody>
          <a:bodyPr>
            <a:normAutofit/>
          </a:bodyPr>
          <a:lstStyle/>
          <a:p>
            <a:r>
              <a:rPr lang="en-US" dirty="0"/>
              <a:t>Fire Marshal Review Process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8A5E68-BC38-CB43-B476-9297DEAA06C6}"/>
              </a:ext>
            </a:extLst>
          </p:cNvPr>
          <p:cNvSpPr>
            <a:spLocks noGrp="1"/>
          </p:cNvSpPr>
          <p:nvPr>
            <p:ph idx="1"/>
          </p:nvPr>
        </p:nvSpPr>
        <p:spPr>
          <a:xfrm>
            <a:off x="347296" y="1482165"/>
            <a:ext cx="8456734" cy="4452927"/>
          </a:xfrm>
        </p:spPr>
        <p:txBody>
          <a:bodyPr>
            <a:normAutofit/>
          </a:bodyPr>
          <a:lstStyle/>
          <a:p>
            <a:pPr>
              <a:buClr>
                <a:schemeClr val="accent4"/>
              </a:buClr>
            </a:pPr>
            <a:r>
              <a:rPr lang="en-US" sz="2000" dirty="0"/>
              <a:t>The Fire Protection Engineers in Technical Services Section have received delegated authority from the Fire Marshal to carry out all Fire Marshal Reviews.  </a:t>
            </a:r>
          </a:p>
          <a:p>
            <a:pPr marL="285750" indent="-285750">
              <a:buClr>
                <a:schemeClr val="accent4"/>
              </a:buClr>
              <a:buFont typeface="Arial" panose="020B0604020202020204" pitchFamily="34" charset="0"/>
              <a:buChar char="•"/>
            </a:pPr>
            <a:endParaRPr lang="en-US" sz="2000" dirty="0"/>
          </a:p>
          <a:p>
            <a:pPr marL="285750" indent="-285750">
              <a:buClr>
                <a:schemeClr val="accent4"/>
              </a:buClr>
              <a:buFont typeface="Arial" panose="020B0604020202020204" pitchFamily="34" charset="0"/>
              <a:buChar char="•"/>
            </a:pPr>
            <a:r>
              <a:rPr lang="en-US" sz="2000" dirty="0"/>
              <a:t>Initiating a Fire Marshal Review</a:t>
            </a:r>
            <a:endParaRPr lang="en-US" sz="2000" dirty="0">
              <a:latin typeface="Arial" panose="020B0604020202020204" pitchFamily="34" charset="0"/>
              <a:cs typeface="Arial" panose="020B0604020202020204" pitchFamily="34" charset="0"/>
            </a:endParaRPr>
          </a:p>
          <a:p>
            <a:pPr marL="285750" indent="-285750">
              <a:buClr>
                <a:schemeClr val="accent4"/>
              </a:buClr>
              <a:buFont typeface="Arial" panose="020B0604020202020204" pitchFamily="34" charset="0"/>
              <a:buChar char="•"/>
            </a:pPr>
            <a:r>
              <a:rPr lang="en-US" sz="2000" dirty="0">
                <a:latin typeface="Arial" panose="020B0604020202020204" pitchFamily="34" charset="0"/>
                <a:cs typeface="Arial" panose="020B0604020202020204" pitchFamily="34" charset="0"/>
              </a:rPr>
              <a:t>Screening</a:t>
            </a:r>
          </a:p>
          <a:p>
            <a:pPr marL="285750" indent="-285750">
              <a:buClr>
                <a:schemeClr val="accent4"/>
              </a:buClr>
              <a:buFont typeface="Arial" panose="020B0604020202020204" pitchFamily="34" charset="0"/>
              <a:buChar char="•"/>
            </a:pPr>
            <a:r>
              <a:rPr lang="en-US" sz="2000" dirty="0">
                <a:latin typeface="Arial" panose="020B0604020202020204" pitchFamily="34" charset="0"/>
                <a:cs typeface="Arial" panose="020B0604020202020204" pitchFamily="34" charset="0"/>
              </a:rPr>
              <a:t>Acknowledgement and Supporting Information</a:t>
            </a:r>
          </a:p>
          <a:p>
            <a:pPr marL="285750" indent="-285750">
              <a:buClr>
                <a:schemeClr val="accent4"/>
              </a:buClr>
              <a:buFont typeface="Arial" panose="020B0604020202020204" pitchFamily="34" charset="0"/>
              <a:buChar char="•"/>
            </a:pPr>
            <a:r>
              <a:rPr lang="en-US" sz="2000" dirty="0">
                <a:latin typeface="Arial" panose="020B0604020202020204" pitchFamily="34" charset="0"/>
                <a:cs typeface="Arial" panose="020B0604020202020204" pitchFamily="34" charset="0"/>
              </a:rPr>
              <a:t>Technical Review</a:t>
            </a:r>
          </a:p>
          <a:p>
            <a:pPr marL="285750" indent="-285750">
              <a:buClr>
                <a:schemeClr val="accent4"/>
              </a:buClr>
              <a:buFont typeface="Arial" panose="020B0604020202020204" pitchFamily="34" charset="0"/>
              <a:buChar char="•"/>
            </a:pPr>
            <a:r>
              <a:rPr lang="en-US" sz="2000" dirty="0"/>
              <a:t>Decision</a:t>
            </a:r>
          </a:p>
          <a:p>
            <a:pPr marL="285750" indent="-285750">
              <a:buClr>
                <a:schemeClr val="accent4"/>
              </a:buClr>
              <a:buFont typeface="Arial" panose="020B0604020202020204" pitchFamily="34" charset="0"/>
              <a:buChar char="•"/>
            </a:pPr>
            <a:r>
              <a:rPr lang="en-US" sz="2000" dirty="0">
                <a:latin typeface="Arial" panose="020B0604020202020204" pitchFamily="34" charset="0"/>
                <a:cs typeface="Arial" panose="020B0604020202020204" pitchFamily="34" charset="0"/>
              </a:rPr>
              <a:t>Appeal to the Fire Safety Commission</a:t>
            </a:r>
          </a:p>
        </p:txBody>
      </p:sp>
      <p:sp>
        <p:nvSpPr>
          <p:cNvPr id="7" name="Slide Number Placeholder 6">
            <a:extLst>
              <a:ext uri="{FF2B5EF4-FFF2-40B4-BE49-F238E27FC236}">
                <a16:creationId xmlns:a16="http://schemas.microsoft.com/office/drawing/2014/main" id="{4FD86FB8-DA35-9A42-8ADC-BCC3CE172B31}"/>
              </a:ext>
            </a:extLst>
          </p:cNvPr>
          <p:cNvSpPr>
            <a:spLocks noGrp="1"/>
          </p:cNvSpPr>
          <p:nvPr>
            <p:ph type="sldNum" sz="quarter" idx="12"/>
          </p:nvPr>
        </p:nvSpPr>
        <p:spPr/>
        <p:txBody>
          <a:bodyPr/>
          <a:lstStyle/>
          <a:p>
            <a:fld id="{9CAA33A2-411E-8443-83D0-3263C24E97A5}" type="slidenum">
              <a:rPr lang="en-US" smtClean="0">
                <a:latin typeface="Arial" panose="020B0604020202020204" pitchFamily="34" charset="0"/>
                <a:cs typeface="Arial" panose="020B0604020202020204" pitchFamily="34" charset="0"/>
              </a:rPr>
              <a:pPr/>
              <a:t>7</a:t>
            </a:fld>
            <a:endParaRPr lang="en-US" dirty="0">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319B345B-43AF-6041-8342-99138460B1CA}"/>
              </a:ext>
            </a:extLst>
          </p:cNvPr>
          <p:cNvSpPr>
            <a:spLocks noGrp="1"/>
          </p:cNvSpPr>
          <p:nvPr>
            <p:ph type="ftr" sz="quarter" idx="11"/>
          </p:nvPr>
        </p:nvSpPr>
        <p:spPr/>
        <p:txBody>
          <a:bodyPr/>
          <a:lstStyle/>
          <a:p>
            <a:pPr algn="l"/>
            <a:r>
              <a:rPr lang="en-US" dirty="0">
                <a:latin typeface="Arial" panose="020B0604020202020204" pitchFamily="34" charset="0"/>
                <a:cs typeface="Arial" panose="020B0604020202020204" pitchFamily="34" charset="0"/>
              </a:rPr>
              <a:t>Fire Marshal Review Process</a:t>
            </a:r>
          </a:p>
        </p:txBody>
      </p:sp>
    </p:spTree>
    <p:extLst>
      <p:ext uri="{BB962C8B-B14F-4D97-AF65-F5344CB8AC3E}">
        <p14:creationId xmlns:p14="http://schemas.microsoft.com/office/powerpoint/2010/main" val="3693471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A213-138A-424F-BA4D-D9F1B246299E}"/>
              </a:ext>
            </a:extLst>
          </p:cNvPr>
          <p:cNvSpPr>
            <a:spLocks noGrp="1"/>
          </p:cNvSpPr>
          <p:nvPr>
            <p:ph type="title"/>
          </p:nvPr>
        </p:nvSpPr>
        <p:spPr/>
        <p:txBody>
          <a:bodyPr/>
          <a:lstStyle/>
          <a:p>
            <a:r>
              <a:rPr lang="en-US" dirty="0"/>
              <a:t>Initiating a Fire Marshal Review</a:t>
            </a:r>
            <a:endParaRPr lang="en-CA" dirty="0"/>
          </a:p>
        </p:txBody>
      </p:sp>
      <p:sp>
        <p:nvSpPr>
          <p:cNvPr id="3" name="Content Placeholder 2">
            <a:extLst>
              <a:ext uri="{FF2B5EF4-FFF2-40B4-BE49-F238E27FC236}">
                <a16:creationId xmlns:a16="http://schemas.microsoft.com/office/drawing/2014/main" id="{F6E60B0F-D1D3-4474-AFE4-5C824CB3D0F6}"/>
              </a:ext>
            </a:extLst>
          </p:cNvPr>
          <p:cNvSpPr>
            <a:spLocks noGrp="1"/>
          </p:cNvSpPr>
          <p:nvPr>
            <p:ph idx="1"/>
          </p:nvPr>
        </p:nvSpPr>
        <p:spPr>
          <a:xfrm>
            <a:off x="347296" y="1401417"/>
            <a:ext cx="8456734" cy="4533675"/>
          </a:xfrm>
        </p:spPr>
        <p:txBody>
          <a:bodyPr>
            <a:normAutofit/>
          </a:bodyPr>
          <a:lstStyle/>
          <a:p>
            <a:pPr marL="285750" lvl="0" indent="-285750">
              <a:lnSpc>
                <a:spcPct val="100000"/>
              </a:lnSpc>
              <a:spcAft>
                <a:spcPts val="600"/>
              </a:spcAft>
              <a:buFont typeface="Arial" panose="020B0604020202020204" pitchFamily="34" charset="0"/>
              <a:buChar char="•"/>
            </a:pPr>
            <a:r>
              <a:rPr lang="en-CA" dirty="0"/>
              <a:t>A request to the Fire Marshal for a review of an Order must be within </a:t>
            </a:r>
            <a:r>
              <a:rPr lang="en-CA" b="1" dirty="0"/>
              <a:t>15 calendar days</a:t>
            </a:r>
            <a:r>
              <a:rPr lang="en-CA" dirty="0"/>
              <a:t> after the Order is served. </a:t>
            </a:r>
          </a:p>
          <a:p>
            <a:pPr marL="285750" lvl="0" indent="-285750">
              <a:lnSpc>
                <a:spcPct val="100000"/>
              </a:lnSpc>
              <a:spcAft>
                <a:spcPts val="600"/>
              </a:spcAft>
              <a:buFont typeface="Arial" panose="020B0604020202020204" pitchFamily="34" charset="0"/>
              <a:buChar char="•"/>
            </a:pPr>
            <a:r>
              <a:rPr lang="en-CA" dirty="0"/>
              <a:t>If additional time is needed to make a request, the Fire Marshal may grant an extension.  The request for an extension must be received by the Fire Marshal within </a:t>
            </a:r>
            <a:r>
              <a:rPr lang="en-CA" b="1" dirty="0"/>
              <a:t>30 calendar days</a:t>
            </a:r>
            <a:r>
              <a:rPr lang="en-CA" dirty="0"/>
              <a:t> after the Order is served.  Reasons for the extension must be provided.  </a:t>
            </a:r>
          </a:p>
          <a:p>
            <a:pPr marL="285750" lvl="0" indent="-285750">
              <a:lnSpc>
                <a:spcPct val="100000"/>
              </a:lnSpc>
              <a:spcAft>
                <a:spcPts val="600"/>
              </a:spcAft>
              <a:buFont typeface="Arial" panose="020B0604020202020204" pitchFamily="34" charset="0"/>
              <a:buChar char="•"/>
            </a:pPr>
            <a:r>
              <a:rPr lang="en-CA" dirty="0"/>
              <a:t>The Order is stayed when a review is requested.  However, the stay may be lifted upon request if necessary for public safety.  </a:t>
            </a:r>
          </a:p>
          <a:p>
            <a:pPr marL="285750" lvl="0" indent="-285750">
              <a:lnSpc>
                <a:spcPct val="100000"/>
              </a:lnSpc>
              <a:spcAft>
                <a:spcPts val="600"/>
              </a:spcAft>
              <a:buFont typeface="Arial" panose="020B0604020202020204" pitchFamily="34" charset="0"/>
              <a:buChar char="•"/>
            </a:pPr>
            <a:r>
              <a:rPr lang="en-CA" dirty="0"/>
              <a:t>A request may be made online (preferred) or by email, mail, or fax.  </a:t>
            </a:r>
          </a:p>
          <a:p>
            <a:pPr marL="285750" lvl="0" indent="-285750">
              <a:lnSpc>
                <a:spcPct val="100000"/>
              </a:lnSpc>
              <a:spcAft>
                <a:spcPts val="600"/>
              </a:spcAft>
              <a:buFont typeface="Arial" panose="020B0604020202020204" pitchFamily="34" charset="0"/>
              <a:buChar char="•"/>
            </a:pPr>
            <a:r>
              <a:rPr lang="en-CA" dirty="0"/>
              <a:t>Days are counted using the provisions/rules in the </a:t>
            </a:r>
            <a:r>
              <a:rPr lang="en-CA" i="1" dirty="0"/>
              <a:t>Legislation Act, 2006</a:t>
            </a:r>
            <a:r>
              <a:rPr lang="en-CA" dirty="0"/>
              <a:t>.  </a:t>
            </a:r>
          </a:p>
        </p:txBody>
      </p:sp>
      <p:sp>
        <p:nvSpPr>
          <p:cNvPr id="5" name="Slide Number Placeholder 4">
            <a:extLst>
              <a:ext uri="{FF2B5EF4-FFF2-40B4-BE49-F238E27FC236}">
                <a16:creationId xmlns:a16="http://schemas.microsoft.com/office/drawing/2014/main" id="{847A9DEB-1102-4492-84C8-B11E283356A5}"/>
              </a:ext>
            </a:extLst>
          </p:cNvPr>
          <p:cNvSpPr>
            <a:spLocks noGrp="1"/>
          </p:cNvSpPr>
          <p:nvPr>
            <p:ph type="sldNum" sz="quarter" idx="12"/>
          </p:nvPr>
        </p:nvSpPr>
        <p:spPr/>
        <p:txBody>
          <a:bodyPr/>
          <a:lstStyle/>
          <a:p>
            <a:fld id="{9CAA33A2-411E-8443-83D0-3263C24E97A5}" type="slidenum">
              <a:rPr lang="en-US" smtClean="0"/>
              <a:pPr/>
              <a:t>8</a:t>
            </a:fld>
            <a:endParaRPr lang="en-US" dirty="0"/>
          </a:p>
        </p:txBody>
      </p:sp>
      <p:sp>
        <p:nvSpPr>
          <p:cNvPr id="6" name="Footer Placeholder 5">
            <a:extLst>
              <a:ext uri="{FF2B5EF4-FFF2-40B4-BE49-F238E27FC236}">
                <a16:creationId xmlns:a16="http://schemas.microsoft.com/office/drawing/2014/main" id="{DC8E9785-B9A4-4423-842A-71482BFE7D83}"/>
              </a:ext>
            </a:extLst>
          </p:cNvPr>
          <p:cNvSpPr>
            <a:spLocks noGrp="1"/>
          </p:cNvSpPr>
          <p:nvPr>
            <p:ph type="ftr" sz="quarter" idx="11"/>
          </p:nvPr>
        </p:nvSpPr>
        <p:spPr/>
        <p:txBody>
          <a:bodyPr/>
          <a:lstStyle/>
          <a:p>
            <a:pPr algn="l"/>
            <a:r>
              <a:rPr lang="en-US" dirty="0"/>
              <a:t>Fire Marshal Review Process</a:t>
            </a:r>
          </a:p>
        </p:txBody>
      </p:sp>
    </p:spTree>
    <p:extLst>
      <p:ext uri="{BB962C8B-B14F-4D97-AF65-F5344CB8AC3E}">
        <p14:creationId xmlns:p14="http://schemas.microsoft.com/office/powerpoint/2010/main" val="1852160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A213-138A-424F-BA4D-D9F1B246299E}"/>
              </a:ext>
            </a:extLst>
          </p:cNvPr>
          <p:cNvSpPr>
            <a:spLocks noGrp="1"/>
          </p:cNvSpPr>
          <p:nvPr>
            <p:ph type="title"/>
          </p:nvPr>
        </p:nvSpPr>
        <p:spPr/>
        <p:txBody>
          <a:bodyPr/>
          <a:lstStyle/>
          <a:p>
            <a:r>
              <a:rPr lang="en-US" dirty="0"/>
              <a:t>Initiating a Fire Marshal Review</a:t>
            </a:r>
            <a:endParaRPr lang="en-CA" dirty="0"/>
          </a:p>
        </p:txBody>
      </p:sp>
      <p:sp>
        <p:nvSpPr>
          <p:cNvPr id="3" name="Content Placeholder 2">
            <a:extLst>
              <a:ext uri="{FF2B5EF4-FFF2-40B4-BE49-F238E27FC236}">
                <a16:creationId xmlns:a16="http://schemas.microsoft.com/office/drawing/2014/main" id="{F6E60B0F-D1D3-4474-AFE4-5C824CB3D0F6}"/>
              </a:ext>
            </a:extLst>
          </p:cNvPr>
          <p:cNvSpPr>
            <a:spLocks noGrp="1"/>
          </p:cNvSpPr>
          <p:nvPr>
            <p:ph idx="1"/>
          </p:nvPr>
        </p:nvSpPr>
        <p:spPr>
          <a:xfrm>
            <a:off x="347296" y="1401417"/>
            <a:ext cx="8456734" cy="4533675"/>
          </a:xfrm>
        </p:spPr>
        <p:txBody>
          <a:bodyPr>
            <a:normAutofit/>
          </a:bodyPr>
          <a:lstStyle/>
          <a:p>
            <a:pPr marL="285750" lvl="0" indent="-285750">
              <a:lnSpc>
                <a:spcPct val="100000"/>
              </a:lnSpc>
              <a:spcAft>
                <a:spcPts val="600"/>
              </a:spcAft>
              <a:buFont typeface="Arial" panose="020B0604020202020204" pitchFamily="34" charset="0"/>
              <a:buChar char="•"/>
            </a:pPr>
            <a:r>
              <a:rPr lang="en-CA" dirty="0"/>
              <a:t>A request for a Fire Marshal Review may be made if someone is:</a:t>
            </a:r>
          </a:p>
          <a:p>
            <a:pPr>
              <a:lnSpc>
                <a:spcPct val="120000"/>
              </a:lnSpc>
              <a:spcBef>
                <a:spcPts val="0"/>
              </a:spcBef>
            </a:pPr>
            <a:r>
              <a:rPr lang="en-CA" dirty="0"/>
              <a:t>	Disputing the </a:t>
            </a:r>
            <a:r>
              <a:rPr lang="en-CA" u="sng" dirty="0"/>
              <a:t>action</a:t>
            </a:r>
            <a:r>
              <a:rPr lang="en-CA" dirty="0"/>
              <a:t> required by the Order.</a:t>
            </a:r>
          </a:p>
          <a:p>
            <a:pPr>
              <a:lnSpc>
                <a:spcPct val="120000"/>
              </a:lnSpc>
              <a:spcBef>
                <a:spcPts val="0"/>
              </a:spcBef>
            </a:pPr>
            <a:r>
              <a:rPr lang="en-CA" dirty="0"/>
              <a:t>	Asking for </a:t>
            </a:r>
            <a:r>
              <a:rPr lang="en-CA" u="sng" dirty="0"/>
              <a:t>additional time </a:t>
            </a:r>
            <a:r>
              <a:rPr lang="en-CA" dirty="0"/>
              <a:t>to comply with the Order.</a:t>
            </a:r>
          </a:p>
          <a:p>
            <a:pPr>
              <a:lnSpc>
                <a:spcPct val="120000"/>
              </a:lnSpc>
              <a:spcBef>
                <a:spcPts val="0"/>
              </a:spcBef>
            </a:pPr>
            <a:r>
              <a:rPr lang="en-CA" dirty="0"/>
              <a:t>	Aggrieved by the Order for any </a:t>
            </a:r>
            <a:r>
              <a:rPr lang="en-CA" u="sng" dirty="0"/>
              <a:t>other reason</a:t>
            </a:r>
            <a:r>
              <a:rPr lang="en-CA" dirty="0"/>
              <a:t>.</a:t>
            </a:r>
          </a:p>
          <a:p>
            <a:pPr marL="285750" indent="-285750">
              <a:lnSpc>
                <a:spcPct val="100000"/>
              </a:lnSpc>
              <a:spcAft>
                <a:spcPts val="600"/>
              </a:spcAft>
              <a:buFont typeface="Arial" panose="020B0604020202020204" pitchFamily="34" charset="0"/>
              <a:buChar char="•"/>
            </a:pPr>
            <a:r>
              <a:rPr lang="en-CA" dirty="0"/>
              <a:t>An applicant (or their representative) must complete and submit an application form to request a Fire Marshal Review.  </a:t>
            </a:r>
          </a:p>
          <a:p>
            <a:pPr marL="285750" lvl="0" indent="-285750">
              <a:lnSpc>
                <a:spcPct val="100000"/>
              </a:lnSpc>
              <a:spcAft>
                <a:spcPts val="600"/>
              </a:spcAft>
              <a:buFont typeface="Arial" panose="020B0604020202020204" pitchFamily="34" charset="0"/>
              <a:buChar char="•"/>
            </a:pPr>
            <a:r>
              <a:rPr lang="en-CA" dirty="0"/>
              <a:t>The application form collects initiation information about why they are aggrieved by the Order.  </a:t>
            </a:r>
          </a:p>
          <a:p>
            <a:pPr marL="285750" lvl="0" indent="-285750">
              <a:lnSpc>
                <a:spcPct val="100000"/>
              </a:lnSpc>
              <a:spcAft>
                <a:spcPts val="600"/>
              </a:spcAft>
              <a:buFont typeface="Arial" panose="020B0604020202020204" pitchFamily="34" charset="0"/>
              <a:buChar char="•"/>
            </a:pPr>
            <a:r>
              <a:rPr lang="en-CA" dirty="0"/>
              <a:t>This information is shared with the fire department.  </a:t>
            </a:r>
          </a:p>
          <a:p>
            <a:pPr marL="285750" lvl="0" indent="-285750">
              <a:lnSpc>
                <a:spcPct val="100000"/>
              </a:lnSpc>
              <a:spcAft>
                <a:spcPts val="600"/>
              </a:spcAft>
              <a:buFont typeface="Arial" panose="020B0604020202020204" pitchFamily="34" charset="0"/>
              <a:buChar char="•"/>
            </a:pPr>
            <a:r>
              <a:rPr lang="en-CA" dirty="0"/>
              <a:t>The scope of the Fire Marshal Review may be limited to the matters identified on the application from.  </a:t>
            </a:r>
          </a:p>
        </p:txBody>
      </p:sp>
      <p:sp>
        <p:nvSpPr>
          <p:cNvPr id="5" name="Slide Number Placeholder 4">
            <a:extLst>
              <a:ext uri="{FF2B5EF4-FFF2-40B4-BE49-F238E27FC236}">
                <a16:creationId xmlns:a16="http://schemas.microsoft.com/office/drawing/2014/main" id="{847A9DEB-1102-4492-84C8-B11E283356A5}"/>
              </a:ext>
            </a:extLst>
          </p:cNvPr>
          <p:cNvSpPr>
            <a:spLocks noGrp="1"/>
          </p:cNvSpPr>
          <p:nvPr>
            <p:ph type="sldNum" sz="quarter" idx="12"/>
          </p:nvPr>
        </p:nvSpPr>
        <p:spPr/>
        <p:txBody>
          <a:bodyPr/>
          <a:lstStyle/>
          <a:p>
            <a:fld id="{9CAA33A2-411E-8443-83D0-3263C24E97A5}" type="slidenum">
              <a:rPr lang="en-US" smtClean="0"/>
              <a:pPr/>
              <a:t>9</a:t>
            </a:fld>
            <a:endParaRPr lang="en-US" dirty="0"/>
          </a:p>
        </p:txBody>
      </p:sp>
      <p:sp>
        <p:nvSpPr>
          <p:cNvPr id="6" name="Footer Placeholder 5">
            <a:extLst>
              <a:ext uri="{FF2B5EF4-FFF2-40B4-BE49-F238E27FC236}">
                <a16:creationId xmlns:a16="http://schemas.microsoft.com/office/drawing/2014/main" id="{DC8E9785-B9A4-4423-842A-71482BFE7D83}"/>
              </a:ext>
            </a:extLst>
          </p:cNvPr>
          <p:cNvSpPr>
            <a:spLocks noGrp="1"/>
          </p:cNvSpPr>
          <p:nvPr>
            <p:ph type="ftr" sz="quarter" idx="11"/>
          </p:nvPr>
        </p:nvSpPr>
        <p:spPr/>
        <p:txBody>
          <a:bodyPr/>
          <a:lstStyle/>
          <a:p>
            <a:pPr algn="l"/>
            <a:r>
              <a:rPr lang="en-US" dirty="0"/>
              <a:t>Fire Marshal Review Process</a:t>
            </a:r>
          </a:p>
        </p:txBody>
      </p:sp>
    </p:spTree>
    <p:extLst>
      <p:ext uri="{BB962C8B-B14F-4D97-AF65-F5344CB8AC3E}">
        <p14:creationId xmlns:p14="http://schemas.microsoft.com/office/powerpoint/2010/main" val="3793840047"/>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PPT_4x3_template_Greyscale version_V1 (002)" id="{345A3F34-39C0-497B-9C97-35B14570B740}" vid="{0F1F5CFE-5A93-4139-BCB5-095ADE650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2C39E4B46BAC438C5D9DFFF7F4B1F0" ma:contentTypeVersion="13" ma:contentTypeDescription="Create a new document." ma:contentTypeScope="" ma:versionID="9dbba5efabbc97b143117ac562f4ac8a">
  <xsd:schema xmlns:xsd="http://www.w3.org/2001/XMLSchema" xmlns:xs="http://www.w3.org/2001/XMLSchema" xmlns:p="http://schemas.microsoft.com/office/2006/metadata/properties" xmlns:ns3="e653189e-b589-43c9-a0b5-c9ef75fe263e" xmlns:ns4="a837b080-da5c-4b2f-b9d8-77bad36eef25" targetNamespace="http://schemas.microsoft.com/office/2006/metadata/properties" ma:root="true" ma:fieldsID="a37dbe174fef27f6631298c1e11de886" ns3:_="" ns4:_="">
    <xsd:import namespace="e653189e-b589-43c9-a0b5-c9ef75fe263e"/>
    <xsd:import namespace="a837b080-da5c-4b2f-b9d8-77bad36eef2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53189e-b589-43c9-a0b5-c9ef75fe26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37b080-da5c-4b2f-b9d8-77bad36eef2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990374-3315-4245-AF3E-B29C321025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53189e-b589-43c9-a0b5-c9ef75fe263e"/>
    <ds:schemaRef ds:uri="a837b080-da5c-4b2f-b9d8-77bad36eef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197348-6081-4BD5-B6CE-1D35A559AE8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837b080-da5c-4b2f-b9d8-77bad36eef25"/>
    <ds:schemaRef ds:uri="http://purl.org/dc/elements/1.1/"/>
    <ds:schemaRef ds:uri="http://schemas.microsoft.com/office/2006/metadata/properties"/>
    <ds:schemaRef ds:uri="e653189e-b589-43c9-a0b5-c9ef75fe263e"/>
    <ds:schemaRef ds:uri="http://www.w3.org/XML/1998/namespace"/>
    <ds:schemaRef ds:uri="http://purl.org/dc/dcmitype/"/>
  </ds:schemaRefs>
</ds:datastoreItem>
</file>

<file path=customXml/itemProps3.xml><?xml version="1.0" encoding="utf-8"?>
<ds:datastoreItem xmlns:ds="http://schemas.openxmlformats.org/officeDocument/2006/customXml" ds:itemID="{6504945F-6251-4F66-8101-2B7A1605D7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1016</TotalTime>
  <Words>3239</Words>
  <Application>Microsoft Office PowerPoint</Application>
  <PresentationFormat>On-screen Show (4:3)</PresentationFormat>
  <Paragraphs>297</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Brush Script MT</vt:lpstr>
      <vt:lpstr>Calibri</vt:lpstr>
      <vt:lpstr>Office Theme</vt:lpstr>
      <vt:lpstr>Inspection Orders  and Fire Marshal Reviews</vt:lpstr>
      <vt:lpstr>Overview</vt:lpstr>
      <vt:lpstr>FPPA – Section 21(1), Inspection Orders</vt:lpstr>
      <vt:lpstr>FPPA – Section 23, Contents of Order</vt:lpstr>
      <vt:lpstr>OFM Inspection Order Template</vt:lpstr>
      <vt:lpstr>Right to Request a Fire Marshal Review</vt:lpstr>
      <vt:lpstr>Fire Marshal Review Process</vt:lpstr>
      <vt:lpstr>Initiating a Fire Marshal Review</vt:lpstr>
      <vt:lpstr>Initiating a Fire Marshal Review</vt:lpstr>
      <vt:lpstr>Screening</vt:lpstr>
      <vt:lpstr>Acknowledgment / Supporting Information</vt:lpstr>
      <vt:lpstr>Supporting Information Guidelines</vt:lpstr>
      <vt:lpstr>Supporting Information Form</vt:lpstr>
      <vt:lpstr>Technical Review / Decision / Appeal to FSC</vt:lpstr>
      <vt:lpstr>Numbers &amp; Graphs – 10 Years of FM Reviews</vt:lpstr>
      <vt:lpstr>Inspection Orders – Property Description</vt:lpstr>
      <vt:lpstr>Inspection Orders – Property Description Example</vt:lpstr>
      <vt:lpstr>Inspection Orders – Reasons </vt:lpstr>
      <vt:lpstr>Reasons – Example</vt:lpstr>
      <vt:lpstr>Inspection Orders – Action Required &amp; Date</vt:lpstr>
      <vt:lpstr>Inspection Orders – Common Themes</vt:lpstr>
      <vt:lpstr>Inspection Orders – Common Issues</vt:lpstr>
      <vt:lpstr>Inspection Orders – Common Asks</vt:lpstr>
      <vt:lpstr>Case 1 – Invalid Order</vt:lpstr>
      <vt:lpstr>Case 2 – Extension of Time</vt:lpstr>
      <vt:lpstr>Case 3 – Ordering Inspections by Others</vt:lpstr>
      <vt:lpstr>Case 4 – Modified Order</vt:lpstr>
      <vt:lpstr>Case 4 – Modified Order</vt:lpstr>
      <vt:lpstr>Case 4 – Modified Order</vt:lpstr>
      <vt:lpstr>Case 4 – Modified Order</vt:lpstr>
      <vt:lpstr>Thank you!</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1/6</dc:title>
  <dc:creator>Campbell, Ashley (CAB)</dc:creator>
  <cp:lastModifiedBy>Baka, Elayne (SOLGEN)</cp:lastModifiedBy>
  <cp:revision>50</cp:revision>
  <cp:lastPrinted>2019-04-11T20:21:32Z</cp:lastPrinted>
  <dcterms:created xsi:type="dcterms:W3CDTF">2019-05-13T17:26:18Z</dcterms:created>
  <dcterms:modified xsi:type="dcterms:W3CDTF">2022-06-03T16:39:39Z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0x010100482C39E4B46BAC438C5D9DFFF7F4B1F0</vt:lpwstr>
  </property>
  <property fmtid="{D5CDD505-2E9C-101B-9397-08002B2CF9AE}" pid="3" name="MSIP_Label_034a106e-6316-442c-ad35-738afd673d2b_Enabled">
    <vt:lpwstr>true</vt:lpwstr>
  </property>
  <property fmtid="{D5CDD505-2E9C-101B-9397-08002B2CF9AE}" pid="4" name="MSIP_Label_034a106e-6316-442c-ad35-738afd673d2b_SetDate">
    <vt:lpwstr>2022-05-30T02:06:25Z</vt:lpwstr>
  </property>
  <property fmtid="{D5CDD505-2E9C-101B-9397-08002B2CF9AE}" pid="5" name="MSIP_Label_034a106e-6316-442c-ad35-738afd673d2b_Method">
    <vt:lpwstr>Standard</vt:lpwstr>
  </property>
  <property fmtid="{D5CDD505-2E9C-101B-9397-08002B2CF9AE}" pid="6" name="MSIP_Label_034a106e-6316-442c-ad35-738afd673d2b_Name">
    <vt:lpwstr>034a106e-6316-442c-ad35-738afd673d2b</vt:lpwstr>
  </property>
  <property fmtid="{D5CDD505-2E9C-101B-9397-08002B2CF9AE}" pid="7" name="MSIP_Label_034a106e-6316-442c-ad35-738afd673d2b_SiteId">
    <vt:lpwstr>cddc1229-ac2a-4b97-b78a-0e5cacb5865c</vt:lpwstr>
  </property>
  <property fmtid="{D5CDD505-2E9C-101B-9397-08002B2CF9AE}" pid="8" name="MSIP_Label_034a106e-6316-442c-ad35-738afd673d2b_ContentBits">
    <vt:lpwstr>0</vt:lpwstr>
  </property>
</Properties>
</file>