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8"/>
  </p:notesMasterIdLst>
  <p:handoutMasterIdLst>
    <p:handoutMasterId r:id="rId59"/>
  </p:handoutMasterIdLst>
  <p:sldIdLst>
    <p:sldId id="256" r:id="rId5"/>
    <p:sldId id="258" r:id="rId6"/>
    <p:sldId id="259" r:id="rId7"/>
    <p:sldId id="260" r:id="rId8"/>
    <p:sldId id="261" r:id="rId9"/>
    <p:sldId id="326" r:id="rId10"/>
    <p:sldId id="327" r:id="rId11"/>
    <p:sldId id="321" r:id="rId12"/>
    <p:sldId id="322" r:id="rId13"/>
    <p:sldId id="262" r:id="rId14"/>
    <p:sldId id="263" r:id="rId15"/>
    <p:sldId id="264" r:id="rId16"/>
    <p:sldId id="265" r:id="rId17"/>
    <p:sldId id="266" r:id="rId18"/>
    <p:sldId id="267" r:id="rId19"/>
    <p:sldId id="331" r:id="rId20"/>
    <p:sldId id="332" r:id="rId21"/>
    <p:sldId id="268" r:id="rId22"/>
    <p:sldId id="269" r:id="rId23"/>
    <p:sldId id="270" r:id="rId24"/>
    <p:sldId id="271" r:id="rId25"/>
    <p:sldId id="272" r:id="rId26"/>
    <p:sldId id="273" r:id="rId27"/>
    <p:sldId id="274" r:id="rId28"/>
    <p:sldId id="275" r:id="rId29"/>
    <p:sldId id="276" r:id="rId30"/>
    <p:sldId id="277" r:id="rId31"/>
    <p:sldId id="309" r:id="rId32"/>
    <p:sldId id="329" r:id="rId33"/>
    <p:sldId id="310" r:id="rId34"/>
    <p:sldId id="298" r:id="rId35"/>
    <p:sldId id="299" r:id="rId36"/>
    <p:sldId id="300" r:id="rId37"/>
    <p:sldId id="301" r:id="rId38"/>
    <p:sldId id="302" r:id="rId39"/>
    <p:sldId id="303" r:id="rId40"/>
    <p:sldId id="304" r:id="rId41"/>
    <p:sldId id="333" r:id="rId42"/>
    <p:sldId id="334" r:id="rId43"/>
    <p:sldId id="335" r:id="rId44"/>
    <p:sldId id="336" r:id="rId45"/>
    <p:sldId id="337" r:id="rId46"/>
    <p:sldId id="338" r:id="rId47"/>
    <p:sldId id="339" r:id="rId48"/>
    <p:sldId id="341" r:id="rId49"/>
    <p:sldId id="340" r:id="rId50"/>
    <p:sldId id="342" r:id="rId51"/>
    <p:sldId id="343" r:id="rId52"/>
    <p:sldId id="344" r:id="rId53"/>
    <p:sldId id="317" r:id="rId54"/>
    <p:sldId id="307" r:id="rId55"/>
    <p:sldId id="308" r:id="rId56"/>
    <p:sldId id="320" r:id="rId5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CAC1B3A-D480-48EE-A6C2-029BBC2F4294}">
          <p14:sldIdLst>
            <p14:sldId id="256"/>
            <p14:sldId id="258"/>
            <p14:sldId id="259"/>
            <p14:sldId id="260"/>
            <p14:sldId id="261"/>
            <p14:sldId id="326"/>
            <p14:sldId id="327"/>
            <p14:sldId id="321"/>
            <p14:sldId id="322"/>
            <p14:sldId id="262"/>
            <p14:sldId id="263"/>
            <p14:sldId id="264"/>
            <p14:sldId id="265"/>
            <p14:sldId id="266"/>
            <p14:sldId id="267"/>
            <p14:sldId id="331"/>
            <p14:sldId id="332"/>
            <p14:sldId id="268"/>
            <p14:sldId id="269"/>
            <p14:sldId id="270"/>
            <p14:sldId id="271"/>
            <p14:sldId id="272"/>
            <p14:sldId id="273"/>
            <p14:sldId id="274"/>
            <p14:sldId id="275"/>
            <p14:sldId id="276"/>
            <p14:sldId id="277"/>
            <p14:sldId id="309"/>
            <p14:sldId id="329"/>
            <p14:sldId id="310"/>
            <p14:sldId id="298"/>
            <p14:sldId id="299"/>
            <p14:sldId id="300"/>
            <p14:sldId id="301"/>
            <p14:sldId id="302"/>
            <p14:sldId id="303"/>
            <p14:sldId id="304"/>
            <p14:sldId id="333"/>
            <p14:sldId id="334"/>
            <p14:sldId id="335"/>
            <p14:sldId id="336"/>
            <p14:sldId id="337"/>
            <p14:sldId id="338"/>
            <p14:sldId id="339"/>
            <p14:sldId id="341"/>
            <p14:sldId id="340"/>
            <p14:sldId id="342"/>
            <p14:sldId id="343"/>
            <p14:sldId id="344"/>
          </p14:sldIdLst>
        </p14:section>
        <p14:section name="Untitled Section" id="{F09F324A-A88C-4C91-B0F2-DEA381D0FAC3}">
          <p14:sldIdLst>
            <p14:sldId id="317"/>
            <p14:sldId id="307"/>
            <p14:sldId id="308"/>
            <p14:sldId id="32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5556" autoAdjust="0"/>
  </p:normalViewPr>
  <p:slideViewPr>
    <p:cSldViewPr>
      <p:cViewPr varScale="1">
        <p:scale>
          <a:sx n="81" d="100"/>
          <a:sy n="81" d="100"/>
        </p:scale>
        <p:origin x="54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56"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CA"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6" tIns="46588" rIns="93176" bIns="46588" rtlCol="0"/>
          <a:lstStyle>
            <a:lvl1pPr algn="r">
              <a:defRPr sz="1200"/>
            </a:lvl1pPr>
          </a:lstStyle>
          <a:p>
            <a:fld id="{8219C673-C376-4DCF-89AE-B1EF6D3123F4}" type="datetimeFigureOut">
              <a:rPr lang="en-US" smtClean="0"/>
              <a:pPr/>
              <a:t>8/9/2018</a:t>
            </a:fld>
            <a:endParaRPr lang="en-CA" dirty="0"/>
          </a:p>
        </p:txBody>
      </p:sp>
      <p:sp>
        <p:nvSpPr>
          <p:cNvPr id="4" name="Footer Placeholder 3"/>
          <p:cNvSpPr>
            <a:spLocks noGrp="1"/>
          </p:cNvSpPr>
          <p:nvPr>
            <p:ph type="ftr" sz="quarter" idx="2"/>
          </p:nvPr>
        </p:nvSpPr>
        <p:spPr>
          <a:xfrm>
            <a:off x="0" y="8829966"/>
            <a:ext cx="3037840" cy="464820"/>
          </a:xfrm>
          <a:prstGeom prst="rect">
            <a:avLst/>
          </a:prstGeom>
        </p:spPr>
        <p:txBody>
          <a:bodyPr vert="horz" lIns="93176" tIns="46588" rIns="93176" bIns="46588"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939" y="8829966"/>
            <a:ext cx="3037840" cy="464820"/>
          </a:xfrm>
          <a:prstGeom prst="rect">
            <a:avLst/>
          </a:prstGeom>
        </p:spPr>
        <p:txBody>
          <a:bodyPr vert="horz" lIns="93176" tIns="46588" rIns="93176" bIns="46588" rtlCol="0" anchor="b"/>
          <a:lstStyle>
            <a:lvl1pPr algn="r">
              <a:defRPr sz="1200"/>
            </a:lvl1pPr>
          </a:lstStyle>
          <a:p>
            <a:fld id="{0740EAC8-99E0-4A6E-8C39-D5E58CC2EA4E}" type="slidenum">
              <a:rPr lang="en-CA" smtClean="0"/>
              <a:pPr/>
              <a:t>‹#›</a:t>
            </a:fld>
            <a:endParaRPr lang="en-C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CA" dirty="0"/>
          </a:p>
        </p:txBody>
      </p:sp>
      <p:sp>
        <p:nvSpPr>
          <p:cNvPr id="3" name="Date Placeholder 2"/>
          <p:cNvSpPr>
            <a:spLocks noGrp="1"/>
          </p:cNvSpPr>
          <p:nvPr>
            <p:ph type="dt" idx="1"/>
          </p:nvPr>
        </p:nvSpPr>
        <p:spPr>
          <a:xfrm>
            <a:off x="3970939" y="0"/>
            <a:ext cx="3037840" cy="464820"/>
          </a:xfrm>
          <a:prstGeom prst="rect">
            <a:avLst/>
          </a:prstGeom>
        </p:spPr>
        <p:txBody>
          <a:bodyPr vert="horz" lIns="93176" tIns="46588" rIns="93176" bIns="46588" rtlCol="0"/>
          <a:lstStyle>
            <a:lvl1pPr algn="r">
              <a:defRPr sz="1200"/>
            </a:lvl1pPr>
          </a:lstStyle>
          <a:p>
            <a:fld id="{D6962849-D8FD-4F46-851E-5BB9067A22E3}" type="datetimeFigureOut">
              <a:rPr lang="en-CA" smtClean="0"/>
              <a:pPr/>
              <a:t>09/08/2018</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CA"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6" tIns="46588" rIns="93176" bIns="4658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6"/>
            <a:ext cx="3037840" cy="464820"/>
          </a:xfrm>
          <a:prstGeom prst="rect">
            <a:avLst/>
          </a:prstGeom>
        </p:spPr>
        <p:txBody>
          <a:bodyPr vert="horz" lIns="93176" tIns="46588" rIns="93176" bIns="46588"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76" tIns="46588" rIns="93176" bIns="46588" rtlCol="0" anchor="b"/>
          <a:lstStyle>
            <a:lvl1pPr algn="r">
              <a:defRPr sz="1200"/>
            </a:lvl1pPr>
          </a:lstStyle>
          <a:p>
            <a:fld id="{2A1E1231-AD02-4C96-8823-F0365E4903EF}" type="slidenum">
              <a:rPr lang="en-CA" smtClean="0"/>
              <a:pPr/>
              <a:t>‹#›</a:t>
            </a:fld>
            <a:endParaRPr lang="en-C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2A1E1231-AD02-4C96-8823-F0365E4903EF}" type="slidenum">
              <a:rPr lang="en-CA" smtClean="0"/>
              <a:pPr/>
              <a:t>1</a:t>
            </a:fld>
            <a:endParaRPr lang="en-C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10</a:t>
            </a:fld>
            <a:endParaRPr lang="en-CA" dirty="0"/>
          </a:p>
        </p:txBody>
      </p:sp>
    </p:spTree>
    <p:extLst>
      <p:ext uri="{BB962C8B-B14F-4D97-AF65-F5344CB8AC3E}">
        <p14:creationId xmlns:p14="http://schemas.microsoft.com/office/powerpoint/2010/main" val="306828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11</a:t>
            </a:fld>
            <a:endParaRPr lang="en-CA" dirty="0"/>
          </a:p>
        </p:txBody>
      </p:sp>
    </p:spTree>
    <p:extLst>
      <p:ext uri="{BB962C8B-B14F-4D97-AF65-F5344CB8AC3E}">
        <p14:creationId xmlns:p14="http://schemas.microsoft.com/office/powerpoint/2010/main" val="1617871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a:xfrm>
            <a:off x="3970941" y="8829966"/>
            <a:ext cx="3037840" cy="464820"/>
          </a:xfrm>
          <a:prstGeom prst="rect">
            <a:avLst/>
          </a:prstGeom>
        </p:spPr>
        <p:txBody>
          <a:bodyPr/>
          <a:lstStyle/>
          <a:p>
            <a:fld id="{360938AA-F92C-462D-A205-454F84626103}" type="slidenum">
              <a:rPr lang="en-CA" smtClean="0"/>
              <a:pPr/>
              <a:t>12</a:t>
            </a:fld>
            <a:endParaRPr lang="en-CA"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AD9DD5CA-8F24-4EBD-9C20-1ACAAC2DEB5F}" type="slidenum">
              <a:rPr lang="en-CA" smtClean="0"/>
              <a:pPr/>
              <a:t>13</a:t>
            </a:fld>
            <a:endParaRPr lang="en-CA"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14</a:t>
            </a:fld>
            <a:endParaRPr lang="en-CA" dirty="0"/>
          </a:p>
        </p:txBody>
      </p:sp>
    </p:spTree>
    <p:extLst>
      <p:ext uri="{BB962C8B-B14F-4D97-AF65-F5344CB8AC3E}">
        <p14:creationId xmlns:p14="http://schemas.microsoft.com/office/powerpoint/2010/main" val="1941617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CA" dirty="0"/>
              <a:t>Page 5:</a:t>
            </a:r>
          </a:p>
          <a:p>
            <a:pPr defTabSz="921167">
              <a:defRPr/>
            </a:pPr>
            <a:r>
              <a:rPr lang="en-CA" dirty="0"/>
              <a:t>…</a:t>
            </a:r>
          </a:p>
          <a:p>
            <a:pPr defTabSz="921167">
              <a:defRPr/>
            </a:pPr>
            <a:r>
              <a:rPr lang="en-CA" dirty="0"/>
              <a:t>Affixing the seal to a document is a statement by a professional engineer to others that they can, with a high degree of confidence, depend upon the contents of the document for the furtherance of their projects. Since the outcome of a project depends on factors beyond the control of an engineer, however, a successful outcome cannot be guaranteed by an engineer. The seal is not, and should not be considered, a certification mark or warranty of correctness. According to the Supreme Court (</a:t>
            </a:r>
            <a:r>
              <a:rPr lang="en-CA" i="1" dirty="0"/>
              <a:t>Edgeworth Construction Ltd. v. N. D. Lea &amp; Associates Ltd.), the “seal attests that a qualified engineer </a:t>
            </a:r>
            <a:r>
              <a:rPr lang="en-CA" dirty="0"/>
              <a:t>prepared the document. It is not a guarantee of accuracy”. Instead, it should be considered a “mark of reliance”, an indication that others can rely on the fact that the opinions, judgments, or designs in the sealed documents were provided by a professional engineer held to high standards of knowledge, skill and ethical conduct.</a:t>
            </a:r>
          </a:p>
          <a:p>
            <a:r>
              <a:rPr lang="en-CA" dirty="0"/>
              <a:t>…</a:t>
            </a:r>
            <a:endParaRPr lang="en-US" dirty="0"/>
          </a:p>
        </p:txBody>
      </p:sp>
      <p:sp>
        <p:nvSpPr>
          <p:cNvPr id="4" name="Slide Number Placeholder 3"/>
          <p:cNvSpPr>
            <a:spLocks noGrp="1"/>
          </p:cNvSpPr>
          <p:nvPr>
            <p:ph type="sldNum" sz="quarter" idx="10"/>
          </p:nvPr>
        </p:nvSpPr>
        <p:spPr/>
        <p:txBody>
          <a:bodyPr/>
          <a:lstStyle/>
          <a:p>
            <a:fld id="{2A1E1231-AD02-4C96-8823-F0365E4903EF}" type="slidenum">
              <a:rPr lang="en-CA" smtClean="0"/>
              <a:pPr/>
              <a:t>15</a:t>
            </a:fld>
            <a:endParaRPr lang="en-CA" dirty="0"/>
          </a:p>
        </p:txBody>
      </p:sp>
    </p:spTree>
    <p:extLst>
      <p:ext uri="{BB962C8B-B14F-4D97-AF65-F5344CB8AC3E}">
        <p14:creationId xmlns:p14="http://schemas.microsoft.com/office/powerpoint/2010/main" val="871996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CA" dirty="0"/>
              <a:t>Page 5:</a:t>
            </a:r>
          </a:p>
          <a:p>
            <a:pPr defTabSz="921167">
              <a:defRPr/>
            </a:pPr>
            <a:r>
              <a:rPr lang="en-CA" dirty="0"/>
              <a:t>…</a:t>
            </a:r>
          </a:p>
          <a:p>
            <a:pPr defTabSz="921167">
              <a:defRPr/>
            </a:pPr>
            <a:r>
              <a:rPr lang="en-CA" dirty="0"/>
              <a:t>Affixing the seal to a document is a statement by a professional engineer to others that they can, with a high degree of confidence, depend upon the contents of the document for the furtherance of their projects. Since the outcome of a project depends on factors beyond the control of an engineer, however, a successful outcome cannot be guaranteed by an engineer. The seal is not, and should not be considered, a certification mark or warranty of correctness. According to the Supreme Court (</a:t>
            </a:r>
            <a:r>
              <a:rPr lang="en-CA" i="1" dirty="0"/>
              <a:t>Edgeworth Construction Ltd. v. N. D. Lea &amp; Associates Ltd.), the “seal attests that a qualified engineer </a:t>
            </a:r>
            <a:r>
              <a:rPr lang="en-CA" dirty="0"/>
              <a:t>prepared the document. It is not a guarantee of accuracy”. Instead, it should be considered a “mark of reliance”, an indication that others can rely on the fact that the opinions, judgments, or designs in the sealed documents were provided by a professional engineer held to high standards of knowledge, skill and ethical conduct.</a:t>
            </a:r>
          </a:p>
          <a:p>
            <a:r>
              <a:rPr lang="en-CA" dirty="0"/>
              <a:t>…</a:t>
            </a:r>
            <a:endParaRPr lang="en-US" dirty="0"/>
          </a:p>
        </p:txBody>
      </p:sp>
      <p:sp>
        <p:nvSpPr>
          <p:cNvPr id="4" name="Slide Number Placeholder 3"/>
          <p:cNvSpPr>
            <a:spLocks noGrp="1"/>
          </p:cNvSpPr>
          <p:nvPr>
            <p:ph type="sldNum" sz="quarter" idx="10"/>
          </p:nvPr>
        </p:nvSpPr>
        <p:spPr/>
        <p:txBody>
          <a:bodyPr/>
          <a:lstStyle/>
          <a:p>
            <a:fld id="{2A1E1231-AD02-4C96-8823-F0365E4903EF}" type="slidenum">
              <a:rPr lang="en-CA" smtClean="0"/>
              <a:pPr/>
              <a:t>16</a:t>
            </a:fld>
            <a:endParaRPr lang="en-CA" dirty="0"/>
          </a:p>
        </p:txBody>
      </p:sp>
    </p:spTree>
    <p:extLst>
      <p:ext uri="{BB962C8B-B14F-4D97-AF65-F5344CB8AC3E}">
        <p14:creationId xmlns:p14="http://schemas.microsoft.com/office/powerpoint/2010/main" val="871996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CA" dirty="0"/>
              <a:t>Page 5:</a:t>
            </a:r>
          </a:p>
          <a:p>
            <a:pPr defTabSz="921167">
              <a:defRPr/>
            </a:pPr>
            <a:r>
              <a:rPr lang="en-CA" dirty="0"/>
              <a:t>…</a:t>
            </a:r>
          </a:p>
          <a:p>
            <a:pPr defTabSz="921167">
              <a:defRPr/>
            </a:pPr>
            <a:r>
              <a:rPr lang="en-CA" dirty="0"/>
              <a:t>Affixing the seal to a document is a statement by a professional engineer to others that they can, with a high degree of confidence, depend upon the contents of the document for the furtherance of their projects. Since the outcome of a project depends on factors beyond the control of an engineer, however, a successful outcome cannot be guaranteed by an engineer. The seal is not, and should not be considered, a certification mark or warranty of correctness. According to the Supreme Court (</a:t>
            </a:r>
            <a:r>
              <a:rPr lang="en-CA" i="1" dirty="0"/>
              <a:t>Edgeworth Construction Ltd. v. N. D. Lea &amp; Associates Ltd.), the “seal attests that a qualified engineer </a:t>
            </a:r>
            <a:r>
              <a:rPr lang="en-CA" dirty="0"/>
              <a:t>prepared the document. It is not a guarantee of accuracy”. Instead, it should be considered a “mark of reliance”, an indication that others can rely on the fact that the opinions, judgments, or designs in the sealed documents were provided by a professional engineer held to high standards of knowledge, skill and ethical conduct.</a:t>
            </a:r>
          </a:p>
          <a:p>
            <a:r>
              <a:rPr lang="en-CA" dirty="0"/>
              <a:t>…</a:t>
            </a:r>
            <a:endParaRPr lang="en-US" dirty="0"/>
          </a:p>
        </p:txBody>
      </p:sp>
      <p:sp>
        <p:nvSpPr>
          <p:cNvPr id="4" name="Slide Number Placeholder 3"/>
          <p:cNvSpPr>
            <a:spLocks noGrp="1"/>
          </p:cNvSpPr>
          <p:nvPr>
            <p:ph type="sldNum" sz="quarter" idx="10"/>
          </p:nvPr>
        </p:nvSpPr>
        <p:spPr/>
        <p:txBody>
          <a:bodyPr/>
          <a:lstStyle/>
          <a:p>
            <a:fld id="{2A1E1231-AD02-4C96-8823-F0365E4903EF}" type="slidenum">
              <a:rPr lang="en-CA" smtClean="0"/>
              <a:pPr/>
              <a:t>17</a:t>
            </a:fld>
            <a:endParaRPr lang="en-CA" dirty="0"/>
          </a:p>
        </p:txBody>
      </p:sp>
    </p:spTree>
    <p:extLst>
      <p:ext uri="{BB962C8B-B14F-4D97-AF65-F5344CB8AC3E}">
        <p14:creationId xmlns:p14="http://schemas.microsoft.com/office/powerpoint/2010/main" val="8719962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18</a:t>
            </a:fld>
            <a:endParaRPr lang="en-CA" dirty="0"/>
          </a:p>
        </p:txBody>
      </p:sp>
    </p:spTree>
    <p:extLst>
      <p:ext uri="{BB962C8B-B14F-4D97-AF65-F5344CB8AC3E}">
        <p14:creationId xmlns:p14="http://schemas.microsoft.com/office/powerpoint/2010/main" val="3433736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AD9DD5CA-8F24-4EBD-9C20-1ACAAC2DEB5F}" type="slidenum">
              <a:rPr lang="en-CA" smtClean="0"/>
              <a:pPr/>
              <a:t>19</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a:xfrm>
            <a:off x="3970941" y="8829966"/>
            <a:ext cx="3037840" cy="464820"/>
          </a:xfrm>
          <a:prstGeom prst="rect">
            <a:avLst/>
          </a:prstGeom>
        </p:spPr>
        <p:txBody>
          <a:bodyPr/>
          <a:lstStyle/>
          <a:p>
            <a:fld id="{360938AA-F92C-462D-A205-454F84626103}" type="slidenum">
              <a:rPr lang="en-CA" smtClean="0"/>
              <a:pPr/>
              <a:t>2</a:t>
            </a:fld>
            <a:endParaRPr lang="en-CA"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Page 19:</a:t>
            </a:r>
          </a:p>
          <a:p>
            <a:r>
              <a:rPr lang="en-CA" dirty="0"/>
              <a:t>…</a:t>
            </a:r>
          </a:p>
          <a:p>
            <a:r>
              <a:rPr lang="en-CA" dirty="0"/>
              <a:t>Failure by an engineer to sign and seal an engineering document does not relieve the engineer of legal liability, since sealing of documents by engineers has nothing to do with the question of liability for negligence. Engineers are liable because they prepared the documents, or because they supervised or approved them, not because they signed or sealed them. Similarly, affixing a seal does not necessarily impose on an engineer the burden of any additional civil liabilities. The courts assign liability on the basis of the facts, not on whether the document is sealed.</a:t>
            </a:r>
          </a:p>
          <a:p>
            <a:r>
              <a:rPr lang="en-CA" dirty="0"/>
              <a:t>…</a:t>
            </a:r>
          </a:p>
        </p:txBody>
      </p:sp>
      <p:sp>
        <p:nvSpPr>
          <p:cNvPr id="4" name="Slide Number Placeholder 3"/>
          <p:cNvSpPr>
            <a:spLocks noGrp="1"/>
          </p:cNvSpPr>
          <p:nvPr>
            <p:ph type="sldNum" sz="quarter" idx="10"/>
          </p:nvPr>
        </p:nvSpPr>
        <p:spPr/>
        <p:txBody>
          <a:bodyPr/>
          <a:lstStyle/>
          <a:p>
            <a:fld id="{AD9DD5CA-8F24-4EBD-9C20-1ACAAC2DEB5F}" type="slidenum">
              <a:rPr lang="en-CA" smtClean="0"/>
              <a:pPr/>
              <a:t>20</a:t>
            </a:fld>
            <a:endParaRPr lang="en-CA"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a:xfrm>
            <a:off x="3970941" y="8829966"/>
            <a:ext cx="3037840" cy="464820"/>
          </a:xfrm>
          <a:prstGeom prst="rect">
            <a:avLst/>
          </a:prstGeom>
        </p:spPr>
        <p:txBody>
          <a:bodyPr/>
          <a:lstStyle/>
          <a:p>
            <a:fld id="{360938AA-F92C-462D-A205-454F84626103}" type="slidenum">
              <a:rPr lang="en-CA" smtClean="0"/>
              <a:pPr/>
              <a:t>21</a:t>
            </a:fld>
            <a:endParaRPr lang="en-CA"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22</a:t>
            </a:fld>
            <a:endParaRPr lang="en-CA" dirty="0"/>
          </a:p>
        </p:txBody>
      </p:sp>
    </p:spTree>
    <p:extLst>
      <p:ext uri="{BB962C8B-B14F-4D97-AF65-F5344CB8AC3E}">
        <p14:creationId xmlns:p14="http://schemas.microsoft.com/office/powerpoint/2010/main" val="959764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23</a:t>
            </a:fld>
            <a:endParaRPr lang="en-CA" dirty="0"/>
          </a:p>
        </p:txBody>
      </p:sp>
    </p:spTree>
    <p:extLst>
      <p:ext uri="{BB962C8B-B14F-4D97-AF65-F5344CB8AC3E}">
        <p14:creationId xmlns:p14="http://schemas.microsoft.com/office/powerpoint/2010/main" val="41380392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24</a:t>
            </a:fld>
            <a:endParaRPr lang="en-CA" dirty="0"/>
          </a:p>
        </p:txBody>
      </p:sp>
    </p:spTree>
    <p:extLst>
      <p:ext uri="{BB962C8B-B14F-4D97-AF65-F5344CB8AC3E}">
        <p14:creationId xmlns:p14="http://schemas.microsoft.com/office/powerpoint/2010/main" val="31235738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25</a:t>
            </a:fld>
            <a:endParaRPr lang="en-CA" dirty="0"/>
          </a:p>
        </p:txBody>
      </p:sp>
    </p:spTree>
    <p:extLst>
      <p:ext uri="{BB962C8B-B14F-4D97-AF65-F5344CB8AC3E}">
        <p14:creationId xmlns:p14="http://schemas.microsoft.com/office/powerpoint/2010/main" val="7592355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E1231-AD02-4C96-8823-F0365E4903EF}" type="slidenum">
              <a:rPr lang="en-CA" smtClean="0"/>
              <a:pPr/>
              <a:t>26</a:t>
            </a:fld>
            <a:endParaRPr lang="en-CA" dirty="0"/>
          </a:p>
        </p:txBody>
      </p:sp>
    </p:spTree>
    <p:extLst>
      <p:ext uri="{BB962C8B-B14F-4D97-AF65-F5344CB8AC3E}">
        <p14:creationId xmlns:p14="http://schemas.microsoft.com/office/powerpoint/2010/main" val="31696909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27</a:t>
            </a:fld>
            <a:endParaRPr lang="en-CA" dirty="0"/>
          </a:p>
        </p:txBody>
      </p:sp>
    </p:spTree>
    <p:extLst>
      <p:ext uri="{BB962C8B-B14F-4D97-AF65-F5344CB8AC3E}">
        <p14:creationId xmlns:p14="http://schemas.microsoft.com/office/powerpoint/2010/main" val="26174893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60"/>
            <a:r>
              <a:rPr lang="en-CA" i="1" dirty="0"/>
              <a:t>Page 5:</a:t>
            </a:r>
          </a:p>
          <a:p>
            <a:pPr defTabSz="931760"/>
            <a:r>
              <a:rPr lang="en-CA" i="1" dirty="0"/>
              <a:t>…</a:t>
            </a:r>
          </a:p>
          <a:p>
            <a:pPr defTabSz="931760"/>
            <a:r>
              <a:rPr lang="en-CA" i="1" dirty="0"/>
              <a:t>In general, </a:t>
            </a:r>
            <a:r>
              <a:rPr lang="en-CA" i="1" u="sng" dirty="0"/>
              <a:t>“final” means “final for the purposes intended"; for</a:t>
            </a:r>
            <a:r>
              <a:rPr lang="en-CA" i="1" dirty="0"/>
              <a:t> example, drawings prepared for building permit submission from construction drawings.  </a:t>
            </a:r>
            <a:r>
              <a:rPr lang="en-CA" i="1" u="sng" dirty="0"/>
              <a:t>Drawings submitted for building permits are final for that purpose</a:t>
            </a:r>
            <a:r>
              <a:rPr lang="en-CA" i="1" dirty="0"/>
              <a:t>, even though they may not contain all of the detail required for construction.  </a:t>
            </a:r>
            <a:r>
              <a:rPr lang="en-CA" i="1" u="sng" dirty="0"/>
              <a:t>Both sets of drawings need to be sealed</a:t>
            </a:r>
            <a:r>
              <a:rPr lang="en-CA" i="1" dirty="0"/>
              <a:t>.</a:t>
            </a:r>
          </a:p>
          <a:p>
            <a:r>
              <a:rPr lang="en-CA" dirty="0"/>
              <a:t>…</a:t>
            </a:r>
            <a:endParaRPr lang="en-US" dirty="0"/>
          </a:p>
        </p:txBody>
      </p:sp>
      <p:sp>
        <p:nvSpPr>
          <p:cNvPr id="4" name="Slide Number Placeholder 3"/>
          <p:cNvSpPr>
            <a:spLocks noGrp="1"/>
          </p:cNvSpPr>
          <p:nvPr>
            <p:ph type="sldNum" sz="quarter" idx="10"/>
          </p:nvPr>
        </p:nvSpPr>
        <p:spPr/>
        <p:txBody>
          <a:bodyPr/>
          <a:lstStyle/>
          <a:p>
            <a:fld id="{2A1E1231-AD02-4C96-8823-F0365E4903EF}" type="slidenum">
              <a:rPr lang="en-CA" smtClean="0"/>
              <a:pPr/>
              <a:t>28</a:t>
            </a:fld>
            <a:endParaRPr lang="en-CA"/>
          </a:p>
        </p:txBody>
      </p:sp>
    </p:spTree>
    <p:extLst>
      <p:ext uri="{BB962C8B-B14F-4D97-AF65-F5344CB8AC3E}">
        <p14:creationId xmlns:p14="http://schemas.microsoft.com/office/powerpoint/2010/main" val="41850052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29</a:t>
            </a:fld>
            <a:endParaRPr lang="en-CA" dirty="0"/>
          </a:p>
        </p:txBody>
      </p:sp>
    </p:spTree>
    <p:extLst>
      <p:ext uri="{BB962C8B-B14F-4D97-AF65-F5344CB8AC3E}">
        <p14:creationId xmlns:p14="http://schemas.microsoft.com/office/powerpoint/2010/main" val="3591283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a:xfrm>
            <a:off x="3970941" y="8829966"/>
            <a:ext cx="3037840" cy="464820"/>
          </a:xfrm>
          <a:prstGeom prst="rect">
            <a:avLst/>
          </a:prstGeom>
        </p:spPr>
        <p:txBody>
          <a:bodyPr/>
          <a:lstStyle/>
          <a:p>
            <a:fld id="{360938AA-F92C-462D-A205-454F84626103}" type="slidenum">
              <a:rPr lang="en-CA" smtClean="0"/>
              <a:pPr/>
              <a:t>3</a:t>
            </a:fld>
            <a:endParaRPr lang="en-CA"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30</a:t>
            </a:fld>
            <a:endParaRPr lang="en-CA" dirty="0"/>
          </a:p>
        </p:txBody>
      </p:sp>
    </p:spTree>
    <p:extLst>
      <p:ext uri="{BB962C8B-B14F-4D97-AF65-F5344CB8AC3E}">
        <p14:creationId xmlns:p14="http://schemas.microsoft.com/office/powerpoint/2010/main" val="30959265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31</a:t>
            </a:fld>
            <a:endParaRPr lang="en-CA" dirty="0"/>
          </a:p>
        </p:txBody>
      </p:sp>
    </p:spTree>
    <p:extLst>
      <p:ext uri="{BB962C8B-B14F-4D97-AF65-F5344CB8AC3E}">
        <p14:creationId xmlns:p14="http://schemas.microsoft.com/office/powerpoint/2010/main" val="29048350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32</a:t>
            </a:fld>
            <a:endParaRPr lang="en-CA" dirty="0"/>
          </a:p>
        </p:txBody>
      </p:sp>
    </p:spTree>
    <p:extLst>
      <p:ext uri="{BB962C8B-B14F-4D97-AF65-F5344CB8AC3E}">
        <p14:creationId xmlns:p14="http://schemas.microsoft.com/office/powerpoint/2010/main" val="2070119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CA" dirty="0"/>
              <a:t>For full definition on the Practice of Professional Engineering, please refer to the “</a:t>
            </a:r>
            <a:r>
              <a:rPr lang="en-CA" i="1" dirty="0"/>
              <a:t>Professional Engineering</a:t>
            </a:r>
            <a:r>
              <a:rPr lang="en-CA" i="1" baseline="0" dirty="0"/>
              <a:t> Practice</a:t>
            </a:r>
            <a:r>
              <a:rPr lang="en-CA" baseline="0" dirty="0"/>
              <a:t>” guideline.</a:t>
            </a:r>
          </a:p>
          <a:p>
            <a:endParaRPr lang="en-CA" baseline="0" dirty="0"/>
          </a:p>
          <a:p>
            <a:r>
              <a:rPr lang="en-CA" baseline="0" dirty="0"/>
              <a:t>Page 6:</a:t>
            </a:r>
          </a:p>
          <a:p>
            <a:r>
              <a:rPr lang="en-CA" baseline="0" dirty="0"/>
              <a:t>…</a:t>
            </a:r>
            <a:endParaRPr lang="en-CA" dirty="0"/>
          </a:p>
          <a:p>
            <a:endParaRPr lang="en-CA" dirty="0"/>
          </a:p>
          <a:p>
            <a:r>
              <a:rPr lang="en-CA" dirty="0"/>
              <a:t>The definition of the practice of professional engineering is</a:t>
            </a:r>
          </a:p>
          <a:p>
            <a:r>
              <a:rPr lang="en-CA" dirty="0"/>
              <a:t>set out in section 1 of the </a:t>
            </a:r>
            <a:r>
              <a:rPr lang="en-CA" i="1" dirty="0"/>
              <a:t>Professional Engineers Act</a:t>
            </a:r>
            <a:r>
              <a:rPr lang="en-CA" dirty="0"/>
              <a:t>. This</a:t>
            </a:r>
          </a:p>
          <a:p>
            <a:r>
              <a:rPr lang="en-CA" dirty="0"/>
              <a:t>definition sets out a three-part test for determining whether</a:t>
            </a:r>
          </a:p>
          <a:p>
            <a:r>
              <a:rPr lang="en-CA" dirty="0"/>
              <a:t>an act is within the practice of professional engineering:</a:t>
            </a:r>
          </a:p>
          <a:p>
            <a:r>
              <a:rPr lang="en-CA" dirty="0"/>
              <a:t>• Is it an act of planning, designing, composing, evaluating,</a:t>
            </a:r>
          </a:p>
          <a:p>
            <a:r>
              <a:rPr lang="en-CA" dirty="0"/>
              <a:t>advising, reporting, directing or supervising, or</a:t>
            </a:r>
          </a:p>
          <a:p>
            <a:r>
              <a:rPr lang="en-CA" dirty="0"/>
              <a:t>managing any of these acts?</a:t>
            </a:r>
          </a:p>
          <a:p>
            <a:r>
              <a:rPr lang="en-CA" dirty="0"/>
              <a:t>• Does it involve the safeguarding of life, health, property,</a:t>
            </a:r>
          </a:p>
          <a:p>
            <a:r>
              <a:rPr lang="en-CA" dirty="0"/>
              <a:t>economic interests, the public welfare or the environment?</a:t>
            </a:r>
          </a:p>
          <a:p>
            <a:r>
              <a:rPr lang="en-CA" dirty="0"/>
              <a:t>• Does it require the application of engineering principles?</a:t>
            </a:r>
          </a:p>
          <a:p>
            <a:r>
              <a:rPr lang="en-CA" dirty="0"/>
              <a:t>If the work done by a person meets all three tests, the person</a:t>
            </a:r>
          </a:p>
          <a:p>
            <a:r>
              <a:rPr lang="en-CA" dirty="0"/>
              <a:t>is practising professional engineering. The definition</a:t>
            </a:r>
          </a:p>
          <a:p>
            <a:r>
              <a:rPr lang="en-CA" dirty="0"/>
              <a:t>applies to all situations where this particular combination</a:t>
            </a:r>
          </a:p>
          <a:p>
            <a:r>
              <a:rPr lang="en-CA" dirty="0"/>
              <a:t>of intellectual activity, societal protection and methodology</a:t>
            </a:r>
          </a:p>
          <a:p>
            <a:r>
              <a:rPr lang="en-CA" dirty="0"/>
              <a:t>exists, regardless of whether the position is in industry, government</a:t>
            </a:r>
          </a:p>
          <a:p>
            <a:r>
              <a:rPr lang="en-US" dirty="0"/>
              <a:t>or consulting.</a:t>
            </a:r>
          </a:p>
          <a:p>
            <a:r>
              <a:rPr lang="en-CA" dirty="0"/>
              <a:t>…</a:t>
            </a:r>
          </a:p>
        </p:txBody>
      </p:sp>
      <p:sp>
        <p:nvSpPr>
          <p:cNvPr id="4" name="Slide Number Placeholder 3"/>
          <p:cNvSpPr>
            <a:spLocks noGrp="1"/>
          </p:cNvSpPr>
          <p:nvPr>
            <p:ph type="sldNum" sz="quarter" idx="10"/>
          </p:nvPr>
        </p:nvSpPr>
        <p:spPr>
          <a:xfrm>
            <a:off x="3970941" y="8829966"/>
            <a:ext cx="3037840" cy="464820"/>
          </a:xfrm>
          <a:prstGeom prst="rect">
            <a:avLst/>
          </a:prstGeom>
        </p:spPr>
        <p:txBody>
          <a:bodyPr/>
          <a:lstStyle/>
          <a:p>
            <a:fld id="{360938AA-F92C-462D-A205-454F84626103}" type="slidenum">
              <a:rPr lang="en-CA" smtClean="0"/>
              <a:pPr/>
              <a:t>33</a:t>
            </a:fld>
            <a:endParaRPr lang="en-CA"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34</a:t>
            </a:fld>
            <a:endParaRPr lang="en-CA" dirty="0"/>
          </a:p>
        </p:txBody>
      </p:sp>
    </p:spTree>
    <p:extLst>
      <p:ext uri="{BB962C8B-B14F-4D97-AF65-F5344CB8AC3E}">
        <p14:creationId xmlns:p14="http://schemas.microsoft.com/office/powerpoint/2010/main" val="15106384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35</a:t>
            </a:fld>
            <a:endParaRPr lang="en-CA" dirty="0"/>
          </a:p>
        </p:txBody>
      </p:sp>
    </p:spTree>
    <p:extLst>
      <p:ext uri="{BB962C8B-B14F-4D97-AF65-F5344CB8AC3E}">
        <p14:creationId xmlns:p14="http://schemas.microsoft.com/office/powerpoint/2010/main" val="34571592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36</a:t>
            </a:fld>
            <a:endParaRPr lang="en-CA" dirty="0"/>
          </a:p>
        </p:txBody>
      </p:sp>
    </p:spTree>
    <p:extLst>
      <p:ext uri="{BB962C8B-B14F-4D97-AF65-F5344CB8AC3E}">
        <p14:creationId xmlns:p14="http://schemas.microsoft.com/office/powerpoint/2010/main" val="23263127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37</a:t>
            </a:fld>
            <a:endParaRPr lang="en-CA" dirty="0"/>
          </a:p>
        </p:txBody>
      </p:sp>
    </p:spTree>
    <p:extLst>
      <p:ext uri="{BB962C8B-B14F-4D97-AF65-F5344CB8AC3E}">
        <p14:creationId xmlns:p14="http://schemas.microsoft.com/office/powerpoint/2010/main" val="23748422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38</a:t>
            </a:fld>
            <a:endParaRPr lang="en-CA" dirty="0"/>
          </a:p>
        </p:txBody>
      </p:sp>
    </p:spTree>
    <p:extLst>
      <p:ext uri="{BB962C8B-B14F-4D97-AF65-F5344CB8AC3E}">
        <p14:creationId xmlns:p14="http://schemas.microsoft.com/office/powerpoint/2010/main" val="23748422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39</a:t>
            </a:fld>
            <a:endParaRPr lang="en-CA" dirty="0"/>
          </a:p>
        </p:txBody>
      </p:sp>
    </p:spTree>
    <p:extLst>
      <p:ext uri="{BB962C8B-B14F-4D97-AF65-F5344CB8AC3E}">
        <p14:creationId xmlns:p14="http://schemas.microsoft.com/office/powerpoint/2010/main" val="2374842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4</a:t>
            </a:fld>
            <a:endParaRPr lang="en-CA" dirty="0"/>
          </a:p>
        </p:txBody>
      </p:sp>
    </p:spTree>
    <p:extLst>
      <p:ext uri="{BB962C8B-B14F-4D97-AF65-F5344CB8AC3E}">
        <p14:creationId xmlns:p14="http://schemas.microsoft.com/office/powerpoint/2010/main" val="8254706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40</a:t>
            </a:fld>
            <a:endParaRPr lang="en-CA" dirty="0"/>
          </a:p>
        </p:txBody>
      </p:sp>
    </p:spTree>
    <p:extLst>
      <p:ext uri="{BB962C8B-B14F-4D97-AF65-F5344CB8AC3E}">
        <p14:creationId xmlns:p14="http://schemas.microsoft.com/office/powerpoint/2010/main" val="23748422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41</a:t>
            </a:fld>
            <a:endParaRPr lang="en-CA" dirty="0"/>
          </a:p>
        </p:txBody>
      </p:sp>
    </p:spTree>
    <p:extLst>
      <p:ext uri="{BB962C8B-B14F-4D97-AF65-F5344CB8AC3E}">
        <p14:creationId xmlns:p14="http://schemas.microsoft.com/office/powerpoint/2010/main" val="23748422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42</a:t>
            </a:fld>
            <a:endParaRPr lang="en-CA" dirty="0"/>
          </a:p>
        </p:txBody>
      </p:sp>
    </p:spTree>
    <p:extLst>
      <p:ext uri="{BB962C8B-B14F-4D97-AF65-F5344CB8AC3E}">
        <p14:creationId xmlns:p14="http://schemas.microsoft.com/office/powerpoint/2010/main" val="23748422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43</a:t>
            </a:fld>
            <a:endParaRPr lang="en-CA" dirty="0"/>
          </a:p>
        </p:txBody>
      </p:sp>
    </p:spTree>
    <p:extLst>
      <p:ext uri="{BB962C8B-B14F-4D97-AF65-F5344CB8AC3E}">
        <p14:creationId xmlns:p14="http://schemas.microsoft.com/office/powerpoint/2010/main" val="23748422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44</a:t>
            </a:fld>
            <a:endParaRPr lang="en-CA" dirty="0"/>
          </a:p>
        </p:txBody>
      </p:sp>
    </p:spTree>
    <p:extLst>
      <p:ext uri="{BB962C8B-B14F-4D97-AF65-F5344CB8AC3E}">
        <p14:creationId xmlns:p14="http://schemas.microsoft.com/office/powerpoint/2010/main" val="23748422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45</a:t>
            </a:fld>
            <a:endParaRPr lang="en-CA" dirty="0"/>
          </a:p>
        </p:txBody>
      </p:sp>
    </p:spTree>
    <p:extLst>
      <p:ext uri="{BB962C8B-B14F-4D97-AF65-F5344CB8AC3E}">
        <p14:creationId xmlns:p14="http://schemas.microsoft.com/office/powerpoint/2010/main" val="23748422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46</a:t>
            </a:fld>
            <a:endParaRPr lang="en-CA" dirty="0"/>
          </a:p>
        </p:txBody>
      </p:sp>
    </p:spTree>
    <p:extLst>
      <p:ext uri="{BB962C8B-B14F-4D97-AF65-F5344CB8AC3E}">
        <p14:creationId xmlns:p14="http://schemas.microsoft.com/office/powerpoint/2010/main" val="23748422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47</a:t>
            </a:fld>
            <a:endParaRPr lang="en-CA" dirty="0"/>
          </a:p>
        </p:txBody>
      </p:sp>
    </p:spTree>
    <p:extLst>
      <p:ext uri="{BB962C8B-B14F-4D97-AF65-F5344CB8AC3E}">
        <p14:creationId xmlns:p14="http://schemas.microsoft.com/office/powerpoint/2010/main" val="237484221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48</a:t>
            </a:fld>
            <a:endParaRPr lang="en-CA" dirty="0"/>
          </a:p>
        </p:txBody>
      </p:sp>
    </p:spTree>
    <p:extLst>
      <p:ext uri="{BB962C8B-B14F-4D97-AF65-F5344CB8AC3E}">
        <p14:creationId xmlns:p14="http://schemas.microsoft.com/office/powerpoint/2010/main" val="237484221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49</a:t>
            </a:fld>
            <a:endParaRPr lang="en-CA" dirty="0"/>
          </a:p>
        </p:txBody>
      </p:sp>
    </p:spTree>
    <p:extLst>
      <p:ext uri="{BB962C8B-B14F-4D97-AF65-F5344CB8AC3E}">
        <p14:creationId xmlns:p14="http://schemas.microsoft.com/office/powerpoint/2010/main" val="2374842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a:xfrm>
            <a:off x="3970941" y="8829966"/>
            <a:ext cx="3037840" cy="464820"/>
          </a:xfrm>
          <a:prstGeom prst="rect">
            <a:avLst/>
          </a:prstGeom>
        </p:spPr>
        <p:txBody>
          <a:bodyPr/>
          <a:lstStyle/>
          <a:p>
            <a:fld id="{360938AA-F92C-462D-A205-454F84626103}" type="slidenum">
              <a:rPr lang="en-CA" smtClean="0"/>
              <a:pPr/>
              <a:t>5</a:t>
            </a:fld>
            <a:endParaRPr lang="en-CA"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50</a:t>
            </a:fld>
            <a:endParaRPr lang="en-CA" dirty="0"/>
          </a:p>
        </p:txBody>
      </p:sp>
    </p:spTree>
    <p:extLst>
      <p:ext uri="{BB962C8B-B14F-4D97-AF65-F5344CB8AC3E}">
        <p14:creationId xmlns:p14="http://schemas.microsoft.com/office/powerpoint/2010/main" val="173497126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51</a:t>
            </a:fld>
            <a:endParaRPr lang="en-CA" dirty="0"/>
          </a:p>
        </p:txBody>
      </p:sp>
    </p:spTree>
    <p:extLst>
      <p:ext uri="{BB962C8B-B14F-4D97-AF65-F5344CB8AC3E}">
        <p14:creationId xmlns:p14="http://schemas.microsoft.com/office/powerpoint/2010/main" val="213319588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AD9DD5CA-8F24-4EBD-9C20-1ACAAC2DEB5F}" type="slidenum">
              <a:rPr lang="en-CA" smtClean="0"/>
              <a:pPr/>
              <a:t>52</a:t>
            </a:fld>
            <a:endParaRPr lang="en-CA"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53</a:t>
            </a:fld>
            <a:endParaRPr lang="en-CA" dirty="0"/>
          </a:p>
        </p:txBody>
      </p:sp>
    </p:spTree>
    <p:extLst>
      <p:ext uri="{BB962C8B-B14F-4D97-AF65-F5344CB8AC3E}">
        <p14:creationId xmlns:p14="http://schemas.microsoft.com/office/powerpoint/2010/main" val="3265403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6</a:t>
            </a:fld>
            <a:endParaRPr lang="en-CA" dirty="0"/>
          </a:p>
        </p:txBody>
      </p:sp>
    </p:spTree>
    <p:extLst>
      <p:ext uri="{BB962C8B-B14F-4D97-AF65-F5344CB8AC3E}">
        <p14:creationId xmlns:p14="http://schemas.microsoft.com/office/powerpoint/2010/main" val="1551061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For the full</a:t>
            </a:r>
            <a:r>
              <a:rPr lang="en-CA" baseline="0" dirty="0"/>
              <a:t> definition on “Engineering Document”, p</a:t>
            </a:r>
            <a:r>
              <a:rPr lang="en-CA" dirty="0"/>
              <a:t>lease refer to the “Use of the Professional Engineer’s Seal guideline:</a:t>
            </a:r>
          </a:p>
          <a:p>
            <a:endParaRPr lang="en-CA" dirty="0"/>
          </a:p>
          <a:p>
            <a:r>
              <a:rPr lang="en-CA" dirty="0"/>
              <a:t>Page 22:</a:t>
            </a:r>
          </a:p>
          <a:p>
            <a:r>
              <a:rPr lang="en-CA" dirty="0"/>
              <a:t>…</a:t>
            </a:r>
          </a:p>
          <a:p>
            <a:endParaRPr lang="en-CA" dirty="0"/>
          </a:p>
          <a:p>
            <a:r>
              <a:rPr lang="en-CA" dirty="0"/>
              <a:t>The following are examples of engineering documents:</a:t>
            </a:r>
          </a:p>
          <a:p>
            <a:r>
              <a:rPr lang="en-CA" dirty="0"/>
              <a:t>• any drawing prepared as a graphical instruction based on engineering decisions, such as process flow diagrams, structural framing plans, electrical power distribution diagrams;</a:t>
            </a:r>
          </a:p>
          <a:p>
            <a:r>
              <a:rPr lang="en-CA" dirty="0"/>
              <a:t>• design notes, including calculations;</a:t>
            </a:r>
          </a:p>
          <a:p>
            <a:r>
              <a:rPr lang="en-CA" dirty="0"/>
              <a:t>• pre-start health and safety reports;</a:t>
            </a:r>
          </a:p>
          <a:p>
            <a:r>
              <a:rPr lang="en-CA" dirty="0"/>
              <a:t>• reports based on engineering judgments, documenting recommendations, opinions, evaluations, certifications, condition assessments, analysis, verification;</a:t>
            </a:r>
          </a:p>
          <a:p>
            <a:r>
              <a:rPr lang="en-CA" dirty="0"/>
              <a:t>• technical standards and specifications;</a:t>
            </a:r>
          </a:p>
          <a:p>
            <a:r>
              <a:rPr lang="en-CA" dirty="0"/>
              <a:t>• technical procedures;</a:t>
            </a:r>
          </a:p>
          <a:p>
            <a:r>
              <a:rPr lang="en-CA" dirty="0"/>
              <a:t>• technical guidelines providing descriptions of prescriptive methodologies; and</a:t>
            </a:r>
          </a:p>
          <a:p>
            <a:pPr>
              <a:buFont typeface="Arial" pitchFamily="34" charset="0"/>
              <a:buChar char="•"/>
            </a:pPr>
            <a:r>
              <a:rPr lang="en-CA" dirty="0"/>
              <a:t> forms for submission to regulatory authorities, such as a Commitment to Provide General Review of Construction, or applications for Ministry of Environment Certificates of Authorization.</a:t>
            </a:r>
          </a:p>
          <a:p>
            <a:endParaRPr lang="en-US" dirty="0"/>
          </a:p>
        </p:txBody>
      </p:sp>
      <p:sp>
        <p:nvSpPr>
          <p:cNvPr id="4" name="Slide Number Placeholder 3"/>
          <p:cNvSpPr>
            <a:spLocks noGrp="1"/>
          </p:cNvSpPr>
          <p:nvPr>
            <p:ph type="sldNum" sz="quarter" idx="10"/>
          </p:nvPr>
        </p:nvSpPr>
        <p:spPr/>
        <p:txBody>
          <a:bodyPr/>
          <a:lstStyle/>
          <a:p>
            <a:fld id="{2A1E1231-AD02-4C96-8823-F0365E4903EF}" type="slidenum">
              <a:rPr lang="en-CA" smtClean="0"/>
              <a:pPr/>
              <a:t>7</a:t>
            </a:fld>
            <a:endParaRPr lang="en-CA" dirty="0"/>
          </a:p>
        </p:txBody>
      </p:sp>
    </p:spTree>
    <p:extLst>
      <p:ext uri="{BB962C8B-B14F-4D97-AF65-F5344CB8AC3E}">
        <p14:creationId xmlns:p14="http://schemas.microsoft.com/office/powerpoint/2010/main" val="4287187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8</a:t>
            </a:fld>
            <a:endParaRPr lang="en-CA" dirty="0"/>
          </a:p>
        </p:txBody>
      </p:sp>
    </p:spTree>
    <p:extLst>
      <p:ext uri="{BB962C8B-B14F-4D97-AF65-F5344CB8AC3E}">
        <p14:creationId xmlns:p14="http://schemas.microsoft.com/office/powerpoint/2010/main" val="2871884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1E1231-AD02-4C96-8823-F0365E4903EF}" type="slidenum">
              <a:rPr lang="en-CA" smtClean="0"/>
              <a:pPr/>
              <a:t>9</a:t>
            </a:fld>
            <a:endParaRPr lang="en-CA" dirty="0"/>
          </a:p>
        </p:txBody>
      </p:sp>
    </p:spTree>
    <p:extLst>
      <p:ext uri="{BB962C8B-B14F-4D97-AF65-F5344CB8AC3E}">
        <p14:creationId xmlns:p14="http://schemas.microsoft.com/office/powerpoint/2010/main" val="3440936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57364"/>
            <a:ext cx="7772400" cy="1470025"/>
          </a:xfrm>
        </p:spPr>
        <p:txBody>
          <a:bodyPr/>
          <a:lstStyle>
            <a:lvl1pPr>
              <a:defRPr sz="4400" b="1">
                <a:solidFill>
                  <a:srgbClr val="002060"/>
                </a:solidFill>
              </a:defRPr>
            </a:lvl1pPr>
          </a:lstStyle>
          <a:p>
            <a:r>
              <a:rPr lang="en-US" dirty="0"/>
              <a:t>Click to edit Master title style</a:t>
            </a:r>
            <a:endParaRPr lang="en-CA" dirty="0"/>
          </a:p>
        </p:txBody>
      </p:sp>
      <p:sp>
        <p:nvSpPr>
          <p:cNvPr id="3" name="Subtitle 2"/>
          <p:cNvSpPr>
            <a:spLocks noGrp="1"/>
          </p:cNvSpPr>
          <p:nvPr>
            <p:ph type="subTitle" idx="1"/>
          </p:nvPr>
        </p:nvSpPr>
        <p:spPr>
          <a:xfrm>
            <a:off x="1371600" y="3643314"/>
            <a:ext cx="6400800" cy="1752600"/>
          </a:xfrm>
        </p:spPr>
        <p:txBody>
          <a:bodyPr/>
          <a:lstStyle>
            <a:lvl1pPr marL="0" indent="0" algn="ctr">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CA" dirty="0"/>
          </a:p>
        </p:txBody>
      </p:sp>
      <p:sp>
        <p:nvSpPr>
          <p:cNvPr id="4" name="Date Placeholder 3"/>
          <p:cNvSpPr>
            <a:spLocks noGrp="1"/>
          </p:cNvSpPr>
          <p:nvPr>
            <p:ph type="dt" sz="half" idx="10"/>
          </p:nvPr>
        </p:nvSpPr>
        <p:spPr>
          <a:xfrm>
            <a:off x="107504" y="6492875"/>
            <a:ext cx="2133600" cy="365125"/>
          </a:xfrm>
        </p:spPr>
        <p:txBody>
          <a:bodyPr/>
          <a:lstStyle>
            <a:lvl1pPr>
              <a:defRPr/>
            </a:lvl1pPr>
          </a:lstStyle>
          <a:p>
            <a:r>
              <a:rPr lang="en-CA" dirty="0"/>
              <a:t>Regullating  </a:t>
            </a:r>
          </a:p>
        </p:txBody>
      </p:sp>
      <p:sp>
        <p:nvSpPr>
          <p:cNvPr id="5" name="Footer Placeholder 4"/>
          <p:cNvSpPr>
            <a:spLocks noGrp="1"/>
          </p:cNvSpPr>
          <p:nvPr>
            <p:ph type="ftr" sz="quarter" idx="11"/>
          </p:nvPr>
        </p:nvSpPr>
        <p:spPr>
          <a:xfrm>
            <a:off x="2915816" y="6492875"/>
            <a:ext cx="2895600" cy="365125"/>
          </a:xfrm>
        </p:spPr>
        <p:txBody>
          <a:bodyPr/>
          <a:lstStyle/>
          <a:p>
            <a:endParaRPr lang="en-CA" dirty="0"/>
          </a:p>
        </p:txBody>
      </p:sp>
      <p:sp>
        <p:nvSpPr>
          <p:cNvPr id="6" name="Slide Number Placeholder 5"/>
          <p:cNvSpPr>
            <a:spLocks noGrp="1"/>
          </p:cNvSpPr>
          <p:nvPr>
            <p:ph type="sldNum" sz="quarter" idx="12"/>
          </p:nvPr>
        </p:nvSpPr>
        <p:spPr/>
        <p:txBody>
          <a:bodyPr/>
          <a:lstStyle/>
          <a:p>
            <a:fld id="{FBAB082B-B1F6-40E3-A01C-D7E37562AA4A}"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FE24053-6DAB-44CA-A68C-1D2E9B6D5E5E}" type="datetimeFigureOut">
              <a:rPr lang="en-US" smtClean="0"/>
              <a:pPr/>
              <a:t>8/9/2018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BAB082B-B1F6-40E3-A01C-D7E37562AA4A}"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FE24053-6DAB-44CA-A68C-1D2E9B6D5E5E}" type="datetimeFigureOut">
              <a:rPr lang="en-US" smtClean="0"/>
              <a:pPr/>
              <a:t>8/9/2018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BAB082B-B1F6-40E3-A01C-D7E37562AA4A}"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CA"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p:txBody>
          <a:bodyPr/>
          <a:lstStyle/>
          <a:p>
            <a:fld id="{8FE24053-6DAB-44CA-A68C-1D2E9B6D5E5E}" type="datetimeFigureOut">
              <a:rPr lang="en-US" smtClean="0"/>
              <a:pPr/>
              <a:t>8/9/2018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BAB082B-B1F6-40E3-A01C-D7E37562AA4A}"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E24053-6DAB-44CA-A68C-1D2E9B6D5E5E}" type="datetimeFigureOut">
              <a:rPr lang="en-US" smtClean="0"/>
              <a:pPr/>
              <a:t>8/9/2018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BAB082B-B1F6-40E3-A01C-D7E37562AA4A}"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8FE24053-6DAB-44CA-A68C-1D2E9B6D5E5E}" type="datetimeFigureOut">
              <a:rPr lang="en-US" smtClean="0"/>
              <a:pPr/>
              <a:t>8/9/2018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FBAB082B-B1F6-40E3-A01C-D7E37562AA4A}"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8FE24053-6DAB-44CA-A68C-1D2E9B6D5E5E}" type="datetimeFigureOut">
              <a:rPr lang="en-US" smtClean="0"/>
              <a:pPr/>
              <a:t>8/9/2018</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FBAB082B-B1F6-40E3-A01C-D7E37562AA4A}"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8FE24053-6DAB-44CA-A68C-1D2E9B6D5E5E}" type="datetimeFigureOut">
              <a:rPr lang="en-US" smtClean="0"/>
              <a:pPr/>
              <a:t>8/9/2018</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FBAB082B-B1F6-40E3-A01C-D7E37562AA4A}"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E24053-6DAB-44CA-A68C-1D2E9B6D5E5E}" type="datetimeFigureOut">
              <a:rPr lang="en-US" smtClean="0"/>
              <a:pPr/>
              <a:t>8/9/2018</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FBAB082B-B1F6-40E3-A01C-D7E37562AA4A}"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E24053-6DAB-44CA-A68C-1D2E9B6D5E5E}" type="datetimeFigureOut">
              <a:rPr lang="en-US" smtClean="0"/>
              <a:pPr/>
              <a:t>8/9/2018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FBAB082B-B1F6-40E3-A01C-D7E37562AA4A}"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E24053-6DAB-44CA-A68C-1D2E9B6D5E5E}" type="datetimeFigureOut">
              <a:rPr lang="en-US" smtClean="0"/>
              <a:pPr/>
              <a:t>8/9/2018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FBAB082B-B1F6-40E3-A01C-D7E37562AA4A}"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8596" y="1000108"/>
            <a:ext cx="8229600" cy="1143000"/>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500034" y="2143116"/>
            <a:ext cx="8229600" cy="471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E24053-6DAB-44CA-A68C-1D2E9B6D5E5E}" type="datetimeFigureOut">
              <a:rPr lang="en-US" smtClean="0"/>
              <a:pPr/>
              <a:t>8/9/2018</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B082B-B1F6-40E3-A01C-D7E37562AA4A}" type="slidenum">
              <a:rPr lang="en-CA" smtClean="0"/>
              <a:pPr/>
              <a:t>‹#›</a:t>
            </a:fld>
            <a:endParaRPr lang="en-CA" dirty="0"/>
          </a:p>
        </p:txBody>
      </p:sp>
      <p:pic>
        <p:nvPicPr>
          <p:cNvPr id="27" name="Picture 26" descr="PEOcolour.jpg"/>
          <p:cNvPicPr>
            <a:picLocks noChangeAspect="1"/>
          </p:cNvPicPr>
          <p:nvPr userDrawn="1"/>
        </p:nvPicPr>
        <p:blipFill>
          <a:blip r:embed="rId13" cstate="print"/>
          <a:stretch>
            <a:fillRect/>
          </a:stretch>
        </p:blipFill>
        <p:spPr>
          <a:xfrm>
            <a:off x="214281" y="183136"/>
            <a:ext cx="2838312" cy="725584"/>
          </a:xfrm>
          <a:prstGeom prst="rect">
            <a:avLst/>
          </a:prstGeom>
        </p:spPr>
      </p:pic>
      <p:cxnSp>
        <p:nvCxnSpPr>
          <p:cNvPr id="44" name="Straight Connector 43"/>
          <p:cNvCxnSpPr/>
          <p:nvPr userDrawn="1"/>
        </p:nvCxnSpPr>
        <p:spPr>
          <a:xfrm>
            <a:off x="0" y="1000108"/>
            <a:ext cx="9144000" cy="0"/>
          </a:xfrm>
          <a:prstGeom prst="line">
            <a:avLst/>
          </a:prstGeom>
          <a:ln w="44450" cmpd="sng">
            <a:solidFill>
              <a:srgbClr val="0070C0">
                <a:alpha val="50000"/>
              </a:srgbClr>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0" y="6457914"/>
            <a:ext cx="9144000" cy="400110"/>
          </a:xfrm>
          <a:prstGeom prst="rect">
            <a:avLst/>
          </a:prstGeom>
          <a:solidFill>
            <a:srgbClr val="0070C0"/>
          </a:solidFill>
        </p:spPr>
        <p:txBody>
          <a:bodyPr wrap="square" rtlCol="0">
            <a:spAutoFit/>
          </a:bodyPr>
          <a:lstStyle/>
          <a:p>
            <a:pPr algn="ctr"/>
            <a:r>
              <a:rPr lang="en-CA" sz="2000" b="1" dirty="0">
                <a:solidFill>
                  <a:schemeClr val="bg1"/>
                </a:solidFill>
                <a:latin typeface="Garamond" pitchFamily="18" charset="0"/>
              </a:rPr>
              <a:t>Regulating and advancing engineering practice to protect the public interest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b="1" kern="1200" baseline="0">
          <a:solidFill>
            <a:srgbClr val="002060"/>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rgbClr val="00206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rgbClr val="00206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rgbClr val="00206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00206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00206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peo.on.ca/"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www.engineeringdimensions.ca/" TargetMode="External"/><Relationship Id="rId4" Type="http://schemas.openxmlformats.org/officeDocument/2006/relationships/hyperlink" Target="http://www.peo.on.ca/index.php?ci_id=30386&amp;la_id=1"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mailto:skhalil@peo.on.ca"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hyperlink" Target="mailto:practice-standards@peo.on.ca" TargetMode="External"/></Relationships>
</file>

<file path=ppt/slides/_rels/slide5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59024" y="3645024"/>
            <a:ext cx="8784976" cy="1368152"/>
          </a:xfrm>
        </p:spPr>
        <p:txBody>
          <a:bodyPr>
            <a:noAutofit/>
          </a:bodyPr>
          <a:lstStyle/>
          <a:p>
            <a:pPr>
              <a:defRPr/>
            </a:pPr>
            <a:r>
              <a:rPr lang="en-US" sz="4000" i="1" dirty="0"/>
              <a:t>Use of the </a:t>
            </a:r>
            <a:br>
              <a:rPr lang="en-US" sz="4000" i="1" dirty="0"/>
            </a:br>
            <a:r>
              <a:rPr lang="en-US" sz="4000" i="1" dirty="0"/>
              <a:t>Professional Engineer’s Seal</a:t>
            </a:r>
            <a:br>
              <a:rPr lang="en-US" sz="4000" i="1" dirty="0">
                <a:solidFill>
                  <a:srgbClr val="0070C0"/>
                </a:solidFill>
              </a:rPr>
            </a:br>
            <a:r>
              <a:rPr lang="en-US" sz="4000" i="1" dirty="0"/>
              <a:t> </a:t>
            </a:r>
            <a:r>
              <a:rPr lang="en-US" sz="4000" dirty="0">
                <a:solidFill>
                  <a:srgbClr val="0070C0"/>
                </a:solidFill>
              </a:rPr>
              <a:t>A</a:t>
            </a:r>
            <a:r>
              <a:rPr lang="en-US" sz="4000" i="1" dirty="0">
                <a:solidFill>
                  <a:srgbClr val="0070C0"/>
                </a:solidFill>
              </a:rPr>
              <a:t> </a:t>
            </a:r>
            <a:r>
              <a:rPr lang="en-US" sz="4000" dirty="0">
                <a:solidFill>
                  <a:srgbClr val="0070C0"/>
                </a:solidFill>
              </a:rPr>
              <a:t>PEO Practice Guideline </a:t>
            </a:r>
            <a:br>
              <a:rPr lang="en-US" sz="4000" dirty="0">
                <a:solidFill>
                  <a:srgbClr val="0070C0"/>
                </a:solidFill>
              </a:rPr>
            </a:br>
            <a:br>
              <a:rPr lang="en-US" sz="4000" dirty="0"/>
            </a:br>
            <a:br>
              <a:rPr lang="en-US" sz="4000" i="1" dirty="0"/>
            </a:br>
            <a:br>
              <a:rPr lang="en-US" sz="4000" i="1" dirty="0"/>
            </a:br>
            <a:br>
              <a:rPr lang="en-US" sz="4000" i="1" dirty="0"/>
            </a:br>
            <a:br>
              <a:rPr lang="en-US" sz="4000" dirty="0"/>
            </a:br>
            <a:endParaRPr lang="en-CA" sz="4000" dirty="0"/>
          </a:p>
        </p:txBody>
      </p:sp>
      <p:sp>
        <p:nvSpPr>
          <p:cNvPr id="8" name="Content Placeholder 2"/>
          <p:cNvSpPr txBox="1">
            <a:spLocks/>
          </p:cNvSpPr>
          <p:nvPr/>
        </p:nvSpPr>
        <p:spPr>
          <a:xfrm>
            <a:off x="683568" y="4509120"/>
            <a:ext cx="8229600" cy="18722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rgbClr val="002060"/>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CA" b="1" i="1" dirty="0"/>
          </a:p>
          <a:p>
            <a:r>
              <a:rPr lang="en-CA" b="1" i="1" dirty="0">
                <a:solidFill>
                  <a:srgbClr val="002060"/>
                </a:solidFill>
              </a:rPr>
              <a:t>José Vera, P. Eng., MEPP</a:t>
            </a:r>
          </a:p>
          <a:p>
            <a:r>
              <a:rPr lang="en-CA" b="1" i="1" dirty="0"/>
              <a:t>Manager, Standards and Practice</a:t>
            </a:r>
            <a:endParaRPr lang="en-US" b="1" i="1" dirty="0">
              <a:solidFill>
                <a:srgbClr val="002060"/>
              </a:solidFill>
            </a:endParaRPr>
          </a:p>
          <a:p>
            <a:endParaRPr lang="en-US" b="1" i="1"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Quiz – Question #4</a:t>
            </a:r>
          </a:p>
        </p:txBody>
      </p:sp>
      <p:sp>
        <p:nvSpPr>
          <p:cNvPr id="3" name="Content Placeholder 2"/>
          <p:cNvSpPr>
            <a:spLocks noGrp="1"/>
          </p:cNvSpPr>
          <p:nvPr>
            <p:ph sz="half" idx="1"/>
          </p:nvPr>
        </p:nvSpPr>
        <p:spPr>
          <a:xfrm>
            <a:off x="539552" y="2276872"/>
            <a:ext cx="8280920" cy="1800200"/>
          </a:xfrm>
        </p:spPr>
        <p:txBody>
          <a:bodyPr>
            <a:normAutofit/>
          </a:bodyPr>
          <a:lstStyle/>
          <a:p>
            <a:pPr marL="463550" indent="-463550">
              <a:buFont typeface="Wingdings" pitchFamily="2" charset="2"/>
              <a:buChar char="Ø"/>
            </a:pPr>
            <a:r>
              <a:rPr lang="en-US" dirty="0"/>
              <a:t>My friend asked me to notarize a document.  Can I use my seal?</a:t>
            </a:r>
          </a:p>
          <a:p>
            <a:endParaRPr lang="en-CA" sz="2400" dirty="0"/>
          </a:p>
        </p:txBody>
      </p:sp>
      <p:sp>
        <p:nvSpPr>
          <p:cNvPr id="5" name="Slide Number Placeholder 4"/>
          <p:cNvSpPr>
            <a:spLocks noGrp="1"/>
          </p:cNvSpPr>
          <p:nvPr>
            <p:ph type="sldNum" sz="quarter" idx="12"/>
          </p:nvPr>
        </p:nvSpPr>
        <p:spPr/>
        <p:txBody>
          <a:bodyPr/>
          <a:lstStyle/>
          <a:p>
            <a:fld id="{A3424ECA-851B-4A79-85AF-0DB4D9422D1A}" type="slidenum">
              <a:rPr lang="en-CA" smtClean="0"/>
              <a:pPr/>
              <a:t>10</a:t>
            </a:fld>
            <a:endParaRPr lang="en-CA"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248" y="4479626"/>
            <a:ext cx="1751856" cy="13716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2276872"/>
            <a:ext cx="8352928" cy="4968552"/>
          </a:xfrm>
        </p:spPr>
        <p:txBody>
          <a:bodyPr/>
          <a:lstStyle/>
          <a:p>
            <a:pPr marL="463550" indent="-463550" algn="l">
              <a:spcBef>
                <a:spcPts val="0"/>
              </a:spcBef>
              <a:spcAft>
                <a:spcPts val="0"/>
              </a:spcAft>
              <a:buFont typeface="Wingdings" pitchFamily="2" charset="2"/>
              <a:buChar char="Ø"/>
            </a:pPr>
            <a:r>
              <a:rPr lang="en-US" dirty="0"/>
              <a:t>My friend asked me to notarize a document.  Can I use my seal?</a:t>
            </a:r>
          </a:p>
          <a:p>
            <a:pPr marL="463550" indent="-463550" algn="l">
              <a:spcBef>
                <a:spcPts val="0"/>
              </a:spcBef>
              <a:spcAft>
                <a:spcPts val="0"/>
              </a:spcAft>
              <a:buFont typeface="Wingdings" pitchFamily="2" charset="2"/>
              <a:buChar char="Ø"/>
            </a:pPr>
            <a:endParaRPr lang="en-US" b="1" dirty="0"/>
          </a:p>
          <a:p>
            <a:pPr marL="804863" indent="-341313" algn="l">
              <a:spcBef>
                <a:spcPts val="0"/>
              </a:spcBef>
              <a:buFont typeface="Arial" pitchFamily="34" charset="0"/>
              <a:buChar char="•"/>
            </a:pPr>
            <a:r>
              <a:rPr lang="en-US" b="1" dirty="0"/>
              <a:t>No</a:t>
            </a:r>
            <a:r>
              <a:rPr lang="en-US" dirty="0"/>
              <a:t>, but why?</a:t>
            </a:r>
          </a:p>
          <a:p>
            <a:endParaRPr lang="en-US" dirty="0"/>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11</a:t>
            </a:fld>
            <a:endParaRPr lang="en-CA" dirty="0"/>
          </a:p>
        </p:txBody>
      </p:sp>
      <p:sp>
        <p:nvSpPr>
          <p:cNvPr id="5" name="Title 1"/>
          <p:cNvSpPr txBox="1">
            <a:spLocks/>
          </p:cNvSpPr>
          <p:nvPr/>
        </p:nvSpPr>
        <p:spPr>
          <a:xfrm>
            <a:off x="428596" y="100010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b="1" kern="1200" baseline="0">
                <a:solidFill>
                  <a:srgbClr val="002060"/>
                </a:solidFill>
                <a:latin typeface="Arial" pitchFamily="34" charset="0"/>
                <a:ea typeface="+mj-ea"/>
                <a:cs typeface="Arial" pitchFamily="34" charset="0"/>
              </a:defRPr>
            </a:lvl1pPr>
          </a:lstStyle>
          <a:p>
            <a:r>
              <a:rPr lang="en-US" sz="4000" dirty="0"/>
              <a:t>Quiz – Question #4 (Answer)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3" y="2276872"/>
            <a:ext cx="8640959" cy="4680520"/>
          </a:xfrm>
        </p:spPr>
        <p:txBody>
          <a:bodyPr>
            <a:normAutofit/>
          </a:bodyPr>
          <a:lstStyle/>
          <a:p>
            <a:pPr marL="463550" indent="-463550" algn="l">
              <a:spcBef>
                <a:spcPts val="0"/>
              </a:spcBef>
              <a:spcAft>
                <a:spcPts val="0"/>
              </a:spcAft>
              <a:buFont typeface="Wingdings" pitchFamily="2" charset="2"/>
              <a:buChar char="Ø"/>
            </a:pPr>
            <a:r>
              <a:rPr lang="en-US" dirty="0"/>
              <a:t>My friend asked me to notarize a document.  </a:t>
            </a:r>
          </a:p>
          <a:p>
            <a:pPr marL="0" indent="0" algn="l">
              <a:spcBef>
                <a:spcPts val="0"/>
              </a:spcBef>
              <a:spcAft>
                <a:spcPts val="0"/>
              </a:spcAft>
              <a:buNone/>
            </a:pPr>
            <a:r>
              <a:rPr lang="en-US" dirty="0"/>
              <a:t>     Can I use my seal?</a:t>
            </a:r>
          </a:p>
          <a:p>
            <a:pPr algn="l">
              <a:spcBef>
                <a:spcPts val="0"/>
              </a:spcBef>
              <a:spcAft>
                <a:spcPts val="0"/>
              </a:spcAft>
            </a:pPr>
            <a:endParaRPr lang="en-US" dirty="0"/>
          </a:p>
          <a:p>
            <a:pPr marL="804863" indent="-341313">
              <a:spcBef>
                <a:spcPts val="0"/>
              </a:spcBef>
            </a:pPr>
            <a:r>
              <a:rPr lang="en-US" b="1" dirty="0"/>
              <a:t>No</a:t>
            </a:r>
            <a:r>
              <a:rPr lang="en-US" dirty="0"/>
              <a:t>, but why?</a:t>
            </a:r>
          </a:p>
          <a:p>
            <a:pPr algn="l">
              <a:spcBef>
                <a:spcPts val="0"/>
              </a:spcBef>
              <a:spcAft>
                <a:spcPts val="0"/>
              </a:spcAft>
              <a:buFont typeface="Arial" pitchFamily="34" charset="0"/>
              <a:buChar char="•"/>
            </a:pPr>
            <a:endParaRPr lang="en-US" i="1" dirty="0"/>
          </a:p>
          <a:p>
            <a:pPr marL="1201738" indent="-396875" algn="l">
              <a:spcBef>
                <a:spcPts val="0"/>
              </a:spcBef>
              <a:spcAft>
                <a:spcPts val="0"/>
              </a:spcAft>
              <a:buClr>
                <a:srgbClr val="002060"/>
              </a:buClr>
              <a:buFont typeface="Arial" pitchFamily="34" charset="0"/>
              <a:buChar char="−"/>
            </a:pPr>
            <a:r>
              <a:rPr lang="en-US" dirty="0"/>
              <a:t>Because an engineer is not a notary.</a:t>
            </a:r>
          </a:p>
        </p:txBody>
      </p:sp>
      <p:sp>
        <p:nvSpPr>
          <p:cNvPr id="4" name="Slide Number Placeholder 3"/>
          <p:cNvSpPr>
            <a:spLocks noGrp="1"/>
          </p:cNvSpPr>
          <p:nvPr>
            <p:ph type="sldNum" sz="quarter" idx="12"/>
          </p:nvPr>
        </p:nvSpPr>
        <p:spPr/>
        <p:txBody>
          <a:bodyPr/>
          <a:lstStyle/>
          <a:p>
            <a:fld id="{A3424ECA-851B-4A79-85AF-0DB4D9422D1A}" type="slidenum">
              <a:rPr lang="en-CA" smtClean="0"/>
              <a:pPr/>
              <a:t>12</a:t>
            </a:fld>
            <a:endParaRPr lang="en-CA" dirty="0"/>
          </a:p>
        </p:txBody>
      </p:sp>
      <p:sp>
        <p:nvSpPr>
          <p:cNvPr id="5" name="Title 1"/>
          <p:cNvSpPr>
            <a:spLocks noGrp="1"/>
          </p:cNvSpPr>
          <p:nvPr>
            <p:ph type="title"/>
          </p:nvPr>
        </p:nvSpPr>
        <p:spPr>
          <a:xfrm>
            <a:off x="453048" y="989856"/>
            <a:ext cx="8229600" cy="1143000"/>
          </a:xfrm>
        </p:spPr>
        <p:txBody>
          <a:bodyPr>
            <a:noAutofit/>
          </a:bodyPr>
          <a:lstStyle/>
          <a:p>
            <a:r>
              <a:rPr lang="en-US" dirty="0"/>
              <a:t>Quiz – Question #4 (Answer)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5847" y="2204864"/>
            <a:ext cx="8352928" cy="1872208"/>
          </a:xfrm>
        </p:spPr>
        <p:txBody>
          <a:bodyPr>
            <a:normAutofit/>
          </a:bodyPr>
          <a:lstStyle/>
          <a:p>
            <a:pPr marL="463550" indent="-463550">
              <a:buFont typeface="Wingdings" pitchFamily="2" charset="2"/>
              <a:buChar char="Ø"/>
            </a:pPr>
            <a:r>
              <a:rPr lang="en-US" dirty="0"/>
              <a:t>True or False: </a:t>
            </a:r>
          </a:p>
          <a:p>
            <a:pPr marL="0" indent="0">
              <a:buNone/>
            </a:pPr>
            <a:r>
              <a:rPr lang="en-US" dirty="0"/>
              <a:t>The seal is considered a certification or warranty.</a:t>
            </a:r>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13</a:t>
            </a:fld>
            <a:endParaRPr lang="en-C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4201157"/>
            <a:ext cx="2619375" cy="1743075"/>
          </a:xfrm>
          <a:prstGeom prst="rect">
            <a:avLst/>
          </a:prstGeom>
        </p:spPr>
      </p:pic>
      <p:sp>
        <p:nvSpPr>
          <p:cNvPr id="7" name="Title 1"/>
          <p:cNvSpPr>
            <a:spLocks noGrp="1"/>
          </p:cNvSpPr>
          <p:nvPr>
            <p:ph type="title"/>
          </p:nvPr>
        </p:nvSpPr>
        <p:spPr>
          <a:xfrm>
            <a:off x="453048" y="989856"/>
            <a:ext cx="8229600" cy="1143000"/>
          </a:xfrm>
        </p:spPr>
        <p:txBody>
          <a:bodyPr>
            <a:noAutofit/>
          </a:bodyPr>
          <a:lstStyle/>
          <a:p>
            <a:r>
              <a:rPr lang="en-US" dirty="0"/>
              <a:t>Quiz – Question #5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23528" y="2204864"/>
            <a:ext cx="8356157" cy="4968552"/>
          </a:xfrm>
        </p:spPr>
        <p:txBody>
          <a:bodyPr/>
          <a:lstStyle/>
          <a:p>
            <a:pPr marL="463550" indent="-463550" algn="l">
              <a:spcBef>
                <a:spcPts val="0"/>
              </a:spcBef>
              <a:spcAft>
                <a:spcPts val="0"/>
              </a:spcAft>
              <a:buFont typeface="Wingdings" pitchFamily="2" charset="2"/>
              <a:buChar char="Ø"/>
            </a:pPr>
            <a:r>
              <a:rPr lang="en-US" dirty="0"/>
              <a:t>True or False:  </a:t>
            </a:r>
          </a:p>
          <a:p>
            <a:pPr marL="0" indent="0" algn="l">
              <a:spcBef>
                <a:spcPts val="0"/>
              </a:spcBef>
              <a:spcAft>
                <a:spcPts val="0"/>
              </a:spcAft>
              <a:buNone/>
            </a:pPr>
            <a:r>
              <a:rPr lang="en-US" dirty="0"/>
              <a:t>The seal is considered a certification or warranty.</a:t>
            </a:r>
          </a:p>
          <a:p>
            <a:pPr algn="l">
              <a:spcBef>
                <a:spcPts val="0"/>
              </a:spcBef>
              <a:spcAft>
                <a:spcPts val="0"/>
              </a:spcAft>
            </a:pPr>
            <a:endParaRPr lang="en-US" dirty="0"/>
          </a:p>
          <a:p>
            <a:pPr marL="682625" indent="-341313" algn="l">
              <a:spcBef>
                <a:spcPts val="0"/>
              </a:spcBef>
              <a:spcAft>
                <a:spcPts val="0"/>
              </a:spcAft>
              <a:buFont typeface="Arial" pitchFamily="34" charset="0"/>
              <a:buChar char="•"/>
            </a:pPr>
            <a:r>
              <a:rPr lang="en-US" b="1" dirty="0"/>
              <a:t>False</a:t>
            </a:r>
            <a:r>
              <a:rPr lang="en-US" dirty="0"/>
              <a:t>, but why?</a:t>
            </a:r>
          </a:p>
          <a:p>
            <a:endParaRPr lang="en-CA" dirty="0"/>
          </a:p>
        </p:txBody>
      </p:sp>
      <p:sp>
        <p:nvSpPr>
          <p:cNvPr id="5" name="Slide Number Placeholder 4"/>
          <p:cNvSpPr>
            <a:spLocks noGrp="1"/>
          </p:cNvSpPr>
          <p:nvPr>
            <p:ph type="sldNum" sz="quarter" idx="12"/>
          </p:nvPr>
        </p:nvSpPr>
        <p:spPr/>
        <p:txBody>
          <a:bodyPr/>
          <a:lstStyle/>
          <a:p>
            <a:fld id="{A3424ECA-851B-4A79-85AF-0DB4D9422D1A}" type="slidenum">
              <a:rPr lang="en-CA" smtClean="0"/>
              <a:pPr/>
              <a:t>14</a:t>
            </a:fld>
            <a:endParaRPr lang="en-CA" dirty="0"/>
          </a:p>
        </p:txBody>
      </p:sp>
      <p:sp>
        <p:nvSpPr>
          <p:cNvPr id="4" name="Title 1"/>
          <p:cNvSpPr>
            <a:spLocks noGrp="1"/>
          </p:cNvSpPr>
          <p:nvPr>
            <p:ph type="title"/>
          </p:nvPr>
        </p:nvSpPr>
        <p:spPr>
          <a:xfrm>
            <a:off x="428596" y="1000108"/>
            <a:ext cx="8229600" cy="1143000"/>
          </a:xfrm>
        </p:spPr>
        <p:txBody>
          <a:bodyPr>
            <a:noAutofit/>
          </a:bodyPr>
          <a:lstStyle/>
          <a:p>
            <a:r>
              <a:rPr lang="en-US" dirty="0"/>
              <a:t>Quiz – Question #5 (Answer)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204864"/>
            <a:ext cx="8356158" cy="4968552"/>
          </a:xfrm>
        </p:spPr>
        <p:txBody>
          <a:bodyPr>
            <a:normAutofit/>
          </a:bodyPr>
          <a:lstStyle/>
          <a:p>
            <a:pPr marL="463550" indent="-463550" algn="l">
              <a:spcBef>
                <a:spcPts val="0"/>
              </a:spcBef>
              <a:spcAft>
                <a:spcPts val="0"/>
              </a:spcAft>
              <a:buFont typeface="Wingdings" pitchFamily="2" charset="2"/>
              <a:buChar char="Ø"/>
            </a:pPr>
            <a:r>
              <a:rPr lang="en-US" dirty="0"/>
              <a:t>True or False: </a:t>
            </a:r>
          </a:p>
          <a:p>
            <a:pPr marL="0" indent="0" algn="l">
              <a:spcBef>
                <a:spcPts val="0"/>
              </a:spcBef>
              <a:spcAft>
                <a:spcPts val="0"/>
              </a:spcAft>
              <a:buNone/>
            </a:pPr>
            <a:r>
              <a:rPr lang="en-US" dirty="0"/>
              <a:t>The seal is considered a certification or warranty.</a:t>
            </a:r>
          </a:p>
          <a:p>
            <a:pPr marL="463550" indent="-463550" algn="l">
              <a:spcBef>
                <a:spcPts val="0"/>
              </a:spcBef>
              <a:spcAft>
                <a:spcPts val="0"/>
              </a:spcAft>
            </a:pPr>
            <a:endParaRPr lang="en-US" dirty="0"/>
          </a:p>
          <a:p>
            <a:pPr marL="804863" indent="-341313" algn="l">
              <a:spcBef>
                <a:spcPts val="0"/>
              </a:spcBef>
              <a:spcAft>
                <a:spcPts val="0"/>
              </a:spcAft>
              <a:buFont typeface="Arial" pitchFamily="34" charset="0"/>
              <a:buChar char="•"/>
            </a:pPr>
            <a:r>
              <a:rPr lang="en-US" b="1" dirty="0"/>
              <a:t>False</a:t>
            </a:r>
            <a:r>
              <a:rPr lang="en-US" dirty="0"/>
              <a:t>, but why?</a:t>
            </a:r>
          </a:p>
          <a:p>
            <a:pPr marL="463550" indent="-463550" algn="l">
              <a:spcBef>
                <a:spcPts val="0"/>
              </a:spcBef>
              <a:spcAft>
                <a:spcPts val="0"/>
              </a:spcAft>
              <a:buFont typeface="Arial" pitchFamily="34" charset="0"/>
              <a:buChar char="•"/>
            </a:pPr>
            <a:endParaRPr lang="en-US" i="1" dirty="0"/>
          </a:p>
          <a:p>
            <a:pPr marL="1201738" indent="-396875">
              <a:spcBef>
                <a:spcPts val="0"/>
              </a:spcBef>
              <a:buFont typeface="Arial" pitchFamily="34" charset="0"/>
              <a:buChar char="−"/>
            </a:pPr>
            <a:r>
              <a:rPr lang="en-CA" dirty="0"/>
              <a:t>“The seal attests that a qualified engineer prepared the drawing.  It is not a guarantee of accuracy.”  </a:t>
            </a:r>
            <a:r>
              <a:rPr lang="en-CA" i="1" dirty="0" err="1"/>
              <a:t>Edgeworth</a:t>
            </a:r>
            <a:r>
              <a:rPr lang="en-CA" i="1" dirty="0"/>
              <a:t> Construction Ltd. v. N. D. Lea &amp; Associates Ltd.</a:t>
            </a:r>
            <a:endParaRPr lang="en-CA" sz="2400" i="1"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15</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#5 (Answer)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204864"/>
            <a:ext cx="8356158" cy="4104456"/>
          </a:xfrm>
        </p:spPr>
        <p:txBody>
          <a:bodyPr>
            <a:normAutofit/>
          </a:bodyPr>
          <a:lstStyle/>
          <a:p>
            <a:pPr marL="463550" indent="-463550">
              <a:spcBef>
                <a:spcPts val="0"/>
              </a:spcBef>
              <a:buFont typeface="Wingdings" pitchFamily="2" charset="2"/>
              <a:buChar char="Ø"/>
            </a:pPr>
            <a:r>
              <a:rPr lang="en-US" sz="2400" dirty="0"/>
              <a:t> What does the seal communicate to the public?</a:t>
            </a:r>
          </a:p>
          <a:p>
            <a:pPr marL="1201738" indent="-396875">
              <a:spcBef>
                <a:spcPts val="0"/>
              </a:spcBef>
              <a:buFont typeface="Arial" pitchFamily="34" charset="0"/>
              <a:buChar char="−"/>
            </a:pPr>
            <a:endParaRPr lang="en-CA" sz="2400" i="1"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16</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204864"/>
            <a:ext cx="8356158" cy="4104456"/>
          </a:xfrm>
        </p:spPr>
        <p:txBody>
          <a:bodyPr>
            <a:normAutofit/>
          </a:bodyPr>
          <a:lstStyle/>
          <a:p>
            <a:pPr marL="463550" indent="-463550">
              <a:spcBef>
                <a:spcPts val="0"/>
              </a:spcBef>
              <a:buFont typeface="Wingdings" pitchFamily="2" charset="2"/>
              <a:buChar char="Ø"/>
            </a:pPr>
            <a:r>
              <a:rPr lang="en-US" sz="2400" dirty="0"/>
              <a:t> What does the seal communicate to the public?</a:t>
            </a:r>
          </a:p>
          <a:p>
            <a:pPr marL="1201738" indent="-396875">
              <a:spcBef>
                <a:spcPts val="0"/>
              </a:spcBef>
              <a:buFont typeface="Arial" pitchFamily="34" charset="0"/>
              <a:buChar char="−"/>
            </a:pPr>
            <a:endParaRPr lang="en-CA" sz="2400" i="1" dirty="0"/>
          </a:p>
          <a:p>
            <a:pPr marL="1201738" indent="-396875">
              <a:spcBef>
                <a:spcPts val="0"/>
              </a:spcBef>
              <a:buFont typeface="Arial" pitchFamily="34" charset="0"/>
              <a:buChar char="−"/>
            </a:pPr>
            <a:endParaRPr lang="en-CA" sz="2400" i="1" dirty="0"/>
          </a:p>
          <a:p>
            <a:pPr marL="1201738" indent="-396875">
              <a:spcBef>
                <a:spcPts val="0"/>
              </a:spcBef>
              <a:buFont typeface="Arial" pitchFamily="34" charset="0"/>
              <a:buChar char="−"/>
            </a:pPr>
            <a:r>
              <a:rPr lang="en-CA" sz="2400" dirty="0"/>
              <a:t>“It is generally agreed that the stamp and seal of an engineer communicates to the building official and to the public that the contents of the document sealed reflected professional knowledge and care; and that applicable statutes, standards, codes and regulations have been followed.” </a:t>
            </a:r>
            <a:r>
              <a:rPr lang="fr-FR" sz="2400" i="1" dirty="0"/>
              <a:t>Hilton Canada Inc. v. </a:t>
            </a:r>
            <a:r>
              <a:rPr lang="fr-FR" sz="2400" i="1" dirty="0" err="1"/>
              <a:t>Magil</a:t>
            </a:r>
            <a:r>
              <a:rPr lang="fr-FR" sz="2400" i="1" dirty="0"/>
              <a:t> Construction Ltd.</a:t>
            </a:r>
            <a:endParaRPr lang="en-CA" sz="2400" i="1"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17</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#6 (Answer)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2420888"/>
            <a:ext cx="8208912" cy="3168352"/>
          </a:xfrm>
        </p:spPr>
        <p:txBody>
          <a:bodyPr/>
          <a:lstStyle/>
          <a:p>
            <a:pPr marL="463550" indent="-463550" algn="l">
              <a:buFont typeface="Wingdings" pitchFamily="2" charset="2"/>
              <a:buChar char="Ø"/>
            </a:pPr>
            <a:r>
              <a:rPr lang="en-US" dirty="0"/>
              <a:t>True or False: </a:t>
            </a:r>
          </a:p>
          <a:p>
            <a:pPr algn="l"/>
            <a:r>
              <a:rPr lang="en-US" dirty="0"/>
              <a:t>If I don’t seal anything, I am not liable for the work.</a:t>
            </a:r>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18</a:t>
            </a:fld>
            <a:endParaRPr lang="en-CA" dirty="0"/>
          </a:p>
        </p:txBody>
      </p:sp>
      <p:sp>
        <p:nvSpPr>
          <p:cNvPr id="6" name="Title 1"/>
          <p:cNvSpPr txBox="1">
            <a:spLocks/>
          </p:cNvSpPr>
          <p:nvPr/>
        </p:nvSpPr>
        <p:spPr>
          <a:xfrm>
            <a:off x="453048" y="989856"/>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b="1" kern="1200" baseline="0">
                <a:solidFill>
                  <a:srgbClr val="002060"/>
                </a:solidFill>
                <a:latin typeface="Arial" pitchFamily="34" charset="0"/>
                <a:ea typeface="+mj-ea"/>
                <a:cs typeface="Arial" pitchFamily="34" charset="0"/>
              </a:defRPr>
            </a:lvl1pPr>
          </a:lstStyle>
          <a:p>
            <a:r>
              <a:rPr lang="en-US" dirty="0"/>
              <a:t>Quiz – Question #7</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420888"/>
            <a:ext cx="8229600" cy="4896544"/>
          </a:xfrm>
        </p:spPr>
        <p:txBody>
          <a:bodyPr>
            <a:normAutofit/>
          </a:bodyPr>
          <a:lstStyle/>
          <a:p>
            <a:pPr marL="463550" indent="-463550" algn="l">
              <a:spcBef>
                <a:spcPts val="0"/>
              </a:spcBef>
              <a:spcAft>
                <a:spcPts val="0"/>
              </a:spcAft>
              <a:buFont typeface="Wingdings" pitchFamily="2" charset="2"/>
              <a:buChar char="Ø"/>
            </a:pPr>
            <a:r>
              <a:rPr lang="en-US" dirty="0"/>
              <a:t>True or False: </a:t>
            </a:r>
          </a:p>
          <a:p>
            <a:pPr marL="0" indent="0" algn="l">
              <a:spcBef>
                <a:spcPts val="0"/>
              </a:spcBef>
              <a:spcAft>
                <a:spcPts val="0"/>
              </a:spcAft>
              <a:buNone/>
            </a:pPr>
            <a:r>
              <a:rPr lang="en-US" dirty="0"/>
              <a:t>If I don’t seal anything, I am not liable for the work.</a:t>
            </a:r>
          </a:p>
          <a:p>
            <a:pPr algn="l">
              <a:spcBef>
                <a:spcPts val="0"/>
              </a:spcBef>
              <a:spcAft>
                <a:spcPts val="0"/>
              </a:spcAft>
            </a:pPr>
            <a:endParaRPr lang="en-US" sz="2400" dirty="0"/>
          </a:p>
          <a:p>
            <a:pPr marL="804863" indent="-341313" algn="l">
              <a:spcBef>
                <a:spcPts val="0"/>
              </a:spcBef>
              <a:spcAft>
                <a:spcPts val="0"/>
              </a:spcAft>
              <a:buFont typeface="Arial" pitchFamily="34" charset="0"/>
              <a:buChar char="•"/>
            </a:pPr>
            <a:r>
              <a:rPr lang="en-US" b="1" dirty="0"/>
              <a:t>False</a:t>
            </a:r>
            <a:r>
              <a:rPr lang="en-US" dirty="0"/>
              <a:t>, but why?</a:t>
            </a:r>
          </a:p>
          <a:p>
            <a:endParaRPr lang="en-CA" sz="2400"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19</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#7 (Answer)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76472" y="1988840"/>
            <a:ext cx="9112968" cy="4536504"/>
          </a:xfrm>
        </p:spPr>
        <p:txBody>
          <a:bodyPr>
            <a:noAutofit/>
          </a:bodyPr>
          <a:lstStyle/>
          <a:p>
            <a:pPr marL="1149350" lvl="1" indent="-685800" algn="l"/>
            <a:r>
              <a:rPr lang="en-CA" dirty="0">
                <a:solidFill>
                  <a:srgbClr val="002060"/>
                </a:solidFill>
                <a:ea typeface="+mj-ea"/>
              </a:rPr>
              <a:t>Presentation is done in Q &amp; A format and addresses:</a:t>
            </a:r>
          </a:p>
          <a:p>
            <a:pPr marL="1149350" lvl="1" indent="-685800" algn="l">
              <a:buFont typeface="Arial" panose="020B0604020202020204" pitchFamily="34" charset="0"/>
              <a:buChar char="•"/>
            </a:pPr>
            <a:r>
              <a:rPr lang="en-CA" dirty="0">
                <a:solidFill>
                  <a:srgbClr val="002060"/>
                </a:solidFill>
                <a:ea typeface="+mj-ea"/>
              </a:rPr>
              <a:t>What should be sealed?</a:t>
            </a:r>
          </a:p>
          <a:p>
            <a:pPr marL="1149350" lvl="1" indent="-685800" algn="l">
              <a:buFont typeface="Arial" panose="020B0604020202020204" pitchFamily="34" charset="0"/>
              <a:buChar char="•"/>
            </a:pPr>
            <a:r>
              <a:rPr lang="en-CA" dirty="0">
                <a:solidFill>
                  <a:srgbClr val="002060"/>
                </a:solidFill>
                <a:ea typeface="+mj-ea"/>
              </a:rPr>
              <a:t>What is an engineering document?</a:t>
            </a:r>
          </a:p>
          <a:p>
            <a:pPr marL="1149350" lvl="1" indent="-685800" algn="l">
              <a:buFont typeface="Arial" panose="020B0604020202020204" pitchFamily="34" charset="0"/>
              <a:buChar char="•"/>
            </a:pPr>
            <a:r>
              <a:rPr lang="en-CA" dirty="0">
                <a:solidFill>
                  <a:srgbClr val="002060"/>
                </a:solidFill>
                <a:ea typeface="+mj-ea"/>
              </a:rPr>
              <a:t>Who should seal documents?</a:t>
            </a:r>
          </a:p>
          <a:p>
            <a:pPr marL="1149350" lvl="1" indent="-685800" algn="l">
              <a:buFont typeface="Arial" panose="020B0604020202020204" pitchFamily="34" charset="0"/>
              <a:buChar char="•"/>
            </a:pPr>
            <a:r>
              <a:rPr lang="en-CA" dirty="0">
                <a:solidFill>
                  <a:srgbClr val="002060"/>
                </a:solidFill>
                <a:ea typeface="+mj-ea"/>
              </a:rPr>
              <a:t>Are engineers responsible for engineering work they prepare?</a:t>
            </a:r>
          </a:p>
          <a:p>
            <a:pPr marL="1149350" lvl="1" indent="-685800" algn="l">
              <a:buFont typeface="Arial" panose="020B0604020202020204" pitchFamily="34" charset="0"/>
              <a:buChar char="•"/>
            </a:pPr>
            <a:r>
              <a:rPr lang="en-CA" dirty="0">
                <a:solidFill>
                  <a:srgbClr val="002060"/>
                </a:solidFill>
                <a:ea typeface="+mj-ea"/>
              </a:rPr>
              <a:t>Is there a legal requirement to use the seal?</a:t>
            </a:r>
          </a:p>
          <a:p>
            <a:pPr marL="1149350" lvl="1" indent="-685800" algn="l">
              <a:buFont typeface="Arial" panose="020B0604020202020204" pitchFamily="34" charset="0"/>
              <a:buChar char="•"/>
            </a:pPr>
            <a:r>
              <a:rPr lang="en-CA" dirty="0">
                <a:solidFill>
                  <a:srgbClr val="002060"/>
                </a:solidFill>
                <a:ea typeface="+mj-ea"/>
              </a:rPr>
              <a:t>What is the practice of professional engineering?</a:t>
            </a:r>
          </a:p>
          <a:p>
            <a:pPr marL="1149350" lvl="1" indent="-685800" algn="l">
              <a:buFont typeface="Arial" panose="020B0604020202020204" pitchFamily="34" charset="0"/>
              <a:buChar char="•"/>
            </a:pPr>
            <a:r>
              <a:rPr lang="en-CA" dirty="0">
                <a:solidFill>
                  <a:srgbClr val="002060"/>
                </a:solidFill>
                <a:ea typeface="+mj-ea"/>
              </a:rPr>
              <a:t>Are electronic seals allowed?</a:t>
            </a:r>
          </a:p>
          <a:p>
            <a:pPr marL="1606550" lvl="2" indent="-685800" algn="l">
              <a:buFont typeface="Arial" pitchFamily="34" charset="0"/>
              <a:buChar char="•"/>
            </a:pPr>
            <a:endParaRPr lang="en-CA" dirty="0">
              <a:solidFill>
                <a:srgbClr val="002060"/>
              </a:solidFill>
              <a:ea typeface="+mj-ea"/>
            </a:endParaRPr>
          </a:p>
          <a:p>
            <a:endParaRPr lang="en-CA" sz="2400"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2</a:t>
            </a:fld>
            <a:endParaRPr lang="en-CA" dirty="0"/>
          </a:p>
        </p:txBody>
      </p:sp>
      <p:sp>
        <p:nvSpPr>
          <p:cNvPr id="7" name="Title 1"/>
          <p:cNvSpPr txBox="1">
            <a:spLocks/>
          </p:cNvSpPr>
          <p:nvPr/>
        </p:nvSpPr>
        <p:spPr>
          <a:xfrm>
            <a:off x="365212" y="98072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b="1" kern="1200" baseline="0">
                <a:solidFill>
                  <a:srgbClr val="002060"/>
                </a:solidFill>
                <a:latin typeface="Arial" pitchFamily="34" charset="0"/>
                <a:ea typeface="+mj-ea"/>
                <a:cs typeface="Arial" pitchFamily="34" charset="0"/>
              </a:defRPr>
            </a:lvl1pPr>
          </a:lstStyle>
          <a:p>
            <a:r>
              <a:rPr lang="en-US" sz="4000" dirty="0"/>
              <a:t>Agenda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2420888"/>
            <a:ext cx="8229600" cy="5040560"/>
          </a:xfrm>
        </p:spPr>
        <p:txBody>
          <a:bodyPr>
            <a:normAutofit/>
          </a:bodyPr>
          <a:lstStyle/>
          <a:p>
            <a:pPr marL="463550" indent="-463550" algn="l">
              <a:spcBef>
                <a:spcPts val="0"/>
              </a:spcBef>
              <a:spcAft>
                <a:spcPts val="0"/>
              </a:spcAft>
              <a:buFont typeface="Wingdings" pitchFamily="2" charset="2"/>
              <a:buChar char="Ø"/>
            </a:pPr>
            <a:r>
              <a:rPr lang="en-US" dirty="0"/>
              <a:t>True or False: </a:t>
            </a:r>
          </a:p>
          <a:p>
            <a:pPr marL="0" indent="0" algn="l">
              <a:spcBef>
                <a:spcPts val="0"/>
              </a:spcBef>
              <a:spcAft>
                <a:spcPts val="0"/>
              </a:spcAft>
              <a:buNone/>
            </a:pPr>
            <a:r>
              <a:rPr lang="en-US" dirty="0"/>
              <a:t>If I don’t seal anything, I am not liable for the work.</a:t>
            </a:r>
          </a:p>
          <a:p>
            <a:pPr marL="0" indent="0" algn="l">
              <a:spcBef>
                <a:spcPts val="0"/>
              </a:spcBef>
              <a:spcAft>
                <a:spcPts val="0"/>
              </a:spcAft>
              <a:buNone/>
            </a:pPr>
            <a:endParaRPr lang="en-US" dirty="0"/>
          </a:p>
          <a:p>
            <a:pPr marL="804863" indent="-341313" algn="l">
              <a:spcBef>
                <a:spcPts val="0"/>
              </a:spcBef>
              <a:spcAft>
                <a:spcPts val="0"/>
              </a:spcAft>
              <a:buFont typeface="Arial" pitchFamily="34" charset="0"/>
              <a:buChar char="•"/>
            </a:pPr>
            <a:r>
              <a:rPr lang="en-US" b="1" dirty="0"/>
              <a:t>False</a:t>
            </a:r>
            <a:r>
              <a:rPr lang="en-US" dirty="0"/>
              <a:t>, but why?</a:t>
            </a:r>
          </a:p>
          <a:p>
            <a:pPr algn="l">
              <a:spcBef>
                <a:spcPts val="0"/>
              </a:spcBef>
              <a:spcAft>
                <a:spcPts val="0"/>
              </a:spcAft>
              <a:buFont typeface="Arial" pitchFamily="34" charset="0"/>
              <a:buChar char="•"/>
            </a:pPr>
            <a:endParaRPr lang="en-US" i="1" dirty="0"/>
          </a:p>
          <a:p>
            <a:pPr marL="1146175" indent="-341313" algn="l">
              <a:spcBef>
                <a:spcPts val="0"/>
              </a:spcBef>
              <a:spcAft>
                <a:spcPts val="0"/>
              </a:spcAft>
              <a:buFont typeface="Arial" pitchFamily="34" charset="0"/>
              <a:buChar char="−"/>
            </a:pPr>
            <a:r>
              <a:rPr lang="en-US" dirty="0"/>
              <a:t>A professional engineer is always responsible for their work.</a:t>
            </a:r>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20</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#7 (Answer)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315" y="2348880"/>
            <a:ext cx="8229600" cy="3816424"/>
          </a:xfrm>
        </p:spPr>
        <p:txBody>
          <a:bodyPr>
            <a:normAutofit/>
          </a:bodyPr>
          <a:lstStyle/>
          <a:p>
            <a:pPr marL="463550" indent="-463550" algn="l">
              <a:buFont typeface="Wingdings" pitchFamily="2" charset="2"/>
              <a:buChar char="Ø"/>
            </a:pPr>
            <a:r>
              <a:rPr lang="en-US" dirty="0"/>
              <a:t>True or False: </a:t>
            </a:r>
          </a:p>
          <a:p>
            <a:pPr marL="0" indent="0">
              <a:spcBef>
                <a:spcPts val="0"/>
              </a:spcBef>
              <a:buNone/>
            </a:pPr>
            <a:r>
              <a:rPr lang="en-US" dirty="0"/>
              <a:t>Engineers can revoke the seal in their drawings when clients have not paid for them.</a:t>
            </a:r>
          </a:p>
          <a:p>
            <a:endParaRPr lang="en-CA" sz="2400"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21</a:t>
            </a:fld>
            <a:endParaRPr lang="en-CA" dirty="0"/>
          </a:p>
        </p:txBody>
      </p:sp>
      <p:sp>
        <p:nvSpPr>
          <p:cNvPr id="7" name="Title 1"/>
          <p:cNvSpPr>
            <a:spLocks noGrp="1"/>
          </p:cNvSpPr>
          <p:nvPr>
            <p:ph type="title"/>
          </p:nvPr>
        </p:nvSpPr>
        <p:spPr>
          <a:xfrm>
            <a:off x="428596" y="1000108"/>
            <a:ext cx="8229600" cy="1143000"/>
          </a:xfrm>
        </p:spPr>
        <p:txBody>
          <a:bodyPr>
            <a:noAutofit/>
          </a:bodyPr>
          <a:lstStyle/>
          <a:p>
            <a:r>
              <a:rPr lang="en-US" dirty="0"/>
              <a:t>Quiz – Question #8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348880"/>
            <a:ext cx="8229600" cy="5040560"/>
          </a:xfrm>
        </p:spPr>
        <p:txBody>
          <a:bodyPr/>
          <a:lstStyle/>
          <a:p>
            <a:pPr marL="463550" indent="-463550" algn="l">
              <a:spcBef>
                <a:spcPts val="0"/>
              </a:spcBef>
              <a:spcAft>
                <a:spcPts val="0"/>
              </a:spcAft>
              <a:buFont typeface="Wingdings" pitchFamily="2" charset="2"/>
              <a:buChar char="Ø"/>
            </a:pPr>
            <a:r>
              <a:rPr lang="en-US" dirty="0"/>
              <a:t>True or False: </a:t>
            </a:r>
          </a:p>
          <a:p>
            <a:pPr marL="0" indent="0" algn="l">
              <a:spcBef>
                <a:spcPts val="0"/>
              </a:spcBef>
              <a:spcAft>
                <a:spcPts val="0"/>
              </a:spcAft>
              <a:buNone/>
            </a:pPr>
            <a:r>
              <a:rPr lang="en-US" dirty="0"/>
              <a:t>Engineers can revoke the seal in their drawings when clients have not paid for them.</a:t>
            </a:r>
          </a:p>
          <a:p>
            <a:pPr algn="l">
              <a:spcBef>
                <a:spcPts val="0"/>
              </a:spcBef>
              <a:spcAft>
                <a:spcPts val="0"/>
              </a:spcAft>
            </a:pPr>
            <a:endParaRPr lang="en-US" dirty="0"/>
          </a:p>
          <a:p>
            <a:pPr marL="804863" indent="-341313" algn="l">
              <a:spcBef>
                <a:spcPts val="0"/>
              </a:spcBef>
              <a:spcAft>
                <a:spcPts val="0"/>
              </a:spcAft>
              <a:buFont typeface="Arial" pitchFamily="34" charset="0"/>
              <a:buChar char="•"/>
            </a:pPr>
            <a:r>
              <a:rPr lang="en-US" b="1" dirty="0"/>
              <a:t>False</a:t>
            </a:r>
            <a:r>
              <a:rPr lang="en-US" dirty="0"/>
              <a:t>, but why?</a:t>
            </a:r>
          </a:p>
          <a:p>
            <a:pPr marL="0" indent="0">
              <a:buNone/>
            </a:pPr>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22</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#8 (Answer)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315" y="2348880"/>
            <a:ext cx="8229600" cy="5040560"/>
          </a:xfrm>
        </p:spPr>
        <p:txBody>
          <a:bodyPr>
            <a:normAutofit/>
          </a:bodyPr>
          <a:lstStyle/>
          <a:p>
            <a:pPr marL="463550" indent="-463550" algn="l">
              <a:spcBef>
                <a:spcPts val="0"/>
              </a:spcBef>
              <a:spcAft>
                <a:spcPts val="0"/>
              </a:spcAft>
              <a:buFont typeface="Wingdings" pitchFamily="2" charset="2"/>
              <a:buChar char="Ø"/>
            </a:pPr>
            <a:r>
              <a:rPr lang="en-US" dirty="0"/>
              <a:t>True or False:</a:t>
            </a:r>
          </a:p>
          <a:p>
            <a:pPr marL="0" indent="0">
              <a:spcBef>
                <a:spcPts val="0"/>
              </a:spcBef>
              <a:buNone/>
            </a:pPr>
            <a:r>
              <a:rPr lang="en-US" dirty="0"/>
              <a:t>Engineers can revoke the seal in their drawings since when clients have not paid for them.</a:t>
            </a:r>
          </a:p>
          <a:p>
            <a:pPr algn="l">
              <a:spcBef>
                <a:spcPts val="0"/>
              </a:spcBef>
              <a:spcAft>
                <a:spcPts val="0"/>
              </a:spcAft>
            </a:pPr>
            <a:endParaRPr lang="en-US" dirty="0"/>
          </a:p>
          <a:p>
            <a:pPr marL="804863" indent="-341313" algn="l">
              <a:spcBef>
                <a:spcPts val="0"/>
              </a:spcBef>
              <a:spcAft>
                <a:spcPts val="0"/>
              </a:spcAft>
              <a:buFont typeface="Arial" pitchFamily="34" charset="0"/>
              <a:buChar char="•"/>
            </a:pPr>
            <a:r>
              <a:rPr lang="en-US" b="1" dirty="0"/>
              <a:t>False</a:t>
            </a:r>
            <a:r>
              <a:rPr lang="en-US" dirty="0"/>
              <a:t>, but why?</a:t>
            </a:r>
          </a:p>
          <a:p>
            <a:pPr algn="l">
              <a:spcBef>
                <a:spcPts val="0"/>
              </a:spcBef>
              <a:spcAft>
                <a:spcPts val="0"/>
              </a:spcAft>
              <a:buFont typeface="Arial" pitchFamily="34" charset="0"/>
              <a:buChar char="•"/>
            </a:pPr>
            <a:endParaRPr lang="en-US" dirty="0"/>
          </a:p>
          <a:p>
            <a:pPr marL="1146175" indent="-341313" algn="l">
              <a:spcBef>
                <a:spcPts val="0"/>
              </a:spcBef>
              <a:spcAft>
                <a:spcPts val="0"/>
              </a:spcAft>
              <a:buFont typeface="Arial" pitchFamily="34" charset="0"/>
              <a:buChar char="−"/>
            </a:pPr>
            <a:r>
              <a:rPr lang="en-US" dirty="0"/>
              <a:t>Payment is not covered by the </a:t>
            </a:r>
            <a:r>
              <a:rPr lang="en-US" i="1" dirty="0"/>
              <a:t>Professional Engineers Act</a:t>
            </a:r>
            <a:r>
              <a:rPr lang="en-US" dirty="0"/>
              <a:t>. Rather it is a contractual issue.</a:t>
            </a:r>
          </a:p>
          <a:p>
            <a:endParaRPr lang="en-CA" sz="2400"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23</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#8 (Answer)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689" y="2276872"/>
            <a:ext cx="8229600" cy="3744416"/>
          </a:xfrm>
        </p:spPr>
        <p:txBody>
          <a:bodyPr>
            <a:normAutofit/>
          </a:bodyPr>
          <a:lstStyle/>
          <a:p>
            <a:pPr>
              <a:buFont typeface="Wingdings" pitchFamily="2" charset="2"/>
              <a:buChar char="Ø"/>
            </a:pPr>
            <a:r>
              <a:rPr lang="en-US" dirty="0"/>
              <a:t>True or False: </a:t>
            </a:r>
          </a:p>
          <a:p>
            <a:pPr marL="0" indent="0">
              <a:buNone/>
            </a:pPr>
            <a:r>
              <a:rPr lang="en-US" dirty="0"/>
              <a:t>Sealing documents is a good business practice but not a legal requirement.</a:t>
            </a:r>
          </a:p>
          <a:p>
            <a:endParaRPr lang="en-CA" sz="2400"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24</a:t>
            </a:fld>
            <a:endParaRPr lang="en-CA" dirty="0"/>
          </a:p>
        </p:txBody>
      </p:sp>
      <p:sp>
        <p:nvSpPr>
          <p:cNvPr id="6" name="Title 1"/>
          <p:cNvSpPr>
            <a:spLocks noGrp="1"/>
          </p:cNvSpPr>
          <p:nvPr>
            <p:ph type="title"/>
          </p:nvPr>
        </p:nvSpPr>
        <p:spPr>
          <a:xfrm>
            <a:off x="428596" y="1000108"/>
            <a:ext cx="8229600" cy="1143000"/>
          </a:xfrm>
        </p:spPr>
        <p:txBody>
          <a:bodyPr>
            <a:noAutofit/>
          </a:bodyPr>
          <a:lstStyle/>
          <a:p>
            <a:r>
              <a:rPr lang="en-US" dirty="0"/>
              <a:t>Quiz – Question #9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315" y="2276872"/>
            <a:ext cx="8229600" cy="5040560"/>
          </a:xfrm>
        </p:spPr>
        <p:txBody>
          <a:bodyPr/>
          <a:lstStyle/>
          <a:p>
            <a:pPr marL="463550" indent="-463550">
              <a:spcBef>
                <a:spcPts val="0"/>
              </a:spcBef>
              <a:buFont typeface="Wingdings" pitchFamily="2" charset="2"/>
              <a:buChar char="Ø"/>
            </a:pPr>
            <a:r>
              <a:rPr lang="en-US" dirty="0"/>
              <a:t>True or False: </a:t>
            </a:r>
          </a:p>
          <a:p>
            <a:pPr marL="0" indent="0">
              <a:spcBef>
                <a:spcPts val="0"/>
              </a:spcBef>
              <a:buNone/>
            </a:pPr>
            <a:r>
              <a:rPr lang="en-US" dirty="0"/>
              <a:t>Sealing documents is a good business practice but not a legal requirement?</a:t>
            </a:r>
          </a:p>
          <a:p>
            <a:pPr algn="l">
              <a:spcBef>
                <a:spcPts val="0"/>
              </a:spcBef>
              <a:spcAft>
                <a:spcPts val="0"/>
              </a:spcAft>
            </a:pPr>
            <a:endParaRPr lang="en-US" dirty="0"/>
          </a:p>
          <a:p>
            <a:pPr marL="804863" indent="-341313" algn="l">
              <a:spcBef>
                <a:spcPts val="0"/>
              </a:spcBef>
              <a:spcAft>
                <a:spcPts val="0"/>
              </a:spcAft>
              <a:buFont typeface="Arial" pitchFamily="34" charset="0"/>
              <a:buChar char="•"/>
            </a:pPr>
            <a:r>
              <a:rPr lang="en-US" b="1" dirty="0"/>
              <a:t>False</a:t>
            </a:r>
            <a:r>
              <a:rPr lang="en-US" dirty="0"/>
              <a:t>, but why?</a:t>
            </a:r>
          </a:p>
          <a:p>
            <a:pPr>
              <a:spcBef>
                <a:spcPts val="0"/>
              </a:spcBef>
              <a:spcAft>
                <a:spcPts val="0"/>
              </a:spcAft>
            </a:pPr>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25</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#9 (Answer)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56" y="2276872"/>
            <a:ext cx="8229600" cy="4968552"/>
          </a:xfrm>
        </p:spPr>
        <p:txBody>
          <a:bodyPr>
            <a:normAutofit/>
          </a:bodyPr>
          <a:lstStyle/>
          <a:p>
            <a:pPr marL="463550" indent="-463550">
              <a:spcBef>
                <a:spcPts val="0"/>
              </a:spcBef>
              <a:buFont typeface="Wingdings" pitchFamily="2" charset="2"/>
              <a:buChar char="Ø"/>
            </a:pPr>
            <a:r>
              <a:rPr lang="en-US" dirty="0"/>
              <a:t>True or False: </a:t>
            </a:r>
          </a:p>
          <a:p>
            <a:pPr marL="0" indent="0">
              <a:spcBef>
                <a:spcPts val="0"/>
              </a:spcBef>
              <a:buNone/>
            </a:pPr>
            <a:r>
              <a:rPr lang="en-US" dirty="0"/>
              <a:t>Sealing documents is a good business practice but not a legal requirement.</a:t>
            </a:r>
          </a:p>
          <a:p>
            <a:pPr marL="682625" indent="-341313" algn="l">
              <a:spcBef>
                <a:spcPts val="0"/>
              </a:spcBef>
              <a:spcAft>
                <a:spcPts val="0"/>
              </a:spcAft>
            </a:pPr>
            <a:endParaRPr lang="en-US" dirty="0"/>
          </a:p>
          <a:p>
            <a:pPr marL="804863" indent="-341313" algn="l">
              <a:spcBef>
                <a:spcPts val="0"/>
              </a:spcBef>
              <a:spcAft>
                <a:spcPts val="0"/>
              </a:spcAft>
              <a:buFont typeface="Arial" pitchFamily="34" charset="0"/>
              <a:buChar char="•"/>
            </a:pPr>
            <a:r>
              <a:rPr lang="en-US" b="1" dirty="0"/>
              <a:t>False</a:t>
            </a:r>
            <a:r>
              <a:rPr lang="en-US" dirty="0"/>
              <a:t>, but why?</a:t>
            </a:r>
          </a:p>
          <a:p>
            <a:pPr algn="l">
              <a:spcBef>
                <a:spcPts val="0"/>
              </a:spcBef>
              <a:spcAft>
                <a:spcPts val="0"/>
              </a:spcAft>
              <a:buFont typeface="Arial" pitchFamily="34" charset="0"/>
              <a:buChar char="•"/>
            </a:pPr>
            <a:endParaRPr lang="en-US" dirty="0"/>
          </a:p>
          <a:p>
            <a:pPr marL="1146175" indent="-341313" algn="l">
              <a:spcBef>
                <a:spcPts val="0"/>
              </a:spcBef>
              <a:spcAft>
                <a:spcPts val="0"/>
              </a:spcAft>
              <a:buFont typeface="Arial" pitchFamily="34" charset="0"/>
              <a:buChar char="−"/>
            </a:pPr>
            <a:r>
              <a:rPr lang="en-US" dirty="0"/>
              <a:t>Sealing is a requirement under the </a:t>
            </a:r>
            <a:r>
              <a:rPr lang="en-US" i="1" dirty="0"/>
              <a:t>Professional Engineers Act.</a:t>
            </a:r>
          </a:p>
          <a:p>
            <a:endParaRPr lang="en-CA" sz="3200"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26</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#9 (Answer)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916832"/>
            <a:ext cx="8229600" cy="1143000"/>
          </a:xfrm>
        </p:spPr>
        <p:txBody>
          <a:bodyPr>
            <a:normAutofit/>
          </a:bodyPr>
          <a:lstStyle/>
          <a:p>
            <a:pPr marL="463550" indent="-463550" algn="l">
              <a:spcBef>
                <a:spcPts val="600"/>
              </a:spcBef>
              <a:spcAft>
                <a:spcPts val="600"/>
              </a:spcAft>
              <a:buFont typeface="Wingdings" pitchFamily="2" charset="2"/>
              <a:buChar char="Ø"/>
            </a:pPr>
            <a:r>
              <a:rPr lang="en-CA" sz="2800" b="0" dirty="0">
                <a:ea typeface="+mn-ea"/>
              </a:rPr>
              <a:t>When must engineering documents be sealed?</a:t>
            </a:r>
          </a:p>
        </p:txBody>
      </p:sp>
      <p:sp>
        <p:nvSpPr>
          <p:cNvPr id="4" name="Slide Number Placeholder 3"/>
          <p:cNvSpPr>
            <a:spLocks noGrp="1"/>
          </p:cNvSpPr>
          <p:nvPr>
            <p:ph type="sldNum" sz="quarter" idx="12"/>
          </p:nvPr>
        </p:nvSpPr>
        <p:spPr/>
        <p:txBody>
          <a:bodyPr/>
          <a:lstStyle/>
          <a:p>
            <a:fld id="{A3424ECA-851B-4A79-85AF-0DB4D9422D1A}" type="slidenum">
              <a:rPr lang="en-CA" smtClean="0"/>
              <a:pPr/>
              <a:t>27</a:t>
            </a:fld>
            <a:endParaRPr lang="en-CA" dirty="0"/>
          </a:p>
        </p:txBody>
      </p:sp>
      <p:sp>
        <p:nvSpPr>
          <p:cNvPr id="6" name="Title 1"/>
          <p:cNvSpPr txBox="1">
            <a:spLocks/>
          </p:cNvSpPr>
          <p:nvPr/>
        </p:nvSpPr>
        <p:spPr>
          <a:xfrm>
            <a:off x="323528" y="98072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b="1" kern="1200" baseline="0">
                <a:solidFill>
                  <a:srgbClr val="002060"/>
                </a:solidFill>
                <a:latin typeface="Arial" pitchFamily="34" charset="0"/>
                <a:ea typeface="+mj-ea"/>
                <a:cs typeface="Arial" pitchFamily="34" charset="0"/>
              </a:defRPr>
            </a:lvl1pPr>
          </a:lstStyle>
          <a:p>
            <a:r>
              <a:rPr lang="en-US" dirty="0"/>
              <a:t>Quiz – Question #10</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1988840"/>
            <a:ext cx="9073008" cy="1008112"/>
          </a:xfrm>
        </p:spPr>
        <p:txBody>
          <a:bodyPr>
            <a:normAutofit/>
          </a:bodyPr>
          <a:lstStyle/>
          <a:p>
            <a:pPr marL="463550" indent="-463550" algn="l">
              <a:spcBef>
                <a:spcPts val="600"/>
              </a:spcBef>
              <a:spcAft>
                <a:spcPts val="600"/>
              </a:spcAft>
              <a:buFont typeface="Wingdings" pitchFamily="2" charset="2"/>
              <a:buChar char="Ø"/>
            </a:pPr>
            <a:r>
              <a:rPr lang="en-CA" sz="2800" b="0" dirty="0">
                <a:ea typeface="+mn-ea"/>
              </a:rPr>
              <a:t>When must engineering documents be sealed?</a:t>
            </a:r>
          </a:p>
        </p:txBody>
      </p:sp>
      <p:sp>
        <p:nvSpPr>
          <p:cNvPr id="3" name="Content Placeholder 2"/>
          <p:cNvSpPr>
            <a:spLocks noGrp="1"/>
          </p:cNvSpPr>
          <p:nvPr>
            <p:ph idx="1"/>
          </p:nvPr>
        </p:nvSpPr>
        <p:spPr>
          <a:xfrm>
            <a:off x="0" y="2852936"/>
            <a:ext cx="9108504" cy="4312944"/>
          </a:xfrm>
        </p:spPr>
        <p:txBody>
          <a:bodyPr>
            <a:normAutofit fontScale="32500" lnSpcReduction="20000"/>
          </a:bodyPr>
          <a:lstStyle/>
          <a:p>
            <a:pPr marL="804863" indent="-341313" algn="l">
              <a:buFont typeface="Arial" pitchFamily="34" charset="0"/>
              <a:buChar char="•"/>
            </a:pPr>
            <a:r>
              <a:rPr lang="en-CA" sz="7400" i="1" dirty="0"/>
              <a:t>Section 53 of Regulation 941/90, made under the </a:t>
            </a:r>
            <a:r>
              <a:rPr lang="en-CA" sz="7400" dirty="0"/>
              <a:t>Professional Engineers Act</a:t>
            </a:r>
            <a:r>
              <a:rPr lang="en-CA" sz="7400" i="1" dirty="0"/>
              <a:t>:</a:t>
            </a:r>
          </a:p>
          <a:p>
            <a:pPr marL="804863" indent="-341313" algn="l">
              <a:buFont typeface="Arial" pitchFamily="34" charset="0"/>
              <a:buChar char="•"/>
            </a:pPr>
            <a:endParaRPr lang="en-CA" sz="7400" i="1" dirty="0"/>
          </a:p>
          <a:p>
            <a:pPr marL="1146175" indent="-341313" algn="l">
              <a:buFont typeface="Arial" pitchFamily="34" charset="0"/>
              <a:buChar char="-"/>
            </a:pPr>
            <a:r>
              <a:rPr lang="en-CA" sz="7400" i="1" dirty="0"/>
              <a:t>“53. Every holder of a licence, temporary licence, provisional licence or limited licence who provides to the </a:t>
            </a:r>
            <a:r>
              <a:rPr lang="en-CA" sz="7400" b="1" i="1" u="sng" dirty="0"/>
              <a:t>public </a:t>
            </a:r>
            <a:r>
              <a:rPr lang="en-CA" sz="7400" i="1" dirty="0"/>
              <a:t>a service </a:t>
            </a:r>
            <a:r>
              <a:rPr lang="en-CA" sz="7400" b="1" i="1" u="sng" dirty="0"/>
              <a:t>that is within the practice of professional engineering </a:t>
            </a:r>
            <a:r>
              <a:rPr lang="en-CA" sz="7400" i="1" dirty="0"/>
              <a:t>shall sign, date and affix the holder’s seal to every </a:t>
            </a:r>
            <a:r>
              <a:rPr lang="en-CA" sz="7400" b="1" i="1" u="sng" dirty="0"/>
              <a:t>final</a:t>
            </a:r>
            <a:r>
              <a:rPr lang="en-CA" sz="7400" i="1" dirty="0"/>
              <a:t> drawing, specification, plan, report or other document prepared or checked by the holder as part of the service before it is issued. R.R.O. </a:t>
            </a:r>
            <a:r>
              <a:rPr lang="nn-NO" sz="7400" i="1" dirty="0"/>
              <a:t>1990, Reg. 941, s. 53; O.Reg. 13/03, s. 16.”</a:t>
            </a:r>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28</a:t>
            </a:fld>
            <a:endParaRPr lang="en-CA" dirty="0"/>
          </a:p>
        </p:txBody>
      </p:sp>
      <p:sp>
        <p:nvSpPr>
          <p:cNvPr id="5" name="Title 1"/>
          <p:cNvSpPr txBox="1">
            <a:spLocks/>
          </p:cNvSpPr>
          <p:nvPr/>
        </p:nvSpPr>
        <p:spPr>
          <a:xfrm>
            <a:off x="428596" y="100010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b="1" kern="1200" baseline="0">
                <a:solidFill>
                  <a:srgbClr val="002060"/>
                </a:solidFill>
                <a:latin typeface="Arial" pitchFamily="34" charset="0"/>
                <a:ea typeface="+mj-ea"/>
                <a:cs typeface="Arial" pitchFamily="34" charset="0"/>
              </a:defRPr>
            </a:lvl1pPr>
          </a:lstStyle>
          <a:p>
            <a:r>
              <a:rPr lang="en-US" dirty="0"/>
              <a:t>Quiz – Question #10 (Answer)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Quiz – Question #11</a:t>
            </a:r>
            <a:endParaRPr lang="en-US" dirty="0"/>
          </a:p>
        </p:txBody>
      </p:sp>
      <p:sp>
        <p:nvSpPr>
          <p:cNvPr id="3" name="Content Placeholder 2"/>
          <p:cNvSpPr>
            <a:spLocks noGrp="1"/>
          </p:cNvSpPr>
          <p:nvPr>
            <p:ph idx="1"/>
          </p:nvPr>
        </p:nvSpPr>
        <p:spPr>
          <a:xfrm>
            <a:off x="428026" y="2314516"/>
            <a:ext cx="8392446" cy="4714884"/>
          </a:xfrm>
        </p:spPr>
        <p:txBody>
          <a:bodyPr/>
          <a:lstStyle/>
          <a:p>
            <a:pPr>
              <a:buFont typeface="Wingdings" panose="05000000000000000000" pitchFamily="2" charset="2"/>
              <a:buChar char="Ø"/>
            </a:pPr>
            <a:r>
              <a:rPr lang="en-CA" dirty="0"/>
              <a:t>How can I </a:t>
            </a:r>
            <a:r>
              <a:rPr lang="en-US" dirty="0"/>
              <a:t>test if a document needs to be sealed?</a:t>
            </a:r>
          </a:p>
        </p:txBody>
      </p:sp>
    </p:spTree>
    <p:extLst>
      <p:ext uri="{BB962C8B-B14F-4D97-AF65-F5344CB8AC3E}">
        <p14:creationId xmlns:p14="http://schemas.microsoft.com/office/powerpoint/2010/main" val="1650561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Quiz – Question #1</a:t>
            </a:r>
          </a:p>
        </p:txBody>
      </p:sp>
      <p:sp>
        <p:nvSpPr>
          <p:cNvPr id="8" name="Content Placeholder 7"/>
          <p:cNvSpPr>
            <a:spLocks noGrp="1"/>
          </p:cNvSpPr>
          <p:nvPr>
            <p:ph sz="half" idx="1"/>
          </p:nvPr>
        </p:nvSpPr>
        <p:spPr>
          <a:xfrm>
            <a:off x="323528" y="2276872"/>
            <a:ext cx="8424936" cy="1368152"/>
          </a:xfrm>
        </p:spPr>
        <p:txBody>
          <a:bodyPr/>
          <a:lstStyle/>
          <a:p>
            <a:pPr marL="463550" indent="-463550" algn="l">
              <a:buFont typeface="Wingdings" pitchFamily="2" charset="2"/>
              <a:buChar char="Ø"/>
            </a:pPr>
            <a:r>
              <a:rPr lang="en-US" dirty="0"/>
              <a:t>Should one seal a passport application?</a:t>
            </a:r>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3</a:t>
            </a:fld>
            <a:endParaRPr lang="en-CA" dirty="0"/>
          </a:p>
        </p:txBody>
      </p:sp>
      <p:pic>
        <p:nvPicPr>
          <p:cNvPr id="12" name="Picture 3" descr="C:\Documents and Settings\jvera\Local Settings\Temporary Internet Files\Content.IE5\QMSM0FPI\MP900442382[1].jpg"/>
          <p:cNvPicPr>
            <a:picLocks noGrp="1" noChangeAspect="1" noChangeArrowheads="1"/>
          </p:cNvPicPr>
          <p:nvPr>
            <p:ph sz="half" idx="2"/>
          </p:nvPr>
        </p:nvPicPr>
        <p:blipFill>
          <a:blip r:embed="rId3" cstate="print"/>
          <a:srcRect/>
          <a:stretch>
            <a:fillRect/>
          </a:stretch>
        </p:blipFill>
        <p:spPr bwMode="auto">
          <a:xfrm>
            <a:off x="5130403" y="4076700"/>
            <a:ext cx="3074194" cy="2049463"/>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916832"/>
            <a:ext cx="8568952" cy="1152128"/>
          </a:xfrm>
        </p:spPr>
        <p:txBody>
          <a:bodyPr>
            <a:normAutofit/>
          </a:bodyPr>
          <a:lstStyle/>
          <a:p>
            <a:pPr marL="463550" indent="-463550" algn="l">
              <a:spcBef>
                <a:spcPts val="600"/>
              </a:spcBef>
              <a:spcAft>
                <a:spcPts val="600"/>
              </a:spcAft>
              <a:buFont typeface="Wingdings" pitchFamily="2" charset="2"/>
              <a:buChar char="Ø"/>
            </a:pPr>
            <a:r>
              <a:rPr lang="en-US" sz="2800" b="0" dirty="0">
                <a:ea typeface="+mn-ea"/>
              </a:rPr>
              <a:t>How can I test if a document needs to be sealed?</a:t>
            </a:r>
            <a:endParaRPr lang="en-CA" sz="2800" b="0" dirty="0">
              <a:ea typeface="+mn-ea"/>
            </a:endParaRPr>
          </a:p>
        </p:txBody>
      </p:sp>
      <p:sp>
        <p:nvSpPr>
          <p:cNvPr id="3" name="Content Placeholder 2"/>
          <p:cNvSpPr>
            <a:spLocks noGrp="1"/>
          </p:cNvSpPr>
          <p:nvPr>
            <p:ph idx="1"/>
          </p:nvPr>
        </p:nvSpPr>
        <p:spPr>
          <a:xfrm>
            <a:off x="251520" y="2852936"/>
            <a:ext cx="8712967" cy="3744416"/>
          </a:xfrm>
        </p:spPr>
        <p:txBody>
          <a:bodyPr>
            <a:noAutofit/>
          </a:bodyPr>
          <a:lstStyle/>
          <a:p>
            <a:pPr marL="804863" indent="-341313" algn="l">
              <a:spcAft>
                <a:spcPts val="1800"/>
              </a:spcAft>
              <a:buFont typeface="Arial" pitchFamily="34" charset="0"/>
              <a:buChar char="•"/>
            </a:pPr>
            <a:r>
              <a:rPr lang="en-US" dirty="0"/>
              <a:t>Does the document fall </a:t>
            </a:r>
            <a:r>
              <a:rPr lang="en-US" b="1" dirty="0"/>
              <a:t>within the practice of professional engineering</a:t>
            </a:r>
            <a:r>
              <a:rPr lang="en-US" dirty="0"/>
              <a:t>?</a:t>
            </a:r>
          </a:p>
          <a:p>
            <a:pPr marL="804863" indent="-341313" algn="l">
              <a:spcAft>
                <a:spcPts val="1800"/>
              </a:spcAft>
              <a:buFont typeface="Arial" pitchFamily="34" charset="0"/>
              <a:buChar char="•"/>
            </a:pPr>
            <a:r>
              <a:rPr lang="en-CA" dirty="0"/>
              <a:t>Does the document </a:t>
            </a:r>
            <a:r>
              <a:rPr lang="en-CA" b="1" dirty="0"/>
              <a:t>final</a:t>
            </a:r>
            <a:r>
              <a:rPr lang="en-CA" dirty="0"/>
              <a:t> for the purpose intended?</a:t>
            </a:r>
            <a:endParaRPr lang="en-US" dirty="0"/>
          </a:p>
          <a:p>
            <a:pPr marL="804863" indent="-341313" algn="l">
              <a:buFont typeface="Arial" pitchFamily="34" charset="0"/>
              <a:buChar char="•"/>
            </a:pPr>
            <a:r>
              <a:rPr lang="en-US" dirty="0"/>
              <a:t>Will the document be </a:t>
            </a:r>
            <a:r>
              <a:rPr lang="en-US" b="1" dirty="0"/>
              <a:t>issued </a:t>
            </a:r>
            <a:r>
              <a:rPr lang="en-US" dirty="0"/>
              <a:t>to others (outside your organization)?</a:t>
            </a:r>
          </a:p>
        </p:txBody>
      </p:sp>
      <p:sp>
        <p:nvSpPr>
          <p:cNvPr id="4" name="Slide Number Placeholder 3"/>
          <p:cNvSpPr>
            <a:spLocks noGrp="1"/>
          </p:cNvSpPr>
          <p:nvPr>
            <p:ph type="sldNum" sz="quarter" idx="12"/>
          </p:nvPr>
        </p:nvSpPr>
        <p:spPr/>
        <p:txBody>
          <a:bodyPr/>
          <a:lstStyle/>
          <a:p>
            <a:fld id="{A3424ECA-851B-4A79-85AF-0DB4D9422D1A}" type="slidenum">
              <a:rPr lang="en-CA" smtClean="0"/>
              <a:pPr/>
              <a:t>30</a:t>
            </a:fld>
            <a:endParaRPr lang="en-CA"/>
          </a:p>
        </p:txBody>
      </p:sp>
      <p:sp>
        <p:nvSpPr>
          <p:cNvPr id="5" name="Title 1"/>
          <p:cNvSpPr txBox="1">
            <a:spLocks/>
          </p:cNvSpPr>
          <p:nvPr/>
        </p:nvSpPr>
        <p:spPr>
          <a:xfrm>
            <a:off x="428596" y="100010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b="1" kern="1200" baseline="0">
                <a:solidFill>
                  <a:srgbClr val="002060"/>
                </a:solidFill>
                <a:latin typeface="Arial" pitchFamily="34" charset="0"/>
                <a:ea typeface="+mj-ea"/>
                <a:cs typeface="Arial" pitchFamily="34" charset="0"/>
              </a:defRPr>
            </a:lvl1pPr>
          </a:lstStyle>
          <a:p>
            <a:r>
              <a:rPr lang="en-US" dirty="0"/>
              <a:t>Quiz – Question #11 (Answer)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7544" y="2420888"/>
            <a:ext cx="7560840" cy="1872208"/>
          </a:xfrm>
        </p:spPr>
        <p:txBody>
          <a:bodyPr>
            <a:noAutofit/>
          </a:bodyPr>
          <a:lstStyle/>
          <a:p>
            <a:pPr marL="463550" indent="-463550">
              <a:buFont typeface="Wingdings" pitchFamily="2" charset="2"/>
              <a:buChar char="Ø"/>
            </a:pPr>
            <a:r>
              <a:rPr lang="en-US" dirty="0"/>
              <a:t>True or False:  </a:t>
            </a:r>
          </a:p>
          <a:p>
            <a:pPr marL="0" indent="0">
              <a:buNone/>
            </a:pPr>
            <a:r>
              <a:rPr lang="en-US" dirty="0"/>
              <a:t>The practice of professional engineering does not have a clear definition but it somehow deals with construction.</a:t>
            </a:r>
          </a:p>
          <a:p>
            <a:endParaRPr lang="en-CA" sz="2400"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31</a:t>
            </a:fld>
            <a:endParaRPr lang="en-CA"/>
          </a:p>
        </p:txBody>
      </p:sp>
      <p:pic>
        <p:nvPicPr>
          <p:cNvPr id="8" name="Picture 3" descr="C:\Documents and Settings\jvera\Local Settings\Temporary Internet Files\Content.IE5\EB4P83UG\MC900360580[1].wmf"/>
          <p:cNvPicPr>
            <a:picLocks noGrp="1" noChangeAspect="1" noChangeArrowheads="1"/>
          </p:cNvPicPr>
          <p:nvPr>
            <p:ph sz="half" idx="2"/>
          </p:nvPr>
        </p:nvPicPr>
        <p:blipFill>
          <a:blip r:embed="rId3" cstate="print"/>
          <a:srcRect/>
          <a:stretch>
            <a:fillRect/>
          </a:stretch>
        </p:blipFill>
        <p:spPr bwMode="auto">
          <a:xfrm>
            <a:off x="6588224" y="4509120"/>
            <a:ext cx="1841602" cy="1713586"/>
          </a:xfrm>
          <a:prstGeom prst="rect">
            <a:avLst/>
          </a:prstGeom>
          <a:noFill/>
        </p:spPr>
      </p:pic>
      <p:sp>
        <p:nvSpPr>
          <p:cNvPr id="7" name="Title 1"/>
          <p:cNvSpPr>
            <a:spLocks noGrp="1"/>
          </p:cNvSpPr>
          <p:nvPr>
            <p:ph type="title"/>
          </p:nvPr>
        </p:nvSpPr>
        <p:spPr>
          <a:xfrm>
            <a:off x="428596" y="1000108"/>
            <a:ext cx="8229600" cy="1143000"/>
          </a:xfrm>
        </p:spPr>
        <p:txBody>
          <a:bodyPr>
            <a:noAutofit/>
          </a:bodyPr>
          <a:lstStyle/>
          <a:p>
            <a:r>
              <a:rPr lang="en-US" dirty="0"/>
              <a:t>Quiz – Question #12</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315" y="2420888"/>
            <a:ext cx="8229600" cy="4968552"/>
          </a:xfrm>
        </p:spPr>
        <p:txBody>
          <a:bodyPr>
            <a:normAutofit/>
          </a:bodyPr>
          <a:lstStyle/>
          <a:p>
            <a:pPr marL="463550" indent="-463550">
              <a:buFont typeface="Wingdings" pitchFamily="2" charset="2"/>
              <a:buChar char="Ø"/>
            </a:pPr>
            <a:r>
              <a:rPr lang="en-US" dirty="0"/>
              <a:t>True or False: </a:t>
            </a:r>
          </a:p>
          <a:p>
            <a:pPr marL="0" indent="0">
              <a:buNone/>
            </a:pPr>
            <a:r>
              <a:rPr lang="en-US" dirty="0"/>
              <a:t>The practice of professional engineering does not have a clear definition but it somehow deals with construction.</a:t>
            </a:r>
          </a:p>
          <a:p>
            <a:pPr marL="463550" indent="-463550" algn="l">
              <a:spcBef>
                <a:spcPts val="0"/>
              </a:spcBef>
              <a:spcAft>
                <a:spcPts val="0"/>
              </a:spcAft>
            </a:pPr>
            <a:endParaRPr lang="en-US" dirty="0"/>
          </a:p>
          <a:p>
            <a:pPr marL="860425" indent="-396875" algn="l">
              <a:spcBef>
                <a:spcPts val="0"/>
              </a:spcBef>
              <a:spcAft>
                <a:spcPts val="0"/>
              </a:spcAft>
              <a:buFont typeface="Arial" pitchFamily="34" charset="0"/>
              <a:buChar char="•"/>
            </a:pPr>
            <a:r>
              <a:rPr lang="en-US" b="1" dirty="0"/>
              <a:t>False</a:t>
            </a:r>
            <a:r>
              <a:rPr lang="en-US" dirty="0"/>
              <a:t>, but why?</a:t>
            </a:r>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32</a:t>
            </a:fld>
            <a:endParaRPr lang="en-CA"/>
          </a:p>
        </p:txBody>
      </p:sp>
      <p:sp>
        <p:nvSpPr>
          <p:cNvPr id="5" name="Title 1"/>
          <p:cNvSpPr>
            <a:spLocks noGrp="1"/>
          </p:cNvSpPr>
          <p:nvPr>
            <p:ph type="title"/>
          </p:nvPr>
        </p:nvSpPr>
        <p:spPr>
          <a:xfrm>
            <a:off x="428596" y="1000108"/>
            <a:ext cx="8229600" cy="1143000"/>
          </a:xfrm>
        </p:spPr>
        <p:txBody>
          <a:bodyPr>
            <a:noAutofit/>
          </a:bodyPr>
          <a:lstStyle/>
          <a:p>
            <a:r>
              <a:rPr lang="en-US" dirty="0"/>
              <a:t>Quiz – Question #12 (Answer)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314" y="2204864"/>
            <a:ext cx="8500173" cy="5400600"/>
          </a:xfrm>
        </p:spPr>
        <p:txBody>
          <a:bodyPr>
            <a:normAutofit/>
          </a:bodyPr>
          <a:lstStyle/>
          <a:p>
            <a:pPr marL="463550" indent="-463550">
              <a:buFont typeface="Wingdings" pitchFamily="2" charset="2"/>
              <a:buChar char="Ø"/>
            </a:pPr>
            <a:r>
              <a:rPr lang="en-US" dirty="0"/>
              <a:t>True or False: </a:t>
            </a:r>
          </a:p>
          <a:p>
            <a:pPr marL="0" indent="0">
              <a:buNone/>
            </a:pPr>
            <a:r>
              <a:rPr lang="en-US" dirty="0"/>
              <a:t>The practice of professional engineering does not have a clear definition but it somehow deals with construction.</a:t>
            </a:r>
          </a:p>
          <a:p>
            <a:pPr marL="463550" indent="-463550">
              <a:buFont typeface="Wingdings" pitchFamily="2" charset="2"/>
              <a:buChar char="Ø"/>
            </a:pPr>
            <a:endParaRPr lang="en-US" b="1" dirty="0"/>
          </a:p>
          <a:p>
            <a:pPr marL="804863" indent="-341313" algn="l">
              <a:spcAft>
                <a:spcPts val="1200"/>
              </a:spcAft>
              <a:buFont typeface="Arial" pitchFamily="34" charset="0"/>
              <a:buChar char="•"/>
            </a:pPr>
            <a:r>
              <a:rPr lang="en-US" b="1" dirty="0"/>
              <a:t>False</a:t>
            </a:r>
            <a:r>
              <a:rPr lang="en-US" dirty="0"/>
              <a:t>, but why?</a:t>
            </a:r>
          </a:p>
          <a:p>
            <a:pPr marL="1255713" indent="-341313" algn="l">
              <a:buFont typeface="Arial" pitchFamily="34" charset="0"/>
              <a:buChar char="−"/>
            </a:pPr>
            <a:r>
              <a:rPr lang="en-US" dirty="0"/>
              <a:t>The practice of professional engineering is </a:t>
            </a:r>
            <a:r>
              <a:rPr lang="en-US" u="sng" dirty="0"/>
              <a:t>defined in the </a:t>
            </a:r>
            <a:r>
              <a:rPr lang="en-US" i="1" u="sng" dirty="0"/>
              <a:t>Professional Engineers Act</a:t>
            </a:r>
            <a:r>
              <a:rPr lang="en-US" dirty="0"/>
              <a:t>.</a:t>
            </a:r>
          </a:p>
          <a:p>
            <a:pPr algn="l">
              <a:buFont typeface="Arial" pitchFamily="34" charset="0"/>
              <a:buChar char="•"/>
            </a:pPr>
            <a:endParaRPr lang="en-US" i="1" dirty="0"/>
          </a:p>
          <a:p>
            <a:pPr algn="l"/>
            <a:endParaRPr lang="en-US" dirty="0"/>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33</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#12 (Answer)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2736"/>
            <a:ext cx="9072501" cy="936104"/>
          </a:xfrm>
        </p:spPr>
        <p:txBody>
          <a:bodyPr>
            <a:noAutofit/>
          </a:bodyPr>
          <a:lstStyle/>
          <a:p>
            <a:r>
              <a:rPr lang="en-US" sz="3600" dirty="0"/>
              <a:t>Practice of Professional Engineering</a:t>
            </a:r>
            <a:endParaRPr lang="en-CA" sz="3600" dirty="0"/>
          </a:p>
        </p:txBody>
      </p:sp>
      <p:sp>
        <p:nvSpPr>
          <p:cNvPr id="3" name="Content Placeholder 2"/>
          <p:cNvSpPr>
            <a:spLocks noGrp="1"/>
          </p:cNvSpPr>
          <p:nvPr>
            <p:ph idx="1"/>
          </p:nvPr>
        </p:nvSpPr>
        <p:spPr>
          <a:xfrm>
            <a:off x="467543" y="1988840"/>
            <a:ext cx="8226371" cy="4211296"/>
          </a:xfrm>
        </p:spPr>
        <p:txBody>
          <a:bodyPr>
            <a:normAutofit/>
          </a:bodyPr>
          <a:lstStyle/>
          <a:p>
            <a:pPr marL="0" indent="0">
              <a:buNone/>
            </a:pPr>
            <a:r>
              <a:rPr lang="en-CA" dirty="0"/>
              <a:t>This definition sets out a three-part test for determining whether an act is within the practice of professional engineering:</a:t>
            </a:r>
            <a:endParaRPr lang="en-US" dirty="0"/>
          </a:p>
          <a:p>
            <a:pPr algn="l">
              <a:buFont typeface="Arial" pitchFamily="34" charset="0"/>
              <a:buChar char="•"/>
            </a:pPr>
            <a:r>
              <a:rPr lang="en-US" dirty="0"/>
              <a:t>Is an act that involves: </a:t>
            </a:r>
            <a:r>
              <a:rPr lang="en-US" b="1" dirty="0"/>
              <a:t>designing, evaluating, reporting, </a:t>
            </a:r>
            <a:r>
              <a:rPr lang="en-US" b="1" dirty="0" err="1"/>
              <a:t>etc</a:t>
            </a:r>
            <a:r>
              <a:rPr lang="en-US" dirty="0"/>
              <a:t>?</a:t>
            </a:r>
          </a:p>
          <a:p>
            <a:pPr algn="l">
              <a:buFont typeface="Arial" pitchFamily="34" charset="0"/>
              <a:buChar char="•"/>
            </a:pPr>
            <a:r>
              <a:rPr lang="en-US" dirty="0"/>
              <a:t>Does it involves the </a:t>
            </a:r>
            <a:r>
              <a:rPr lang="en-US" b="1" dirty="0"/>
              <a:t>public interest</a:t>
            </a:r>
            <a:r>
              <a:rPr lang="en-US" dirty="0"/>
              <a:t>?</a:t>
            </a:r>
            <a:endParaRPr lang="en-US" b="1" dirty="0"/>
          </a:p>
          <a:p>
            <a:r>
              <a:rPr lang="en-US" dirty="0"/>
              <a:t>Does it requires the application of </a:t>
            </a:r>
            <a:r>
              <a:rPr lang="en-US" b="1" dirty="0"/>
              <a:t>engineering principles</a:t>
            </a:r>
            <a:r>
              <a:rPr lang="en-US" dirty="0"/>
              <a:t>?</a:t>
            </a:r>
          </a:p>
          <a:p>
            <a:pPr algn="l"/>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34</a:t>
            </a:fld>
            <a:endParaRPr lang="en-CA" dirty="0"/>
          </a:p>
        </p:txBody>
      </p:sp>
      <p:pic>
        <p:nvPicPr>
          <p:cNvPr id="5" name="Picture 2" descr="http://upload.wikimedia.org/math/8/1/f/81f470c78d325e08e9e089e9acb94534.png"/>
          <p:cNvPicPr>
            <a:picLocks noChangeAspect="1" noChangeArrowheads="1"/>
          </p:cNvPicPr>
          <p:nvPr/>
        </p:nvPicPr>
        <p:blipFill>
          <a:blip r:embed="rId3" cstate="print"/>
          <a:srcRect/>
          <a:stretch>
            <a:fillRect/>
          </a:stretch>
        </p:blipFill>
        <p:spPr bwMode="auto">
          <a:xfrm>
            <a:off x="3491880" y="5625744"/>
            <a:ext cx="5337320" cy="611568"/>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315" y="2348880"/>
            <a:ext cx="8229600" cy="3744416"/>
          </a:xfrm>
        </p:spPr>
        <p:txBody>
          <a:bodyPr>
            <a:normAutofit/>
          </a:bodyPr>
          <a:lstStyle/>
          <a:p>
            <a:pPr marL="463550" indent="-463550" algn="l">
              <a:buFont typeface="Wingdings" pitchFamily="2" charset="2"/>
              <a:buChar char="Ø"/>
            </a:pPr>
            <a:r>
              <a:rPr lang="en-CA" dirty="0"/>
              <a:t>Are electronic seals allowed?</a:t>
            </a:r>
          </a:p>
        </p:txBody>
      </p:sp>
      <p:sp>
        <p:nvSpPr>
          <p:cNvPr id="4" name="Slide Number Placeholder 3"/>
          <p:cNvSpPr>
            <a:spLocks noGrp="1"/>
          </p:cNvSpPr>
          <p:nvPr>
            <p:ph type="sldNum" sz="quarter" idx="12"/>
          </p:nvPr>
        </p:nvSpPr>
        <p:spPr/>
        <p:txBody>
          <a:bodyPr/>
          <a:lstStyle/>
          <a:p>
            <a:fld id="{A3424ECA-851B-4A79-85AF-0DB4D9422D1A}" type="slidenum">
              <a:rPr lang="en-CA" smtClean="0"/>
              <a:pPr/>
              <a:t>35</a:t>
            </a:fld>
            <a:endParaRPr lang="en-CA" dirty="0"/>
          </a:p>
        </p:txBody>
      </p:sp>
      <p:sp>
        <p:nvSpPr>
          <p:cNvPr id="7" name="Title 1"/>
          <p:cNvSpPr>
            <a:spLocks noGrp="1"/>
          </p:cNvSpPr>
          <p:nvPr>
            <p:ph type="title"/>
          </p:nvPr>
        </p:nvSpPr>
        <p:spPr>
          <a:xfrm>
            <a:off x="428596" y="1000108"/>
            <a:ext cx="8229600" cy="1143000"/>
          </a:xfrm>
        </p:spPr>
        <p:txBody>
          <a:bodyPr>
            <a:noAutofit/>
          </a:bodyPr>
          <a:lstStyle/>
          <a:p>
            <a:r>
              <a:rPr lang="en-US" dirty="0"/>
              <a:t>Quiz – Question #13</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315" y="2348880"/>
            <a:ext cx="8229600" cy="4968552"/>
          </a:xfrm>
        </p:spPr>
        <p:txBody>
          <a:bodyPr>
            <a:normAutofit/>
          </a:bodyPr>
          <a:lstStyle/>
          <a:p>
            <a:pPr marL="463550" indent="-463550" algn="l">
              <a:spcBef>
                <a:spcPts val="0"/>
              </a:spcBef>
              <a:spcAft>
                <a:spcPts val="0"/>
              </a:spcAft>
              <a:buFont typeface="Wingdings" pitchFamily="2" charset="2"/>
              <a:buChar char="Ø"/>
            </a:pPr>
            <a:r>
              <a:rPr lang="en-CA" dirty="0"/>
              <a:t>Are electronic seals allowed?</a:t>
            </a:r>
          </a:p>
          <a:p>
            <a:pPr marL="463550" indent="-463550" algn="l">
              <a:spcBef>
                <a:spcPts val="0"/>
              </a:spcBef>
              <a:spcAft>
                <a:spcPts val="0"/>
              </a:spcAft>
            </a:pPr>
            <a:endParaRPr lang="en-CA" dirty="0"/>
          </a:p>
          <a:p>
            <a:pPr marL="804863" indent="-341313" algn="l">
              <a:spcBef>
                <a:spcPts val="0"/>
              </a:spcBef>
              <a:spcAft>
                <a:spcPts val="0"/>
              </a:spcAft>
              <a:buFont typeface="Arial" pitchFamily="34" charset="0"/>
              <a:buChar char="•"/>
            </a:pPr>
            <a:r>
              <a:rPr lang="en-CA" b="1" dirty="0"/>
              <a:t>Yes</a:t>
            </a:r>
            <a:r>
              <a:rPr lang="en-CA" dirty="0"/>
              <a:t>, but how?</a:t>
            </a:r>
          </a:p>
          <a:p>
            <a:endParaRPr lang="en-CA" i="1" dirty="0"/>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36</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#13 (Answer)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122976"/>
            <a:ext cx="8568951" cy="5266464"/>
          </a:xfrm>
        </p:spPr>
        <p:txBody>
          <a:bodyPr>
            <a:noAutofit/>
          </a:bodyPr>
          <a:lstStyle/>
          <a:p>
            <a:pPr marL="463550" indent="-463550" algn="l">
              <a:buFont typeface="Wingdings" pitchFamily="2" charset="2"/>
              <a:buChar char="Ø"/>
            </a:pPr>
            <a:r>
              <a:rPr lang="en-CA" dirty="0"/>
              <a:t>Are electronic seals allowed?</a:t>
            </a:r>
          </a:p>
          <a:p>
            <a:pPr marL="804863" indent="-341313" algn="l">
              <a:buFont typeface="Arial" pitchFamily="34" charset="0"/>
              <a:buChar char="•"/>
            </a:pPr>
            <a:r>
              <a:rPr lang="en-CA" b="1" dirty="0"/>
              <a:t>Yes</a:t>
            </a:r>
            <a:r>
              <a:rPr lang="en-CA" dirty="0"/>
              <a:t>, but how?</a:t>
            </a:r>
          </a:p>
          <a:p>
            <a:pPr marL="463550" indent="0" algn="l">
              <a:buNone/>
            </a:pPr>
            <a:endParaRPr lang="en-CA" dirty="0"/>
          </a:p>
          <a:p>
            <a:pPr marL="1146175" indent="-341313" algn="l">
              <a:spcBef>
                <a:spcPts val="0"/>
              </a:spcBef>
              <a:spcAft>
                <a:spcPts val="0"/>
              </a:spcAft>
              <a:buFont typeface="Arial" pitchFamily="34" charset="0"/>
              <a:buChar char="•"/>
            </a:pPr>
            <a:r>
              <a:rPr lang="en-CA" dirty="0"/>
              <a:t>An electronic seal is a facsimile of the rubber stamp in electronic format, either scanned or created as a drawing object by a software program. The electronic facsimile </a:t>
            </a:r>
            <a:r>
              <a:rPr lang="en-CA" u="sng" dirty="0"/>
              <a:t>must be identical in size, shape, and content to the seal created by the rubber stamp</a:t>
            </a:r>
            <a:r>
              <a:rPr lang="en-CA" dirty="0"/>
              <a:t>.</a:t>
            </a:r>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37</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#13 (Answer)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122976"/>
            <a:ext cx="8568951" cy="5266464"/>
          </a:xfrm>
        </p:spPr>
        <p:txBody>
          <a:bodyPr>
            <a:noAutofit/>
          </a:bodyPr>
          <a:lstStyle/>
          <a:p>
            <a:pPr marL="463550" indent="-463550" algn="l">
              <a:buFont typeface="Wingdings" pitchFamily="2" charset="2"/>
              <a:buChar char="Ø"/>
            </a:pPr>
            <a:r>
              <a:rPr lang="en-CA" dirty="0"/>
              <a:t>Our firm uses </a:t>
            </a:r>
            <a:r>
              <a:rPr lang="en-CA" dirty="0" err="1"/>
              <a:t>Notarius</a:t>
            </a:r>
            <a:r>
              <a:rPr lang="en-CA" dirty="0"/>
              <a:t> to secure electronic documents in Quebec can we use it in Ontario?</a:t>
            </a:r>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38</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#14</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122976"/>
            <a:ext cx="8568951" cy="5266464"/>
          </a:xfrm>
        </p:spPr>
        <p:txBody>
          <a:bodyPr>
            <a:noAutofit/>
          </a:bodyPr>
          <a:lstStyle/>
          <a:p>
            <a:pPr marL="463550" indent="-463550" algn="l">
              <a:buFont typeface="Wingdings" pitchFamily="2" charset="2"/>
              <a:buChar char="Ø"/>
            </a:pPr>
            <a:r>
              <a:rPr lang="en-CA" dirty="0"/>
              <a:t>Our firm uses </a:t>
            </a:r>
            <a:r>
              <a:rPr lang="en-CA" dirty="0" err="1"/>
              <a:t>Notarius</a:t>
            </a:r>
            <a:r>
              <a:rPr lang="en-CA" dirty="0"/>
              <a:t> to secure electronic documents in Quebec can we use it in Ontario?</a:t>
            </a:r>
          </a:p>
          <a:p>
            <a:pPr marL="804863" indent="-341313" algn="l">
              <a:buFont typeface="Arial" pitchFamily="34" charset="0"/>
              <a:buChar char="•"/>
            </a:pPr>
            <a:r>
              <a:rPr lang="en-CA" b="1" dirty="0"/>
              <a:t>Yes</a:t>
            </a:r>
            <a:endParaRPr lang="en-CA" dirty="0"/>
          </a:p>
          <a:p>
            <a:pPr marL="463550" indent="0" algn="l">
              <a:buNone/>
            </a:pPr>
            <a:endParaRPr lang="en-CA" dirty="0"/>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39</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#14 (answer)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276872"/>
            <a:ext cx="8572181" cy="4896544"/>
          </a:xfrm>
        </p:spPr>
        <p:txBody>
          <a:bodyPr/>
          <a:lstStyle/>
          <a:p>
            <a:pPr marL="463550" indent="-463550" algn="l">
              <a:spcBef>
                <a:spcPts val="0"/>
              </a:spcBef>
              <a:spcAft>
                <a:spcPts val="0"/>
              </a:spcAft>
              <a:buFont typeface="Wingdings" pitchFamily="2" charset="2"/>
              <a:buChar char="Ø"/>
            </a:pPr>
            <a:r>
              <a:rPr lang="en-US" dirty="0"/>
              <a:t>Should one seal a passport application?</a:t>
            </a:r>
          </a:p>
          <a:p>
            <a:pPr marL="463550" indent="-463550" algn="l">
              <a:spcBef>
                <a:spcPts val="0"/>
              </a:spcBef>
              <a:spcAft>
                <a:spcPts val="0"/>
              </a:spcAft>
              <a:buFont typeface="Wingdings" pitchFamily="2" charset="2"/>
              <a:buChar char="Ø"/>
            </a:pPr>
            <a:endParaRPr lang="en-US" sz="3200" b="1" dirty="0"/>
          </a:p>
          <a:p>
            <a:pPr marL="804863" indent="-341313" algn="l">
              <a:spcBef>
                <a:spcPts val="0"/>
              </a:spcBef>
              <a:spcAft>
                <a:spcPts val="0"/>
              </a:spcAft>
              <a:buFont typeface="Arial" pitchFamily="34" charset="0"/>
              <a:buChar char="•"/>
            </a:pPr>
            <a:r>
              <a:rPr lang="en-US" b="1" dirty="0"/>
              <a:t>No</a:t>
            </a:r>
            <a:r>
              <a:rPr lang="en-US" dirty="0"/>
              <a:t>, but why?</a:t>
            </a:r>
          </a:p>
          <a:p>
            <a:pPr algn="l"/>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4</a:t>
            </a:fld>
            <a:endParaRPr lang="en-CA" dirty="0"/>
          </a:p>
        </p:txBody>
      </p:sp>
      <p:pic>
        <p:nvPicPr>
          <p:cNvPr id="5" name="Picture 3" descr="C:\Documents and Settings\jvera\Local Settings\Temporary Internet Files\Content.IE5\QMSM0FPI\MP900442382[1].jpg"/>
          <p:cNvPicPr>
            <a:picLocks noChangeAspect="1" noChangeArrowheads="1"/>
          </p:cNvPicPr>
          <p:nvPr/>
        </p:nvPicPr>
        <p:blipFill>
          <a:blip r:embed="rId3" cstate="print"/>
          <a:srcRect/>
          <a:stretch>
            <a:fillRect/>
          </a:stretch>
        </p:blipFill>
        <p:spPr bwMode="auto">
          <a:xfrm>
            <a:off x="5130403" y="4076700"/>
            <a:ext cx="3074194" cy="2049463"/>
          </a:xfrm>
          <a:prstGeom prst="rect">
            <a:avLst/>
          </a:prstGeom>
          <a:noFill/>
        </p:spPr>
      </p:pic>
      <p:sp>
        <p:nvSpPr>
          <p:cNvPr id="7" name="Title 1"/>
          <p:cNvSpPr>
            <a:spLocks noGrp="1"/>
          </p:cNvSpPr>
          <p:nvPr>
            <p:ph type="title"/>
          </p:nvPr>
        </p:nvSpPr>
        <p:spPr>
          <a:xfrm>
            <a:off x="428596" y="1000108"/>
            <a:ext cx="8229600" cy="1143000"/>
          </a:xfrm>
        </p:spPr>
        <p:txBody>
          <a:bodyPr>
            <a:noAutofit/>
          </a:bodyPr>
          <a:lstStyle/>
          <a:p>
            <a:r>
              <a:rPr lang="en-US" dirty="0"/>
              <a:t>Quiz – Question #1 (Answer)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122976"/>
            <a:ext cx="8568951" cy="5266464"/>
          </a:xfrm>
        </p:spPr>
        <p:txBody>
          <a:bodyPr>
            <a:noAutofit/>
          </a:bodyPr>
          <a:lstStyle/>
          <a:p>
            <a:pPr marL="463550" indent="-463550" algn="l">
              <a:buFont typeface="Wingdings" pitchFamily="2" charset="2"/>
              <a:buChar char="Ø"/>
            </a:pPr>
            <a:r>
              <a:rPr lang="en-CA" dirty="0"/>
              <a:t>Our firm uses </a:t>
            </a:r>
            <a:r>
              <a:rPr lang="en-CA" dirty="0" err="1"/>
              <a:t>Notarius</a:t>
            </a:r>
            <a:r>
              <a:rPr lang="en-CA" dirty="0"/>
              <a:t> to secure electronic documents in Quebec can we use it in Ontario?</a:t>
            </a:r>
          </a:p>
          <a:p>
            <a:pPr marL="804863" indent="-341313" algn="l">
              <a:buFont typeface="Arial" pitchFamily="34" charset="0"/>
              <a:buChar char="•"/>
            </a:pPr>
            <a:r>
              <a:rPr lang="en-CA" b="1" dirty="0"/>
              <a:t>Yes</a:t>
            </a:r>
            <a:endParaRPr lang="en-CA" dirty="0"/>
          </a:p>
          <a:p>
            <a:pPr marL="463550" indent="0" algn="l">
              <a:buNone/>
            </a:pPr>
            <a:endParaRPr lang="en-CA" dirty="0"/>
          </a:p>
          <a:p>
            <a:pPr marL="1146175" indent="-341313" algn="l">
              <a:spcBef>
                <a:spcPts val="0"/>
              </a:spcBef>
              <a:spcAft>
                <a:spcPts val="0"/>
              </a:spcAft>
              <a:buFont typeface="Arial" pitchFamily="34" charset="0"/>
              <a:buChar char="•"/>
            </a:pPr>
            <a:r>
              <a:rPr lang="en-CA" dirty="0"/>
              <a:t>Engineers should use a security method appropriate for the distributed electronic document’s risk of alteration or improper use. </a:t>
            </a:r>
            <a:r>
              <a:rPr lang="en-CA" dirty="0" err="1"/>
              <a:t>Notarius</a:t>
            </a:r>
            <a:r>
              <a:rPr lang="en-CA" dirty="0"/>
              <a:t> can be one such method.</a:t>
            </a:r>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40</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#14 (answer)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122976"/>
            <a:ext cx="8568951" cy="5266464"/>
          </a:xfrm>
        </p:spPr>
        <p:txBody>
          <a:bodyPr>
            <a:noAutofit/>
          </a:bodyPr>
          <a:lstStyle/>
          <a:p>
            <a:pPr marL="463550" indent="-463550" algn="l">
              <a:buFont typeface="Wingdings" pitchFamily="2" charset="2"/>
              <a:buChar char="Ø"/>
            </a:pPr>
            <a:r>
              <a:rPr lang="en-CA" dirty="0"/>
              <a:t>A client requested that I seal As-Built drawings prepared by contractor. Can I seal them?</a:t>
            </a:r>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41</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#15</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122976"/>
            <a:ext cx="8568951" cy="5266464"/>
          </a:xfrm>
        </p:spPr>
        <p:txBody>
          <a:bodyPr>
            <a:noAutofit/>
          </a:bodyPr>
          <a:lstStyle/>
          <a:p>
            <a:pPr marL="463550" indent="-463550" algn="l">
              <a:buFont typeface="Wingdings" pitchFamily="2" charset="2"/>
              <a:buChar char="Ø"/>
            </a:pPr>
            <a:r>
              <a:rPr lang="en-CA" dirty="0"/>
              <a:t>A client requested that I seal As-Built drawings prepared by contractor. Can I seal them?</a:t>
            </a:r>
          </a:p>
          <a:p>
            <a:pPr marL="804863" indent="-341313" algn="l">
              <a:buFont typeface="Arial" pitchFamily="34" charset="0"/>
              <a:buChar char="•"/>
            </a:pPr>
            <a:r>
              <a:rPr lang="en-CA" b="1" dirty="0"/>
              <a:t>Not unless you verified that the document is accurate</a:t>
            </a:r>
            <a:endParaRPr lang="en-CA" dirty="0"/>
          </a:p>
          <a:p>
            <a:pPr marL="463550" indent="0" algn="l">
              <a:buNone/>
            </a:pPr>
            <a:endParaRPr lang="en-CA" dirty="0"/>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42</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#15 (answer)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122976"/>
            <a:ext cx="8568951" cy="5266464"/>
          </a:xfrm>
        </p:spPr>
        <p:txBody>
          <a:bodyPr>
            <a:noAutofit/>
          </a:bodyPr>
          <a:lstStyle/>
          <a:p>
            <a:pPr marL="463550" indent="-463550" algn="l">
              <a:buFont typeface="Wingdings" pitchFamily="2" charset="2"/>
              <a:buChar char="Ø"/>
            </a:pPr>
            <a:r>
              <a:rPr lang="en-CA" dirty="0"/>
              <a:t>A client requested that I seal As-Built drawings prepared by contractor. Can I seal them?</a:t>
            </a:r>
          </a:p>
          <a:p>
            <a:pPr marL="804863" indent="-341313" algn="l">
              <a:buFont typeface="Arial" pitchFamily="34" charset="0"/>
              <a:buChar char="•"/>
            </a:pPr>
            <a:r>
              <a:rPr lang="en-CA" b="1" dirty="0"/>
              <a:t>Not unless you verified that the document is accurate</a:t>
            </a:r>
            <a:endParaRPr lang="en-CA" dirty="0"/>
          </a:p>
          <a:p>
            <a:pPr marL="463550" indent="0" algn="l">
              <a:buNone/>
            </a:pPr>
            <a:endParaRPr lang="en-CA" dirty="0"/>
          </a:p>
          <a:p>
            <a:pPr marL="1146175" indent="-341313" algn="l">
              <a:spcBef>
                <a:spcPts val="0"/>
              </a:spcBef>
              <a:spcAft>
                <a:spcPts val="0"/>
              </a:spcAft>
              <a:buFont typeface="Arial" pitchFamily="34" charset="0"/>
              <a:buChar char="•"/>
            </a:pPr>
            <a:r>
              <a:rPr lang="en-CA" dirty="0"/>
              <a:t>Record drawing is document that reflects as-built, as-constructed, as-fabricated conditions that has been verified by an engineer.</a:t>
            </a:r>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43</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#15 (answer)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122976"/>
            <a:ext cx="8568951" cy="5266464"/>
          </a:xfrm>
        </p:spPr>
        <p:txBody>
          <a:bodyPr>
            <a:noAutofit/>
          </a:bodyPr>
          <a:lstStyle/>
          <a:p>
            <a:pPr marL="463550" indent="-463550" algn="l">
              <a:buFont typeface="Wingdings" pitchFamily="2" charset="2"/>
              <a:buChar char="Ø"/>
            </a:pPr>
            <a:r>
              <a:rPr lang="en-CA" dirty="0"/>
              <a:t>A client requested that I seal shop drawings prepared by a manufacturer. Can I seal them?</a:t>
            </a:r>
          </a:p>
          <a:p>
            <a:pPr marL="463550" indent="0" algn="l">
              <a:buNone/>
            </a:pPr>
            <a:endParaRPr lang="en-CA" dirty="0"/>
          </a:p>
          <a:p>
            <a:pPr marL="1146175" indent="-341313" algn="l">
              <a:spcBef>
                <a:spcPts val="0"/>
              </a:spcBef>
              <a:spcAft>
                <a:spcPts val="0"/>
              </a:spcAft>
              <a:buNone/>
            </a:pPr>
            <a:endParaRPr lang="en-CA" dirty="0"/>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44</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#16</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122976"/>
            <a:ext cx="8568951" cy="5266464"/>
          </a:xfrm>
        </p:spPr>
        <p:txBody>
          <a:bodyPr>
            <a:noAutofit/>
          </a:bodyPr>
          <a:lstStyle/>
          <a:p>
            <a:pPr marL="463550" indent="-463550" algn="l">
              <a:buFont typeface="Wingdings" pitchFamily="2" charset="2"/>
              <a:buChar char="Ø"/>
            </a:pPr>
            <a:r>
              <a:rPr lang="en-CA" dirty="0"/>
              <a:t>A client requested that I seal shop drawings prepared by a manufacturer. Can I seal them?</a:t>
            </a:r>
          </a:p>
          <a:p>
            <a:pPr marL="804863" indent="-341313" algn="l">
              <a:buFont typeface="Arial" pitchFamily="34" charset="0"/>
              <a:buChar char="•"/>
            </a:pPr>
            <a:r>
              <a:rPr lang="en-CA" b="1" dirty="0"/>
              <a:t>Not unless you qualify what you are sealing for</a:t>
            </a:r>
            <a:endParaRPr lang="en-CA" dirty="0"/>
          </a:p>
          <a:p>
            <a:pPr marL="463550" indent="0" algn="l">
              <a:buNone/>
            </a:pPr>
            <a:endParaRPr lang="en-CA" dirty="0"/>
          </a:p>
          <a:p>
            <a:pPr marL="1146175" indent="-341313" algn="l">
              <a:spcBef>
                <a:spcPts val="0"/>
              </a:spcBef>
              <a:spcAft>
                <a:spcPts val="0"/>
              </a:spcAft>
              <a:buFont typeface="Arial" pitchFamily="34" charset="0"/>
              <a:buChar char="•"/>
            </a:pPr>
            <a:r>
              <a:rPr lang="en-CA" dirty="0"/>
              <a:t>For example, sometimes an Ontario P. Eng. is asked to review a product designed in US to ensure in meets applicable local standards.</a:t>
            </a:r>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45</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#16 (answer)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122976"/>
            <a:ext cx="8568951" cy="5266464"/>
          </a:xfrm>
        </p:spPr>
        <p:txBody>
          <a:bodyPr>
            <a:noAutofit/>
          </a:bodyPr>
          <a:lstStyle/>
          <a:p>
            <a:pPr marL="463550" indent="-463550" algn="l">
              <a:buFont typeface="Wingdings" pitchFamily="2" charset="2"/>
              <a:buChar char="Ø"/>
            </a:pPr>
            <a:r>
              <a:rPr lang="en-CA" dirty="0"/>
              <a:t>Should standard drawings be sealed?</a:t>
            </a:r>
          </a:p>
          <a:p>
            <a:pPr marL="463550" indent="0" algn="l">
              <a:buNone/>
            </a:pPr>
            <a:endParaRPr lang="en-CA" dirty="0"/>
          </a:p>
          <a:p>
            <a:pPr>
              <a:buNone/>
            </a:pPr>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46</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#17</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122976"/>
            <a:ext cx="8568951" cy="5266464"/>
          </a:xfrm>
        </p:spPr>
        <p:txBody>
          <a:bodyPr>
            <a:noAutofit/>
          </a:bodyPr>
          <a:lstStyle/>
          <a:p>
            <a:pPr marL="463550" indent="-463550" algn="l">
              <a:buFont typeface="Wingdings" pitchFamily="2" charset="2"/>
              <a:buChar char="Ø"/>
            </a:pPr>
            <a:r>
              <a:rPr lang="en-CA" dirty="0"/>
              <a:t>Should standard drawings be sealed?</a:t>
            </a:r>
          </a:p>
          <a:p>
            <a:pPr marL="804863" indent="-341313" algn="l">
              <a:buFont typeface="Arial" pitchFamily="34" charset="0"/>
              <a:buChar char="•"/>
            </a:pPr>
            <a:r>
              <a:rPr lang="en-CA" b="1" dirty="0"/>
              <a:t>No, but drawings for specific projects that use standard details must be.</a:t>
            </a:r>
            <a:endParaRPr lang="en-CA" dirty="0"/>
          </a:p>
          <a:p>
            <a:pPr marL="463550" indent="0" algn="l">
              <a:buNone/>
            </a:pPr>
            <a:endParaRPr lang="en-CA" dirty="0"/>
          </a:p>
          <a:p>
            <a:pPr>
              <a:buNone/>
            </a:pPr>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47</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#17 (answer)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122976"/>
            <a:ext cx="8568951" cy="5266464"/>
          </a:xfrm>
        </p:spPr>
        <p:txBody>
          <a:bodyPr>
            <a:noAutofit/>
          </a:bodyPr>
          <a:lstStyle/>
          <a:p>
            <a:pPr marL="463550" indent="-463550" algn="l">
              <a:buFont typeface="Wingdings" pitchFamily="2" charset="2"/>
              <a:buChar char="Ø"/>
            </a:pPr>
            <a:r>
              <a:rPr lang="en-CA" dirty="0"/>
              <a:t>Only one engineer needs to seal a drawing or a report, right?</a:t>
            </a:r>
          </a:p>
          <a:p>
            <a:pPr marL="463550" indent="0" algn="l">
              <a:buNone/>
            </a:pPr>
            <a:endParaRPr lang="en-CA" dirty="0"/>
          </a:p>
          <a:p>
            <a:pPr>
              <a:buNone/>
            </a:pPr>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48</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#18</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122976"/>
            <a:ext cx="8568951" cy="5266464"/>
          </a:xfrm>
        </p:spPr>
        <p:txBody>
          <a:bodyPr>
            <a:noAutofit/>
          </a:bodyPr>
          <a:lstStyle/>
          <a:p>
            <a:pPr marL="463550" indent="-463550" algn="l">
              <a:buFont typeface="Wingdings" pitchFamily="2" charset="2"/>
              <a:buChar char="Ø"/>
            </a:pPr>
            <a:r>
              <a:rPr lang="en-CA" dirty="0"/>
              <a:t>Only one engineer needs to seal a drawing or a report, right?</a:t>
            </a:r>
          </a:p>
          <a:p>
            <a:pPr marL="804863" indent="-341313" algn="l">
              <a:buFont typeface="Arial" pitchFamily="34" charset="0"/>
              <a:buChar char="•"/>
            </a:pPr>
            <a:r>
              <a:rPr lang="en-CA" b="1" dirty="0"/>
              <a:t>Not necessarily, since multi-discipline documents must be sealed by the different engineers taking responsibility for the work in each discipline. Furthermore, any supervising or coordinating engineer must seal their work.</a:t>
            </a:r>
            <a:endParaRPr lang="en-CA" dirty="0"/>
          </a:p>
          <a:p>
            <a:pPr marL="463550" indent="0" algn="l">
              <a:buNone/>
            </a:pPr>
            <a:endParaRPr lang="en-CA" dirty="0"/>
          </a:p>
          <a:p>
            <a:pPr>
              <a:buNone/>
            </a:pPr>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49</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#18 (answer)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276872"/>
            <a:ext cx="8229600" cy="4968552"/>
          </a:xfrm>
        </p:spPr>
        <p:txBody>
          <a:bodyPr>
            <a:normAutofit/>
          </a:bodyPr>
          <a:lstStyle/>
          <a:p>
            <a:pPr marL="463550" indent="-463550" algn="l">
              <a:spcBef>
                <a:spcPts val="0"/>
              </a:spcBef>
              <a:spcAft>
                <a:spcPts val="0"/>
              </a:spcAft>
              <a:buFont typeface="Wingdings" pitchFamily="2" charset="2"/>
              <a:buChar char="Ø"/>
            </a:pPr>
            <a:r>
              <a:rPr lang="en-US" dirty="0"/>
              <a:t>Should one seal a passport application?</a:t>
            </a:r>
          </a:p>
          <a:p>
            <a:pPr marL="463550" indent="-463550" algn="l">
              <a:spcBef>
                <a:spcPts val="0"/>
              </a:spcBef>
              <a:spcAft>
                <a:spcPts val="0"/>
              </a:spcAft>
            </a:pPr>
            <a:endParaRPr lang="en-US" dirty="0"/>
          </a:p>
          <a:p>
            <a:pPr marL="804863" indent="-341313" algn="l">
              <a:spcBef>
                <a:spcPts val="0"/>
              </a:spcBef>
              <a:spcAft>
                <a:spcPts val="0"/>
              </a:spcAft>
              <a:buFont typeface="Arial" pitchFamily="34" charset="0"/>
              <a:buChar char="•"/>
            </a:pPr>
            <a:r>
              <a:rPr lang="en-US" b="1" dirty="0"/>
              <a:t>No</a:t>
            </a:r>
            <a:r>
              <a:rPr lang="en-US" dirty="0"/>
              <a:t>, but why?</a:t>
            </a:r>
          </a:p>
          <a:p>
            <a:pPr marL="463550" indent="-463550" algn="l">
              <a:spcBef>
                <a:spcPts val="0"/>
              </a:spcBef>
              <a:spcAft>
                <a:spcPts val="0"/>
              </a:spcAft>
              <a:buFont typeface="Arial" pitchFamily="34" charset="0"/>
              <a:buChar char="•"/>
            </a:pPr>
            <a:endParaRPr lang="en-US" dirty="0"/>
          </a:p>
          <a:p>
            <a:pPr marL="1146175" indent="-341313" algn="l">
              <a:spcBef>
                <a:spcPts val="0"/>
              </a:spcBef>
              <a:spcAft>
                <a:spcPts val="0"/>
              </a:spcAft>
              <a:buFont typeface="Arial" pitchFamily="34" charset="0"/>
              <a:buChar char="−"/>
            </a:pPr>
            <a:r>
              <a:rPr lang="en-US" dirty="0"/>
              <a:t>A passport is not an engineering document.</a:t>
            </a:r>
          </a:p>
        </p:txBody>
      </p:sp>
      <p:sp>
        <p:nvSpPr>
          <p:cNvPr id="4" name="Slide Number Placeholder 3"/>
          <p:cNvSpPr>
            <a:spLocks noGrp="1"/>
          </p:cNvSpPr>
          <p:nvPr>
            <p:ph type="sldNum" sz="quarter" idx="12"/>
          </p:nvPr>
        </p:nvSpPr>
        <p:spPr/>
        <p:txBody>
          <a:bodyPr/>
          <a:lstStyle/>
          <a:p>
            <a:fld id="{A3424ECA-851B-4A79-85AF-0DB4D9422D1A}" type="slidenum">
              <a:rPr lang="en-CA" smtClean="0"/>
              <a:pPr/>
              <a:t>5</a:t>
            </a:fld>
            <a:endParaRPr lang="en-CA" dirty="0"/>
          </a:p>
        </p:txBody>
      </p:sp>
      <p:sp>
        <p:nvSpPr>
          <p:cNvPr id="5" name="Title 1"/>
          <p:cNvSpPr>
            <a:spLocks noGrp="1"/>
          </p:cNvSpPr>
          <p:nvPr>
            <p:ph type="title"/>
          </p:nvPr>
        </p:nvSpPr>
        <p:spPr>
          <a:xfrm>
            <a:off x="428596" y="1000108"/>
            <a:ext cx="8229600" cy="1143000"/>
          </a:xfrm>
        </p:spPr>
        <p:txBody>
          <a:bodyPr>
            <a:noAutofit/>
          </a:bodyPr>
          <a:lstStyle/>
          <a:p>
            <a:r>
              <a:rPr lang="en-US" dirty="0"/>
              <a:t>Quiz – Question #1 (Answer)</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0108"/>
            <a:ext cx="9144000" cy="1143000"/>
          </a:xfrm>
        </p:spPr>
        <p:txBody>
          <a:bodyPr>
            <a:noAutofit/>
          </a:bodyPr>
          <a:lstStyle/>
          <a:p>
            <a:r>
              <a:rPr lang="en-CA" dirty="0"/>
              <a:t>Update: Use of the Seal Guideline</a:t>
            </a:r>
            <a:endParaRPr lang="en-US" dirty="0"/>
          </a:p>
        </p:txBody>
      </p:sp>
      <p:sp>
        <p:nvSpPr>
          <p:cNvPr id="3" name="Content Placeholder 2"/>
          <p:cNvSpPr>
            <a:spLocks noGrp="1"/>
          </p:cNvSpPr>
          <p:nvPr>
            <p:ph idx="1"/>
          </p:nvPr>
        </p:nvSpPr>
        <p:spPr>
          <a:xfrm>
            <a:off x="500034" y="2204864"/>
            <a:ext cx="8229600" cy="4714884"/>
          </a:xfrm>
        </p:spPr>
        <p:txBody>
          <a:bodyPr/>
          <a:lstStyle/>
          <a:p>
            <a:r>
              <a:rPr lang="en-CA" dirty="0"/>
              <a:t>PEO Council at their November meeting approved forming a subcommittee to review the existing “</a:t>
            </a:r>
            <a:r>
              <a:rPr lang="en-CA" i="1" dirty="0"/>
              <a:t>Use of the Professional Engineer's Seal</a:t>
            </a:r>
            <a:r>
              <a:rPr lang="en-CA" dirty="0"/>
              <a:t>” guideline</a:t>
            </a:r>
            <a:r>
              <a:rPr lang="en-US" dirty="0"/>
              <a:t> and, in consideration of changes to the industry and professional engineering, revise that document to consider current practices.</a:t>
            </a:r>
            <a:endParaRPr lang="en-CA" dirty="0"/>
          </a:p>
          <a:p>
            <a:pPr marL="0" indent="0">
              <a:buNone/>
            </a:pPr>
            <a:endParaRPr lang="en-US" dirty="0"/>
          </a:p>
        </p:txBody>
      </p:sp>
      <p:sp>
        <p:nvSpPr>
          <p:cNvPr id="4" name="AutoShape 2" descr="Image result for new"/>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4725144"/>
            <a:ext cx="1854927" cy="1659260"/>
          </a:xfrm>
          <a:prstGeom prst="rect">
            <a:avLst/>
          </a:prstGeom>
        </p:spPr>
      </p:pic>
    </p:spTree>
    <p:extLst>
      <p:ext uri="{BB962C8B-B14F-4D97-AF65-F5344CB8AC3E}">
        <p14:creationId xmlns:p14="http://schemas.microsoft.com/office/powerpoint/2010/main" val="20166432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315" y="2060848"/>
            <a:ext cx="8229600" cy="4248472"/>
          </a:xfrm>
        </p:spPr>
        <p:txBody>
          <a:bodyPr>
            <a:normAutofit/>
          </a:bodyPr>
          <a:lstStyle/>
          <a:p>
            <a:pPr marL="0" indent="0">
              <a:spcBef>
                <a:spcPts val="0"/>
              </a:spcBef>
              <a:buNone/>
            </a:pPr>
            <a:r>
              <a:rPr lang="en-US" dirty="0"/>
              <a:t>Please visit </a:t>
            </a:r>
            <a:r>
              <a:rPr lang="en-US" dirty="0">
                <a:hlinkClick r:id="rId3"/>
              </a:rPr>
              <a:t>www.peo.on.ca</a:t>
            </a:r>
            <a:r>
              <a:rPr lang="en-US" dirty="0"/>
              <a:t> for </a:t>
            </a:r>
            <a:r>
              <a:rPr lang="en-CA" dirty="0"/>
              <a:t>practice advice resources </a:t>
            </a:r>
            <a:r>
              <a:rPr lang="en-US" dirty="0"/>
              <a:t>such as:</a:t>
            </a:r>
          </a:p>
          <a:p>
            <a:r>
              <a:rPr lang="en-CA" dirty="0">
                <a:hlinkClick r:id="rId4"/>
              </a:rPr>
              <a:t>Practice guidelines</a:t>
            </a:r>
            <a:endParaRPr lang="en-CA" dirty="0"/>
          </a:p>
          <a:p>
            <a:r>
              <a:rPr lang="en-CA" dirty="0">
                <a:hlinkClick r:id="rId4"/>
              </a:rPr>
              <a:t>Practice bulletins</a:t>
            </a:r>
            <a:endParaRPr lang="en-CA" dirty="0"/>
          </a:p>
          <a:p>
            <a:r>
              <a:rPr lang="en-CA" dirty="0">
                <a:hlinkClick r:id="rId4"/>
              </a:rPr>
              <a:t>Performance standards</a:t>
            </a:r>
            <a:endParaRPr lang="en-CA" dirty="0"/>
          </a:p>
          <a:p>
            <a:r>
              <a:rPr lang="en-CA" dirty="0">
                <a:hlinkClick r:id="rId4"/>
              </a:rPr>
              <a:t>Practice articles</a:t>
            </a:r>
            <a:r>
              <a:rPr lang="en-CA" dirty="0"/>
              <a:t> / </a:t>
            </a:r>
            <a:r>
              <a:rPr lang="en-CA" i="1" dirty="0">
                <a:hlinkClick r:id="rId5"/>
              </a:rPr>
              <a:t>Engineering Dimensions</a:t>
            </a:r>
            <a:endParaRPr lang="en-CA" i="1" dirty="0"/>
          </a:p>
          <a:p>
            <a:endParaRPr lang="en-CA"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51</a:t>
            </a:fld>
            <a:endParaRPr lang="en-CA" dirty="0"/>
          </a:p>
        </p:txBody>
      </p:sp>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28184" y="2936354"/>
            <a:ext cx="2223331" cy="1212726"/>
          </a:xfrm>
          <a:prstGeom prst="rect">
            <a:avLst/>
          </a:prstGeom>
        </p:spPr>
      </p:pic>
      <p:sp>
        <p:nvSpPr>
          <p:cNvPr id="7" name="Title 1"/>
          <p:cNvSpPr>
            <a:spLocks noGrp="1"/>
          </p:cNvSpPr>
          <p:nvPr>
            <p:ph type="title"/>
          </p:nvPr>
        </p:nvSpPr>
        <p:spPr>
          <a:xfrm>
            <a:off x="0" y="1000108"/>
            <a:ext cx="9144000" cy="1143000"/>
          </a:xfrm>
        </p:spPr>
        <p:txBody>
          <a:bodyPr>
            <a:noAutofit/>
          </a:bodyPr>
          <a:lstStyle/>
          <a:p>
            <a:r>
              <a:rPr lang="en-CA" dirty="0"/>
              <a:t>Resources</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314" y="2348880"/>
            <a:ext cx="8500173" cy="3960440"/>
          </a:xfrm>
        </p:spPr>
        <p:txBody>
          <a:bodyPr>
            <a:normAutofit/>
          </a:bodyPr>
          <a:lstStyle/>
          <a:p>
            <a:pPr algn="l">
              <a:buFont typeface="Arial" pitchFamily="34" charset="0"/>
              <a:buChar char="•"/>
            </a:pPr>
            <a:r>
              <a:rPr lang="pt-BR" dirty="0"/>
              <a:t>Sherin Khalil, P.Eng., PMP</a:t>
            </a:r>
            <a:endParaRPr lang="en-US" dirty="0"/>
          </a:p>
          <a:p>
            <a:pPr lvl="1">
              <a:buNone/>
            </a:pPr>
            <a:r>
              <a:rPr lang="en-US" sz="2800" dirty="0"/>
              <a:t>Standards and Guidelines Development Coordinator</a:t>
            </a:r>
          </a:p>
          <a:p>
            <a:pPr lvl="1">
              <a:buNone/>
            </a:pPr>
            <a:r>
              <a:rPr lang="en-US" sz="2800" dirty="0"/>
              <a:t>Tel:  (416) 224-1100, ext. 1206</a:t>
            </a:r>
          </a:p>
          <a:p>
            <a:pPr lvl="1">
              <a:buNone/>
            </a:pPr>
            <a:r>
              <a:rPr lang="en-US" sz="2800" u="sng" dirty="0">
                <a:hlinkClick r:id="rId3"/>
              </a:rPr>
              <a:t>skhalil@peo.on.ca</a:t>
            </a:r>
            <a:endParaRPr lang="en-US" sz="2800" u="sng" dirty="0"/>
          </a:p>
          <a:p>
            <a:pPr lvl="1">
              <a:buNone/>
            </a:pPr>
            <a:endParaRPr lang="en-US" sz="2800" u="sng" dirty="0"/>
          </a:p>
          <a:p>
            <a:pPr lvl="1">
              <a:buNone/>
            </a:pPr>
            <a:r>
              <a:rPr lang="en-CA" sz="2800" dirty="0">
                <a:hlinkClick r:id="rId4"/>
              </a:rPr>
              <a:t>practice-standards@peo.on.ca</a:t>
            </a:r>
            <a:endParaRPr lang="en-CA" sz="2800" dirty="0"/>
          </a:p>
          <a:p>
            <a:pPr lvl="1">
              <a:buNone/>
            </a:pPr>
            <a:endParaRPr lang="en-CA" sz="2800" dirty="0"/>
          </a:p>
          <a:p>
            <a:pPr lvl="1">
              <a:buNone/>
            </a:pPr>
            <a:endParaRPr lang="en-CA" sz="2800" dirty="0"/>
          </a:p>
          <a:p>
            <a:endParaRPr lang="en-CA" sz="3200" dirty="0"/>
          </a:p>
        </p:txBody>
      </p:sp>
      <p:sp>
        <p:nvSpPr>
          <p:cNvPr id="4" name="Slide Number Placeholder 3"/>
          <p:cNvSpPr>
            <a:spLocks noGrp="1"/>
          </p:cNvSpPr>
          <p:nvPr>
            <p:ph type="sldNum" sz="quarter" idx="12"/>
          </p:nvPr>
        </p:nvSpPr>
        <p:spPr/>
        <p:txBody>
          <a:bodyPr/>
          <a:lstStyle/>
          <a:p>
            <a:fld id="{A3424ECA-851B-4A79-85AF-0DB4D9422D1A}" type="slidenum">
              <a:rPr lang="en-CA" smtClean="0"/>
              <a:pPr/>
              <a:t>52</a:t>
            </a:fld>
            <a:endParaRPr lang="en-CA" dirty="0"/>
          </a:p>
        </p:txBody>
      </p:sp>
      <p:sp>
        <p:nvSpPr>
          <p:cNvPr id="6" name="Title 1"/>
          <p:cNvSpPr>
            <a:spLocks noGrp="1"/>
          </p:cNvSpPr>
          <p:nvPr>
            <p:ph type="title"/>
          </p:nvPr>
        </p:nvSpPr>
        <p:spPr>
          <a:xfrm>
            <a:off x="428596" y="1000108"/>
            <a:ext cx="8229600" cy="1143000"/>
          </a:xfrm>
        </p:spPr>
        <p:txBody>
          <a:bodyPr>
            <a:noAutofit/>
          </a:bodyPr>
          <a:lstStyle/>
          <a:p>
            <a:r>
              <a:rPr lang="en-US" dirty="0"/>
              <a:t>PEO Contact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Questions</a:t>
            </a:r>
            <a:endParaRPr lang="en-US"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3059832" y="2636912"/>
            <a:ext cx="2808312"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2088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Quiz – Question #2</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CA" dirty="0"/>
              <a:t>What is an engineering document?</a:t>
            </a:r>
            <a:endParaRPr lang="en-US" dirty="0"/>
          </a:p>
        </p:txBody>
      </p:sp>
    </p:spTree>
    <p:extLst>
      <p:ext uri="{BB962C8B-B14F-4D97-AF65-F5344CB8AC3E}">
        <p14:creationId xmlns:p14="http://schemas.microsoft.com/office/powerpoint/2010/main" val="3088865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Font typeface="Wingdings" panose="05000000000000000000" pitchFamily="2" charset="2"/>
              <a:buChar char="Ø"/>
            </a:pPr>
            <a:r>
              <a:rPr lang="en-CA" dirty="0"/>
              <a:t>What is an engineering document?</a:t>
            </a:r>
          </a:p>
          <a:p>
            <a:pPr lvl="1">
              <a:buFont typeface="Arial" panose="020B0604020202020204" pitchFamily="34" charset="0"/>
              <a:buChar char="•"/>
            </a:pPr>
            <a:r>
              <a:rPr lang="en-CA" dirty="0"/>
              <a:t>An</a:t>
            </a:r>
            <a:r>
              <a:rPr lang="en-CA" b="1" dirty="0"/>
              <a:t> engineering document </a:t>
            </a:r>
            <a:r>
              <a:rPr lang="en-CA" dirty="0"/>
              <a:t>is defined in the </a:t>
            </a:r>
            <a:r>
              <a:rPr lang="en-CA" i="1" dirty="0"/>
              <a:t>Use of the Professional Engineer’s Seal</a:t>
            </a:r>
            <a:r>
              <a:rPr lang="en-CA" dirty="0"/>
              <a:t> guideline as follows:</a:t>
            </a:r>
            <a:endParaRPr lang="en-US" dirty="0"/>
          </a:p>
          <a:p>
            <a:pPr lvl="2">
              <a:buFont typeface="Wingdings" panose="05000000000000000000" pitchFamily="2" charset="2"/>
              <a:buChar char="§"/>
            </a:pPr>
            <a:r>
              <a:rPr lang="en-CA" sz="2400" dirty="0"/>
              <a:t>An Engineering Document is a document of any kind that </a:t>
            </a:r>
            <a:r>
              <a:rPr lang="en-CA" sz="2400" u="sng" dirty="0"/>
              <a:t>expresses engineering work carried out by a professional engineer</a:t>
            </a:r>
            <a:r>
              <a:rPr lang="en-CA" sz="2400" dirty="0"/>
              <a:t>.  In general, it is any </a:t>
            </a:r>
            <a:r>
              <a:rPr lang="en-CA" sz="2400" u="sng" dirty="0"/>
              <a:t>output of an engineering design or analysis process, such as design requirements, engineering drawings, specifications, reports, or instructions</a:t>
            </a:r>
            <a:r>
              <a:rPr lang="en-CA" sz="2400" dirty="0"/>
              <a:t>. </a:t>
            </a:r>
          </a:p>
          <a:p>
            <a:endParaRPr lang="en-US" dirty="0"/>
          </a:p>
        </p:txBody>
      </p:sp>
      <p:sp>
        <p:nvSpPr>
          <p:cNvPr id="4" name="Title 1"/>
          <p:cNvSpPr>
            <a:spLocks noGrp="1"/>
          </p:cNvSpPr>
          <p:nvPr>
            <p:ph type="title"/>
          </p:nvPr>
        </p:nvSpPr>
        <p:spPr/>
        <p:txBody>
          <a:bodyPr>
            <a:noAutofit/>
          </a:bodyPr>
          <a:lstStyle/>
          <a:p>
            <a:r>
              <a:rPr lang="en-US" dirty="0"/>
              <a:t>Quiz – Question #2 (Answer)</a:t>
            </a:r>
          </a:p>
        </p:txBody>
      </p:sp>
    </p:spTree>
    <p:extLst>
      <p:ext uri="{BB962C8B-B14F-4D97-AF65-F5344CB8AC3E}">
        <p14:creationId xmlns:p14="http://schemas.microsoft.com/office/powerpoint/2010/main" val="3471611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Quiz – Question #3</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CA" dirty="0"/>
              <a:t>Who should seal the engineering work? </a:t>
            </a:r>
            <a:endParaRPr lang="en-US" dirty="0"/>
          </a:p>
        </p:txBody>
      </p:sp>
    </p:spTree>
    <p:extLst>
      <p:ext uri="{BB962C8B-B14F-4D97-AF65-F5344CB8AC3E}">
        <p14:creationId xmlns:p14="http://schemas.microsoft.com/office/powerpoint/2010/main" val="213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CA" dirty="0"/>
              <a:t>Who should seal the engineering work? </a:t>
            </a:r>
          </a:p>
          <a:p>
            <a:pPr>
              <a:buFont typeface="Wingdings" panose="05000000000000000000" pitchFamily="2" charset="2"/>
              <a:buChar char="Ø"/>
            </a:pPr>
            <a:endParaRPr lang="en-US" dirty="0"/>
          </a:p>
          <a:p>
            <a:pPr lvl="1"/>
            <a:r>
              <a:rPr lang="en-CA" dirty="0"/>
              <a:t>The engineer(s) who is taking professional responsibility for the work must seal documents. </a:t>
            </a:r>
            <a:endParaRPr lang="en-US" dirty="0"/>
          </a:p>
        </p:txBody>
      </p:sp>
      <p:sp>
        <p:nvSpPr>
          <p:cNvPr id="4" name="Title 1"/>
          <p:cNvSpPr>
            <a:spLocks noGrp="1"/>
          </p:cNvSpPr>
          <p:nvPr>
            <p:ph type="title"/>
          </p:nvPr>
        </p:nvSpPr>
        <p:spPr/>
        <p:txBody>
          <a:bodyPr>
            <a:noAutofit/>
          </a:bodyPr>
          <a:lstStyle/>
          <a:p>
            <a:r>
              <a:rPr lang="en-US" dirty="0"/>
              <a:t>Quiz – Question #3 (Answer)</a:t>
            </a:r>
          </a:p>
        </p:txBody>
      </p:sp>
    </p:spTree>
    <p:extLst>
      <p:ext uri="{BB962C8B-B14F-4D97-AF65-F5344CB8AC3E}">
        <p14:creationId xmlns:p14="http://schemas.microsoft.com/office/powerpoint/2010/main" val="2065033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2B1C50C122FA409AB5A58AD778A33F" ma:contentTypeVersion="2" ma:contentTypeDescription="Create a new document." ma:contentTypeScope="" ma:versionID="fc6389075c6e8e6c9da78014f764b94b">
  <xsd:schema xmlns:xsd="http://www.w3.org/2001/XMLSchema" xmlns:xs="http://www.w3.org/2001/XMLSchema" xmlns:p="http://schemas.microsoft.com/office/2006/metadata/properties" xmlns:ns1="http://schemas.microsoft.com/sharepoint/v3" targetNamespace="http://schemas.microsoft.com/office/2006/metadata/properties" ma:root="true" ma:fieldsID="b78c72c2da942e96dc8f090c2cfcef7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26C8F44-2139-42D1-BCD5-C4A7924047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47186B-2942-44CC-917D-AF6DB6A658C5}">
  <ds:schemaRefs>
    <ds:schemaRef ds:uri="http://schemas.microsoft.com/sharepoint/v3/contenttype/forms"/>
  </ds:schemaRefs>
</ds:datastoreItem>
</file>

<file path=customXml/itemProps3.xml><?xml version="1.0" encoding="utf-8"?>
<ds:datastoreItem xmlns:ds="http://schemas.openxmlformats.org/officeDocument/2006/customXml" ds:itemID="{43EA8B09-1F47-41E0-8C9F-8296892DAA6D}">
  <ds:schemaRefs>
    <ds:schemaRef ds:uri="http://schemas.microsoft.com/office/2006/documentManagement/types"/>
    <ds:schemaRef ds:uri="http://www.w3.org/XML/1998/namespace"/>
    <ds:schemaRef ds:uri="http://purl.org/dc/terms/"/>
    <ds:schemaRef ds:uri="http://purl.org/dc/elements/1.1/"/>
    <ds:schemaRef ds:uri="http://schemas.microsoft.com/office/infopath/2007/PartnerControls"/>
    <ds:schemaRef ds:uri="http://schemas.openxmlformats.org/package/2006/metadata/core-properties"/>
    <ds:schemaRef ds:uri="http://schemas.microsoft.com/sharepoint/v3"/>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9801</TotalTime>
  <Words>2993</Words>
  <Application>Microsoft Office PowerPoint</Application>
  <PresentationFormat>On-screen Show (4:3)</PresentationFormat>
  <Paragraphs>371</Paragraphs>
  <Slides>53</Slides>
  <Notes>53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Calibri</vt:lpstr>
      <vt:lpstr>Garamond</vt:lpstr>
      <vt:lpstr>Wingdings</vt:lpstr>
      <vt:lpstr>Office Theme</vt:lpstr>
      <vt:lpstr>Use of the  Professional Engineer’s Seal  A PEO Practice Guideline       </vt:lpstr>
      <vt:lpstr>PowerPoint Presentation</vt:lpstr>
      <vt:lpstr>Quiz – Question #1</vt:lpstr>
      <vt:lpstr>Quiz – Question #1 (Answer)</vt:lpstr>
      <vt:lpstr>Quiz – Question #1 (Answer)</vt:lpstr>
      <vt:lpstr>Quiz – Question #2</vt:lpstr>
      <vt:lpstr>Quiz – Question #2 (Answer)</vt:lpstr>
      <vt:lpstr>Quiz – Question #3</vt:lpstr>
      <vt:lpstr>Quiz – Question #3 (Answer)</vt:lpstr>
      <vt:lpstr>Quiz – Question #4</vt:lpstr>
      <vt:lpstr>PowerPoint Presentation</vt:lpstr>
      <vt:lpstr>Quiz – Question #4 (Answer)</vt:lpstr>
      <vt:lpstr>Quiz – Question #5</vt:lpstr>
      <vt:lpstr>Quiz – Question #5 (Answer)</vt:lpstr>
      <vt:lpstr>Quiz – Question #5 (Answer)</vt:lpstr>
      <vt:lpstr>Quiz – Question #6</vt:lpstr>
      <vt:lpstr>Quiz – Question #6 (Answer)</vt:lpstr>
      <vt:lpstr>PowerPoint Presentation</vt:lpstr>
      <vt:lpstr>Quiz – Question #7 (Answer)</vt:lpstr>
      <vt:lpstr>Quiz – Question #7 (Answer)</vt:lpstr>
      <vt:lpstr>Quiz – Question #8 </vt:lpstr>
      <vt:lpstr>Quiz – Question #8 (Answer)</vt:lpstr>
      <vt:lpstr>Quiz – Question #8 (Answer)</vt:lpstr>
      <vt:lpstr>Quiz – Question #9</vt:lpstr>
      <vt:lpstr>Quiz – Question #9 (Answer)</vt:lpstr>
      <vt:lpstr>Quiz – Question #9 (Answer)</vt:lpstr>
      <vt:lpstr>When must engineering documents be sealed?</vt:lpstr>
      <vt:lpstr>When must engineering documents be sealed?</vt:lpstr>
      <vt:lpstr>Quiz – Question #11</vt:lpstr>
      <vt:lpstr>How can I test if a document needs to be sealed?</vt:lpstr>
      <vt:lpstr>Quiz – Question #12</vt:lpstr>
      <vt:lpstr>Quiz – Question #12 (Answer)</vt:lpstr>
      <vt:lpstr>Quiz – Question #12 (Answer)</vt:lpstr>
      <vt:lpstr>Practice of Professional Engineering</vt:lpstr>
      <vt:lpstr>Quiz – Question #13</vt:lpstr>
      <vt:lpstr>Quiz – Question #13 (Answer)</vt:lpstr>
      <vt:lpstr>Quiz – Question #13 (Answer)</vt:lpstr>
      <vt:lpstr>Quiz – Question #14</vt:lpstr>
      <vt:lpstr>Quiz – Question #14 (answer)</vt:lpstr>
      <vt:lpstr>Quiz – Question #14 (answer)</vt:lpstr>
      <vt:lpstr>Quiz – Question #15</vt:lpstr>
      <vt:lpstr>Quiz – Question #15 (answer)</vt:lpstr>
      <vt:lpstr>Quiz – Question #15 (answer)</vt:lpstr>
      <vt:lpstr>Quiz – Question #16</vt:lpstr>
      <vt:lpstr>Quiz – Question #16 (answer)</vt:lpstr>
      <vt:lpstr>Quiz – Question #17</vt:lpstr>
      <vt:lpstr>Quiz – Question #17 (answer)</vt:lpstr>
      <vt:lpstr>Quiz – Question #18</vt:lpstr>
      <vt:lpstr>Quiz – Question #18 (answer)</vt:lpstr>
      <vt:lpstr>Update: Use of the Seal Guideline</vt:lpstr>
      <vt:lpstr>Resources</vt:lpstr>
      <vt:lpstr>PEO Contact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Smith</dc:creator>
  <cp:lastModifiedBy>Jose Vera</cp:lastModifiedBy>
  <cp:revision>154</cp:revision>
  <cp:lastPrinted>2017-07-20T17:59:48Z</cp:lastPrinted>
  <dcterms:created xsi:type="dcterms:W3CDTF">2011-07-11T17:37:24Z</dcterms:created>
  <dcterms:modified xsi:type="dcterms:W3CDTF">2018-08-09T18:39:16Z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0x010100982B1C50C122FA409AB5A58AD778A33F</vt:lpwstr>
  </property>
</Properties>
</file>