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35" r:id="rId1"/>
    <p:sldMasterId id="2147484166" r:id="rId2"/>
    <p:sldMasterId id="2147484248" r:id="rId3"/>
  </p:sldMasterIdLst>
  <p:notesMasterIdLst>
    <p:notesMasterId r:id="rId48"/>
  </p:notesMasterIdLst>
  <p:sldIdLst>
    <p:sldId id="357" r:id="rId4"/>
    <p:sldId id="446" r:id="rId5"/>
    <p:sldId id="502" r:id="rId6"/>
    <p:sldId id="501" r:id="rId7"/>
    <p:sldId id="503" r:id="rId8"/>
    <p:sldId id="527" r:id="rId9"/>
    <p:sldId id="528" r:id="rId10"/>
    <p:sldId id="529" r:id="rId11"/>
    <p:sldId id="506" r:id="rId12"/>
    <p:sldId id="522" r:id="rId13"/>
    <p:sldId id="530" r:id="rId14"/>
    <p:sldId id="507" r:id="rId15"/>
    <p:sldId id="521" r:id="rId16"/>
    <p:sldId id="509" r:id="rId17"/>
    <p:sldId id="476" r:id="rId18"/>
    <p:sldId id="478" r:id="rId19"/>
    <p:sldId id="477" r:id="rId20"/>
    <p:sldId id="479" r:id="rId21"/>
    <p:sldId id="480" r:id="rId22"/>
    <p:sldId id="534" r:id="rId23"/>
    <p:sldId id="535" r:id="rId24"/>
    <p:sldId id="514" r:id="rId25"/>
    <p:sldId id="536" r:id="rId26"/>
    <p:sldId id="517" r:id="rId27"/>
    <p:sldId id="515" r:id="rId28"/>
    <p:sldId id="523" r:id="rId29"/>
    <p:sldId id="526" r:id="rId30"/>
    <p:sldId id="533" r:id="rId31"/>
    <p:sldId id="532" r:id="rId32"/>
    <p:sldId id="537" r:id="rId33"/>
    <p:sldId id="539" r:id="rId34"/>
    <p:sldId id="540" r:id="rId35"/>
    <p:sldId id="531" r:id="rId36"/>
    <p:sldId id="541" r:id="rId37"/>
    <p:sldId id="542" r:id="rId38"/>
    <p:sldId id="538" r:id="rId39"/>
    <p:sldId id="544" r:id="rId40"/>
    <p:sldId id="548" r:id="rId41"/>
    <p:sldId id="549" r:id="rId42"/>
    <p:sldId id="547" r:id="rId43"/>
    <p:sldId id="543" r:id="rId44"/>
    <p:sldId id="546" r:id="rId45"/>
    <p:sldId id="545" r:id="rId46"/>
    <p:sldId id="518"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94" autoAdjust="0"/>
    <p:restoredTop sz="94660"/>
  </p:normalViewPr>
  <p:slideViewPr>
    <p:cSldViewPr snapToGrid="0">
      <p:cViewPr varScale="1">
        <p:scale>
          <a:sx n="72" d="100"/>
          <a:sy n="72" d="100"/>
        </p:scale>
        <p:origin x="648" y="78"/>
      </p:cViewPr>
      <p:guideLst/>
    </p:cSldViewPr>
  </p:slideViewPr>
  <p:notesTextViewPr>
    <p:cViewPr>
      <p:scale>
        <a:sx n="1" d="1"/>
        <a:sy n="1" d="1"/>
      </p:scale>
      <p:origin x="0" y="0"/>
    </p:cViewPr>
  </p:notesTextViewPr>
  <p:sorterViewPr>
    <p:cViewPr>
      <p:scale>
        <a:sx n="100" d="100"/>
        <a:sy n="100" d="100"/>
      </p:scale>
      <p:origin x="0" y="-16356"/>
    </p:cViewPr>
  </p:sorterViewPr>
  <p:notesViewPr>
    <p:cSldViewPr snapToGrid="0">
      <p:cViewPr varScale="1">
        <p:scale>
          <a:sx n="54" d="100"/>
          <a:sy n="54" d="100"/>
        </p:scale>
        <p:origin x="2820"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CA"/>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00FC048-C042-4D44-898E-9884305883CB}" type="datetimeFigureOut">
              <a:rPr lang="en-CA" smtClean="0"/>
              <a:t>2018-09-06</a:t>
            </a:fld>
            <a:endParaRPr lang="en-CA"/>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CA"/>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CA"/>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62E3BAE-054A-41CD-84F9-5FB1D8AEE373}" type="slidenum">
              <a:rPr lang="en-CA" smtClean="0"/>
              <a:t>‹#›</a:t>
            </a:fld>
            <a:endParaRPr lang="en-CA"/>
          </a:p>
        </p:txBody>
      </p:sp>
    </p:spTree>
    <p:extLst>
      <p:ext uri="{BB962C8B-B14F-4D97-AF65-F5344CB8AC3E}">
        <p14:creationId xmlns:p14="http://schemas.microsoft.com/office/powerpoint/2010/main" val="3428957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bwMode="auto">
          <a:xfrm>
            <a:off x="412750" y="700088"/>
            <a:ext cx="6199188" cy="3487737"/>
          </a:xfrm>
          <a:noFill/>
          <a:ln>
            <a:solidFill>
              <a:srgbClr val="000000"/>
            </a:solidFill>
            <a:miter lim="800000"/>
            <a:headEnd/>
            <a:tailEnd/>
          </a:ln>
        </p:spPr>
      </p:sp>
      <p:sp>
        <p:nvSpPr>
          <p:cNvPr id="82947" name="Rectangle 3"/>
          <p:cNvSpPr>
            <a:spLocks noGrp="1" noChangeArrowheads="1"/>
          </p:cNvSpPr>
          <p:nvPr>
            <p:ph type="body" idx="1"/>
          </p:nvPr>
        </p:nvSpPr>
        <p:spPr bwMode="auto">
          <a:xfrm>
            <a:off x="702310" y="4421823"/>
            <a:ext cx="5618480" cy="4187480"/>
          </a:xfrm>
          <a:noFill/>
        </p:spPr>
        <p:txBody>
          <a:bodyPr lIns="93086" tIns="46543" rIns="93086" bIns="46543"/>
          <a:lstStyle/>
          <a:p>
            <a:pPr eaLnBrk="1" hangingPunct="1"/>
            <a:endParaRPr lang="en-US"/>
          </a:p>
        </p:txBody>
      </p:sp>
    </p:spTree>
    <p:extLst>
      <p:ext uri="{BB962C8B-B14F-4D97-AF65-F5344CB8AC3E}">
        <p14:creationId xmlns:p14="http://schemas.microsoft.com/office/powerpoint/2010/main" val="2487888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495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1" y="4800600"/>
            <a:ext cx="8231744"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3245351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1"/>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33924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5" y="381001"/>
            <a:ext cx="1524397"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10" y="381001"/>
            <a:ext cx="7393324"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08505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110170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41249644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0678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solidFill>
                  <a:schemeClr val="bg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2271916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CA"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348795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lvl1pPr>
              <a:defRPr>
                <a:solidFill>
                  <a:schemeClr val="bg1"/>
                </a:solidFill>
              </a:defRPr>
            </a:lvl1pPr>
          </a:lstStyle>
          <a:p>
            <a:r>
              <a:rPr lang="en-US" dirty="0"/>
              <a:t>Click to edit Master title style</a:t>
            </a:r>
            <a:endParaRPr lang="en-CA"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25374137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endParaRPr lang="en-CA" dirty="0"/>
          </a:p>
        </p:txBody>
      </p:sp>
    </p:spTree>
    <p:extLst>
      <p:ext uri="{BB962C8B-B14F-4D97-AF65-F5344CB8AC3E}">
        <p14:creationId xmlns:p14="http://schemas.microsoft.com/office/powerpoint/2010/main" val="37599556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360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1"/>
            </a:lvl1p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683267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33661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en-US"/>
              <a:t>Click to edit Master title style</a:t>
            </a:r>
            <a:endParaRPr lang="en-CA"/>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542032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Vertical Text Placeholder 2"/>
          <p:cNvSpPr>
            <a:spLocks noGrp="1"/>
          </p:cNvSpPr>
          <p:nvPr>
            <p:ph type="body" orient="vert" idx="1"/>
          </p:nvPr>
        </p:nvSpPr>
        <p:spPr>
          <a:xfrm>
            <a:off x="838200" y="1484852"/>
            <a:ext cx="10515600" cy="35485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74066266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4794104"/>
          </a:xfrm>
        </p:spPr>
        <p:txBody>
          <a:bodyPr vert="eaVert"/>
          <a:lstStyle>
            <a:lvl1pPr>
              <a:defRPr>
                <a:solidFill>
                  <a:schemeClr val="bg1"/>
                </a:solidFill>
              </a:defRPr>
            </a:lvl1pPr>
          </a:lstStyle>
          <a:p>
            <a:r>
              <a:rPr lang="en-US" dirty="0"/>
              <a:t>Click to edit Master title style</a:t>
            </a:r>
            <a:endParaRPr lang="en-CA" dirty="0"/>
          </a:p>
        </p:txBody>
      </p:sp>
      <p:sp>
        <p:nvSpPr>
          <p:cNvPr id="3" name="Vertical Text Placeholder 2"/>
          <p:cNvSpPr>
            <a:spLocks noGrp="1"/>
          </p:cNvSpPr>
          <p:nvPr>
            <p:ph type="body" orient="vert" idx="1"/>
          </p:nvPr>
        </p:nvSpPr>
        <p:spPr>
          <a:xfrm>
            <a:off x="838201" y="365125"/>
            <a:ext cx="7734300" cy="479410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919478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1143000"/>
          </a:xfrm>
        </p:spPr>
        <p:txBody>
          <a:bodyPr/>
          <a:lstStyle/>
          <a:p>
            <a:r>
              <a:rPr lang="en-US"/>
              <a:t>Click to edit Master title style</a:t>
            </a:r>
            <a:endParaRPr lang="en-CA"/>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lipArt Placeholder 3"/>
          <p:cNvSpPr>
            <a:spLocks noGrp="1"/>
          </p:cNvSpPr>
          <p:nvPr>
            <p:ph type="clipArt" sz="half" idx="2"/>
          </p:nvPr>
        </p:nvSpPr>
        <p:spPr>
          <a:xfrm>
            <a:off x="6197600" y="1600201"/>
            <a:ext cx="5384800" cy="4525963"/>
          </a:xfrm>
        </p:spPr>
        <p:txBody>
          <a:bodyPr rtlCol="0">
            <a:normAutofit/>
          </a:bodyPr>
          <a:lstStyle/>
          <a:p>
            <a:pPr lvl="0"/>
            <a:endParaRPr lang="en-CA" noProof="0"/>
          </a:p>
        </p:txBody>
      </p:sp>
      <p:sp>
        <p:nvSpPr>
          <p:cNvPr id="5" name="Date Placeholder 4"/>
          <p:cNvSpPr>
            <a:spLocks noGrp="1" noChangeArrowheads="1"/>
          </p:cNvSpPr>
          <p:nvPr>
            <p:ph type="dt" sz="half" idx="10"/>
          </p:nvPr>
        </p:nvSpPr>
        <p:spPr>
          <a:xfrm>
            <a:off x="8534400" y="6416676"/>
            <a:ext cx="2641600" cy="365125"/>
          </a:xfrm>
          <a:prstGeom prst="rect">
            <a:avLst/>
          </a:prstGeom>
        </p:spPr>
        <p:txBody>
          <a:bodyPr/>
          <a:lstStyle>
            <a:lvl1pPr>
              <a:defRPr/>
            </a:lvl1pPr>
          </a:lstStyle>
          <a:p>
            <a:pPr>
              <a:defRPr/>
            </a:pPr>
            <a:endParaRPr>
              <a:solidFill>
                <a:prstClr val="black"/>
              </a:solidFill>
            </a:endParaRPr>
          </a:p>
        </p:txBody>
      </p:sp>
      <p:sp>
        <p:nvSpPr>
          <p:cNvPr id="6" name="Footer Placeholder 5"/>
          <p:cNvSpPr>
            <a:spLocks noGrp="1" noChangeArrowheads="1"/>
          </p:cNvSpPr>
          <p:nvPr>
            <p:ph type="ftr" sz="quarter" idx="11"/>
          </p:nvPr>
        </p:nvSpPr>
        <p:spPr>
          <a:xfrm>
            <a:off x="304800" y="6416676"/>
            <a:ext cx="3860800" cy="365125"/>
          </a:xfrm>
          <a:prstGeom prst="rect">
            <a:avLst/>
          </a:prstGeom>
        </p:spPr>
        <p:txBody>
          <a:bodyPr/>
          <a:lstStyle>
            <a:lvl1pPr>
              <a:defRPr/>
            </a:lvl1pPr>
          </a:lstStyle>
          <a:p>
            <a:pPr>
              <a:defRPr/>
            </a:pPr>
            <a:r>
              <a:rPr lang="en-CA">
                <a:solidFill>
                  <a:prstClr val="black"/>
                </a:solidFill>
              </a:rPr>
              <a:t>AHJ - Fire Alarm Systems - Ontario - Day 1</a:t>
            </a:r>
            <a:endParaRPr lang="en-US">
              <a:solidFill>
                <a:prstClr val="black"/>
              </a:solidFill>
            </a:endParaRPr>
          </a:p>
        </p:txBody>
      </p:sp>
      <p:sp>
        <p:nvSpPr>
          <p:cNvPr id="7" name="Slide Number Placeholder 6"/>
          <p:cNvSpPr>
            <a:spLocks noGrp="1" noChangeArrowheads="1"/>
          </p:cNvSpPr>
          <p:nvPr>
            <p:ph type="sldNum" sz="quarter" idx="12"/>
          </p:nvPr>
        </p:nvSpPr>
        <p:spPr>
          <a:xfrm>
            <a:off x="11277600" y="6416676"/>
            <a:ext cx="609600" cy="365125"/>
          </a:xfrm>
          <a:prstGeom prst="rect">
            <a:avLst/>
          </a:prstGeom>
        </p:spPr>
        <p:txBody>
          <a:bodyPr/>
          <a:lstStyle>
            <a:lvl1pPr>
              <a:defRPr/>
            </a:lvl1pPr>
          </a:lstStyle>
          <a:p>
            <a:pPr>
              <a:defRPr/>
            </a:pPr>
            <a:fld id="{CEDBDEE7-58DA-409F-9CFF-5DD68A2E3AF6}" type="slidenum">
              <a:rPr lang="en-US">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382515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491" y="1828800"/>
            <a:ext cx="8231744" cy="2895600"/>
          </a:xfrm>
        </p:spPr>
        <p:txBody>
          <a:bodyPr anchor="b">
            <a:normAutofit/>
          </a:bodyPr>
          <a:lstStyle>
            <a:lvl1pPr>
              <a:lnSpc>
                <a:spcPct val="80000"/>
              </a:lnSpc>
              <a:defRPr sz="4951">
                <a:solidFill>
                  <a:schemeClr val="tx1"/>
                </a:solidFill>
              </a:defRPr>
            </a:lvl1pPr>
          </a:lstStyle>
          <a:p>
            <a:r>
              <a:rPr lang="en-US"/>
              <a:t>Click to edit Master title style</a:t>
            </a:r>
            <a:endParaRPr/>
          </a:p>
        </p:txBody>
      </p:sp>
      <p:sp>
        <p:nvSpPr>
          <p:cNvPr id="3" name="Subtitle 2"/>
          <p:cNvSpPr>
            <a:spLocks noGrp="1"/>
          </p:cNvSpPr>
          <p:nvPr>
            <p:ph type="subTitle" idx="1"/>
          </p:nvPr>
        </p:nvSpPr>
        <p:spPr>
          <a:xfrm>
            <a:off x="1065491" y="4800600"/>
            <a:ext cx="8231744" cy="1219200"/>
          </a:xfrm>
        </p:spPr>
        <p:txBody>
          <a:bodyPr>
            <a:normAutofit/>
          </a:bodyPr>
          <a:lstStyle>
            <a:lvl1pPr marL="0" indent="0" algn="l">
              <a:spcBef>
                <a:spcPts val="0"/>
              </a:spcBef>
              <a:buNone/>
              <a:defRPr sz="1500" cap="all" spc="150" baseline="0">
                <a:solidFill>
                  <a:schemeClr val="accent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spTree>
    <p:extLst>
      <p:ext uri="{BB962C8B-B14F-4D97-AF65-F5344CB8AC3E}">
        <p14:creationId xmlns:p14="http://schemas.microsoft.com/office/powerpoint/2010/main" val="88700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1"/>
            </a:lvl1p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606859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3601" b="0" cap="none" baseline="0"/>
            </a:lvl1pPr>
          </a:lstStyle>
          <a:p>
            <a:r>
              <a:rPr lang="en-US"/>
              <a:t>Click to edit Master title style</a:t>
            </a:r>
            <a:endParaRPr/>
          </a:p>
        </p:txBody>
      </p:sp>
      <p:sp>
        <p:nvSpPr>
          <p:cNvPr id="3" name="Text Placeholder 2"/>
          <p:cNvSpPr>
            <a:spLocks noGrp="1"/>
          </p:cNvSpPr>
          <p:nvPr>
            <p:ph type="body" idx="1"/>
          </p:nvPr>
        </p:nvSpPr>
        <p:spPr>
          <a:xfrm>
            <a:off x="1065491" y="5410202"/>
            <a:ext cx="8689596"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04428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1"/>
            </a:lvl1pPr>
          </a:lstStyle>
          <a:p>
            <a:r>
              <a:rPr lang="en-US"/>
              <a:t>Click to edit Master title style</a:t>
            </a:r>
            <a:endParaRPr/>
          </a:p>
        </p:txBody>
      </p:sp>
      <p:sp>
        <p:nvSpPr>
          <p:cNvPr id="3" name="Content Placeholder 2"/>
          <p:cNvSpPr>
            <a:spLocks noGrp="1"/>
          </p:cNvSpPr>
          <p:nvPr>
            <p:ph sz="half" idx="1"/>
          </p:nvPr>
        </p:nvSpPr>
        <p:spPr>
          <a:xfrm>
            <a:off x="1505174" y="1905001"/>
            <a:ext cx="4420751"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205623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9" y="1905000"/>
            <a:ext cx="4417703"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4" name="Content Placeholder 3"/>
          <p:cNvSpPr>
            <a:spLocks noGrp="1"/>
          </p:cNvSpPr>
          <p:nvPr>
            <p:ph sz="half" idx="2"/>
          </p:nvPr>
        </p:nvSpPr>
        <p:spPr>
          <a:xfrm>
            <a:off x="1522809" y="2743201"/>
            <a:ext cx="4417703"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90" y="1905000"/>
            <a:ext cx="4417703"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6" name="Content Placeholder 5"/>
          <p:cNvSpPr>
            <a:spLocks noGrp="1"/>
          </p:cNvSpPr>
          <p:nvPr>
            <p:ph sz="quarter" idx="4"/>
          </p:nvPr>
        </p:nvSpPr>
        <p:spPr>
          <a:xfrm>
            <a:off x="6251490" y="2743201"/>
            <a:ext cx="4417703"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486646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891" y="2514600"/>
            <a:ext cx="8694663" cy="2819400"/>
          </a:xfrm>
        </p:spPr>
        <p:txBody>
          <a:bodyPr anchor="b">
            <a:normAutofit/>
          </a:bodyPr>
          <a:lstStyle>
            <a:lvl1pPr algn="l">
              <a:lnSpc>
                <a:spcPct val="80000"/>
              </a:lnSpc>
              <a:defRPr sz="3601" b="0" cap="none" baseline="0"/>
            </a:lvl1pPr>
          </a:lstStyle>
          <a:p>
            <a:r>
              <a:rPr lang="en-US"/>
              <a:t>Click to edit Master title style</a:t>
            </a:r>
            <a:endParaRPr/>
          </a:p>
        </p:txBody>
      </p:sp>
      <p:sp>
        <p:nvSpPr>
          <p:cNvPr id="3" name="Text Placeholder 2"/>
          <p:cNvSpPr>
            <a:spLocks noGrp="1"/>
          </p:cNvSpPr>
          <p:nvPr>
            <p:ph type="body" idx="1"/>
          </p:nvPr>
        </p:nvSpPr>
        <p:spPr>
          <a:xfrm>
            <a:off x="1065491" y="5410202"/>
            <a:ext cx="8689596" cy="609601"/>
          </a:xfrm>
        </p:spPr>
        <p:txBody>
          <a:bodyPr anchor="t">
            <a:normAutofit/>
          </a:bodyPr>
          <a:lstStyle>
            <a:lvl1pPr marL="0" indent="0">
              <a:spcBef>
                <a:spcPts val="0"/>
              </a:spcBef>
              <a:buNone/>
              <a:defRPr sz="1500" cap="all" spc="150" baseline="0">
                <a:solidFill>
                  <a:schemeClr val="accent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666342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301"/>
            </a:lvl1pPr>
          </a:lstStyle>
          <a:p>
            <a:r>
              <a:rPr lang="en-US"/>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902379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57411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80" y="1905000"/>
            <a:ext cx="3597544" cy="2667000"/>
          </a:xfrm>
        </p:spPr>
        <p:txBody>
          <a:bodyPr anchor="b">
            <a:noAutofit/>
          </a:bodyPr>
          <a:lstStyle>
            <a:lvl1pPr algn="l">
              <a:lnSpc>
                <a:spcPct val="90000"/>
              </a:lnSpc>
              <a:defRPr sz="2701"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2704" y="685800"/>
            <a:ext cx="6402467"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304186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2704" y="685800"/>
            <a:ext cx="6402467"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2" name="Title 1"/>
          <p:cNvSpPr>
            <a:spLocks noGrp="1"/>
          </p:cNvSpPr>
          <p:nvPr>
            <p:ph type="title"/>
          </p:nvPr>
        </p:nvSpPr>
        <p:spPr>
          <a:xfrm>
            <a:off x="1055880" y="1905000"/>
            <a:ext cx="3597544" cy="2667000"/>
          </a:xfrm>
        </p:spPr>
        <p:txBody>
          <a:bodyPr anchor="b">
            <a:normAutofit/>
          </a:bodyPr>
          <a:lstStyle>
            <a:lvl1pPr algn="l">
              <a:lnSpc>
                <a:spcPct val="90000"/>
              </a:lnSpc>
              <a:defRPr sz="2701"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99121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1"/>
            </a:lvl1p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55836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795" y="381001"/>
            <a:ext cx="1524397" cy="56388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522810" y="381001"/>
            <a:ext cx="7393324"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5" name="Footer Placeholder 4"/>
          <p:cNvSpPr>
            <a:spLocks noGrp="1"/>
          </p:cNvSpPr>
          <p:nvPr>
            <p:ph type="ftr" sz="quarter" idx="11"/>
          </p:nvPr>
        </p:nvSpPr>
        <p:spPr/>
        <p:txBody>
          <a:bodyPr/>
          <a:lstStyle/>
          <a:p>
            <a:endParaRPr>
              <a:solidFill>
                <a:prstClr val="white">
                  <a:tint val="75000"/>
                </a:prstClr>
              </a:solidFill>
            </a:endParaRPr>
          </a:p>
        </p:txBody>
      </p:sp>
      <p:sp>
        <p:nvSpPr>
          <p:cNvPr id="6" name="Slide Number Placeholder 5"/>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810447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8474702"/>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301"/>
            </a:lvl1pPr>
          </a:lstStyle>
          <a:p>
            <a:r>
              <a:rPr lang="en-US"/>
              <a:t>Click to edit Master title style</a:t>
            </a:r>
            <a:endParaRPr/>
          </a:p>
        </p:txBody>
      </p:sp>
      <p:sp>
        <p:nvSpPr>
          <p:cNvPr id="3" name="Content Placeholder 2"/>
          <p:cNvSpPr>
            <a:spLocks noGrp="1"/>
          </p:cNvSpPr>
          <p:nvPr>
            <p:ph sz="half" idx="1"/>
          </p:nvPr>
        </p:nvSpPr>
        <p:spPr>
          <a:xfrm>
            <a:off x="1505174" y="1905001"/>
            <a:ext cx="4420751"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30806" y="1905001"/>
            <a:ext cx="4420751" cy="41148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089863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522809" y="1905000"/>
            <a:ext cx="4417703"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4" name="Content Placeholder 3"/>
          <p:cNvSpPr>
            <a:spLocks noGrp="1"/>
          </p:cNvSpPr>
          <p:nvPr>
            <p:ph sz="half" idx="2"/>
          </p:nvPr>
        </p:nvSpPr>
        <p:spPr>
          <a:xfrm>
            <a:off x="1522809" y="2743201"/>
            <a:ext cx="4417703"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51490" y="1905000"/>
            <a:ext cx="4417703" cy="762000"/>
          </a:xfrm>
        </p:spPr>
        <p:txBody>
          <a:bodyPr anchor="ctr">
            <a:noAutofit/>
          </a:bodyPr>
          <a:lstStyle>
            <a:lvl1pPr marL="0" indent="0">
              <a:spcBef>
                <a:spcPts val="0"/>
              </a:spcBef>
              <a:buNone/>
              <a:defRPr sz="1500" b="0" cap="all" spc="150" baseline="0">
                <a:solidFill>
                  <a:schemeClr val="accent1"/>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6" name="Content Placeholder 5"/>
          <p:cNvSpPr>
            <a:spLocks noGrp="1"/>
          </p:cNvSpPr>
          <p:nvPr>
            <p:ph sz="quarter" idx="4"/>
          </p:nvPr>
        </p:nvSpPr>
        <p:spPr>
          <a:xfrm>
            <a:off x="6251490" y="2743201"/>
            <a:ext cx="4417703" cy="3276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8" name="Footer Placeholder 7"/>
          <p:cNvSpPr>
            <a:spLocks noGrp="1"/>
          </p:cNvSpPr>
          <p:nvPr>
            <p:ph type="ftr" sz="quarter" idx="11"/>
          </p:nvPr>
        </p:nvSpPr>
        <p:spPr/>
        <p:txBody>
          <a:bodyPr/>
          <a:lstStyle/>
          <a:p>
            <a:endParaRPr>
              <a:solidFill>
                <a:prstClr val="white">
                  <a:tint val="75000"/>
                </a:prstClr>
              </a:solidFill>
            </a:endParaRPr>
          </a:p>
        </p:txBody>
      </p:sp>
      <p:sp>
        <p:nvSpPr>
          <p:cNvPr id="9" name="Slide Number Placeholder 8"/>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420248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301"/>
            </a:lvl1pPr>
          </a:lstStyle>
          <a:p>
            <a:r>
              <a:rPr lang="en-US"/>
              <a:t>Click to edit Master title style</a:t>
            </a:r>
            <a:endParaRPr/>
          </a:p>
        </p:txBody>
      </p:sp>
      <p:sp>
        <p:nvSpPr>
          <p:cNvPr id="3" name="Date Placeholder 2"/>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4" name="Footer Placeholder 3"/>
          <p:cNvSpPr>
            <a:spLocks noGrp="1"/>
          </p:cNvSpPr>
          <p:nvPr>
            <p:ph type="ftr" sz="quarter" idx="11"/>
          </p:nvPr>
        </p:nvSpPr>
        <p:spPr/>
        <p:txBody>
          <a:bodyPr/>
          <a:lstStyle/>
          <a:p>
            <a:endParaRPr>
              <a:solidFill>
                <a:prstClr val="white">
                  <a:tint val="75000"/>
                </a:prstClr>
              </a:solidFill>
            </a:endParaRPr>
          </a:p>
        </p:txBody>
      </p:sp>
      <p:sp>
        <p:nvSpPr>
          <p:cNvPr id="5" name="Slide Number Placeholder 4"/>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894373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3" name="Footer Placeholder 2"/>
          <p:cNvSpPr>
            <a:spLocks noGrp="1"/>
          </p:cNvSpPr>
          <p:nvPr>
            <p:ph type="ftr" sz="quarter" idx="11"/>
          </p:nvPr>
        </p:nvSpPr>
        <p:spPr/>
        <p:txBody>
          <a:bodyPr/>
          <a:lstStyle/>
          <a:p>
            <a:endParaRPr>
              <a:solidFill>
                <a:prstClr val="white">
                  <a:tint val="75000"/>
                </a:prstClr>
              </a:solidFill>
            </a:endParaRPr>
          </a:p>
        </p:txBody>
      </p:sp>
      <p:sp>
        <p:nvSpPr>
          <p:cNvPr id="4" name="Slide Number Placeholder 3"/>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100137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880" y="1905000"/>
            <a:ext cx="3597544" cy="2667000"/>
          </a:xfrm>
        </p:spPr>
        <p:txBody>
          <a:bodyPr anchor="b">
            <a:noAutofit/>
          </a:bodyPr>
          <a:lstStyle>
            <a:lvl1pPr algn="l">
              <a:lnSpc>
                <a:spcPct val="90000"/>
              </a:lnSpc>
              <a:defRPr sz="2701" b="0" baseline="0">
                <a:solidFill>
                  <a:schemeClr val="tx1"/>
                </a:solidFill>
              </a:defRPr>
            </a:lvl1pPr>
          </a:lstStyle>
          <a:p>
            <a:r>
              <a:rPr lang="en-US"/>
              <a:t>Click to edit Master title style</a:t>
            </a:r>
            <a:endParaRPr/>
          </a:p>
        </p:txBody>
      </p:sp>
      <p:sp>
        <p:nvSpPr>
          <p:cNvPr id="3" name="Content Placeholder 2"/>
          <p:cNvSpPr>
            <a:spLocks noGrp="1"/>
          </p:cNvSpPr>
          <p:nvPr>
            <p:ph idx="1"/>
          </p:nvPr>
        </p:nvSpPr>
        <p:spPr>
          <a:xfrm>
            <a:off x="4952704" y="685800"/>
            <a:ext cx="6402467" cy="53340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2954737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952704" y="685800"/>
            <a:ext cx="6402467" cy="5334000"/>
          </a:xfrm>
          <a:solidFill>
            <a:schemeClr val="bg2"/>
          </a:solidFill>
          <a:ln w="76200">
            <a:solidFill>
              <a:schemeClr val="tx1"/>
            </a:solidFill>
            <a:miter lim="800000"/>
          </a:ln>
        </p:spPr>
        <p:txBody>
          <a:bodyPr>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2" name="Title 1"/>
          <p:cNvSpPr>
            <a:spLocks noGrp="1"/>
          </p:cNvSpPr>
          <p:nvPr>
            <p:ph type="title"/>
          </p:nvPr>
        </p:nvSpPr>
        <p:spPr>
          <a:xfrm>
            <a:off x="1055880" y="1905000"/>
            <a:ext cx="3597544" cy="2667000"/>
          </a:xfrm>
        </p:spPr>
        <p:txBody>
          <a:bodyPr anchor="b">
            <a:normAutofit/>
          </a:bodyPr>
          <a:lstStyle>
            <a:lvl1pPr algn="l">
              <a:lnSpc>
                <a:spcPct val="90000"/>
              </a:lnSpc>
              <a:defRPr sz="2701" b="0" i="0" baseline="0">
                <a:solidFill>
                  <a:schemeClr val="tx1"/>
                </a:solidFill>
              </a:defRPr>
            </a:lvl1pPr>
          </a:lstStyle>
          <a:p>
            <a:r>
              <a:rPr lang="en-US"/>
              <a:t>Click to edit Master title style</a:t>
            </a:r>
            <a:endParaRPr/>
          </a:p>
        </p:txBody>
      </p:sp>
      <p:sp>
        <p:nvSpPr>
          <p:cNvPr id="4" name="Text Placeholder 3"/>
          <p:cNvSpPr>
            <a:spLocks noGrp="1"/>
          </p:cNvSpPr>
          <p:nvPr>
            <p:ph type="body" sz="half" idx="2"/>
          </p:nvPr>
        </p:nvSpPr>
        <p:spPr>
          <a:xfrm>
            <a:off x="1065491" y="4648200"/>
            <a:ext cx="3582332" cy="1371600"/>
          </a:xfrm>
        </p:spPr>
        <p:txBody>
          <a:bodyPr>
            <a:normAutofit/>
          </a:bodyPr>
          <a:lstStyle>
            <a:lvl1pPr marL="0" indent="0">
              <a:lnSpc>
                <a:spcPct val="90000"/>
              </a:lnSpc>
              <a:spcBef>
                <a:spcPts val="90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3F41C87-7AD9-4845-A077-840E4A0F3F06}" type="datetimeFigureOut">
              <a:rPr lang="en-US">
                <a:solidFill>
                  <a:prstClr val="white">
                    <a:tint val="75000"/>
                  </a:prstClr>
                </a:solidFill>
              </a:rPr>
              <a:pPr/>
              <a:t>9/6/2018</a:t>
            </a:fld>
            <a:endParaRPr>
              <a:solidFill>
                <a:prstClr val="white">
                  <a:tint val="75000"/>
                </a:prstClr>
              </a:solidFill>
            </a:endParaRPr>
          </a:p>
        </p:txBody>
      </p:sp>
      <p:sp>
        <p:nvSpPr>
          <p:cNvPr id="6" name="Footer Placeholder 5"/>
          <p:cNvSpPr>
            <a:spLocks noGrp="1"/>
          </p:cNvSpPr>
          <p:nvPr>
            <p:ph type="ftr" sz="quarter" idx="11"/>
          </p:nvPr>
        </p:nvSpPr>
        <p:spPr/>
        <p:txBody>
          <a:bodyPr/>
          <a:lstStyle/>
          <a:p>
            <a:endParaRPr>
              <a:solidFill>
                <a:prstClr val="white">
                  <a:tint val="75000"/>
                </a:prstClr>
              </a:solidFill>
            </a:endParaRPr>
          </a:p>
        </p:txBody>
      </p:sp>
      <p:sp>
        <p:nvSpPr>
          <p:cNvPr id="7" name="Slide Number Placeholder 6"/>
          <p:cNvSpPr>
            <a:spLocks noGrp="1"/>
          </p:cNvSpPr>
          <p:nvPr>
            <p:ph type="sldNum" sz="quarter" idx="12"/>
          </p:nvPr>
        </p:nvSpPr>
        <p:spPr/>
        <p:txBody>
          <a:bodyPr/>
          <a:lstStyle/>
          <a:p>
            <a:fld id="{2A013F82-EE5E-44EE-A61D-E31C6657F26F}" type="slidenum">
              <a:rPr>
                <a:solidFill>
                  <a:prstClr val="white">
                    <a:tint val="75000"/>
                  </a:prstClr>
                </a:solidFill>
              </a:rPr>
              <a:pPr/>
              <a:t>‹#›</a:t>
            </a:fld>
            <a:endParaRPr>
              <a:solidFill>
                <a:prstClr val="white">
                  <a:tint val="75000"/>
                </a:prstClr>
              </a:solidFill>
            </a:endParaRPr>
          </a:p>
        </p:txBody>
      </p:sp>
    </p:spTree>
    <p:extLst>
      <p:ext uri="{BB962C8B-B14F-4D97-AF65-F5344CB8AC3E}">
        <p14:creationId xmlns:p14="http://schemas.microsoft.com/office/powerpoint/2010/main" val="3939185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9.emf"/><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8.gif"/><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7.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9" y="1904999"/>
            <a:ext cx="913677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228566" y="6400800"/>
            <a:ext cx="1449767" cy="276228"/>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685983"/>
            <a:fld id="{03F41C87-7AD9-4845-A077-840E4A0F3F06}" type="datetimeFigureOut">
              <a:rPr lang="en-US" smtClean="0">
                <a:solidFill>
                  <a:prstClr val="white">
                    <a:tint val="75000"/>
                  </a:prstClr>
                </a:solidFill>
              </a:rPr>
              <a:pPr defTabSz="685983"/>
              <a:t>9/6/2018</a:t>
            </a:fld>
            <a:endParaRPr lang="en-US">
              <a:solidFill>
                <a:prstClr val="white">
                  <a:tint val="75000"/>
                </a:prstClr>
              </a:solidFill>
            </a:endParaRPr>
          </a:p>
        </p:txBody>
      </p:sp>
      <p:sp>
        <p:nvSpPr>
          <p:cNvPr id="5" name="Footer Placeholder 4"/>
          <p:cNvSpPr>
            <a:spLocks noGrp="1"/>
          </p:cNvSpPr>
          <p:nvPr>
            <p:ph type="ftr" sz="quarter" idx="3"/>
          </p:nvPr>
        </p:nvSpPr>
        <p:spPr>
          <a:xfrm>
            <a:off x="1522809" y="6400800"/>
            <a:ext cx="6554907" cy="276228"/>
          </a:xfrm>
          <a:prstGeom prst="rect">
            <a:avLst/>
          </a:prstGeom>
        </p:spPr>
        <p:txBody>
          <a:bodyPr vert="horz" lIns="91440" tIns="45720" rIns="91440" bIns="45720" rtlCol="0" anchor="ctr"/>
          <a:lstStyle>
            <a:lvl1pPr algn="l">
              <a:defRPr sz="750">
                <a:solidFill>
                  <a:schemeClr val="tx1">
                    <a:tint val="75000"/>
                  </a:schemeClr>
                </a:solidFill>
              </a:defRPr>
            </a:lvl1pPr>
          </a:lstStyle>
          <a:p>
            <a:pPr defTabSz="685983"/>
            <a:endParaRPr lang="en-CA">
              <a:solidFill>
                <a:prstClr val="white">
                  <a:tint val="75000"/>
                </a:prstClr>
              </a:solidFill>
            </a:endParaRPr>
          </a:p>
        </p:txBody>
      </p:sp>
      <p:sp>
        <p:nvSpPr>
          <p:cNvPr id="6" name="Slide Number Placeholder 5"/>
          <p:cNvSpPr>
            <a:spLocks noGrp="1"/>
          </p:cNvSpPr>
          <p:nvPr>
            <p:ph type="sldNum" sz="quarter" idx="4"/>
          </p:nvPr>
        </p:nvSpPr>
        <p:spPr>
          <a:xfrm>
            <a:off x="9830771" y="6400800"/>
            <a:ext cx="838420" cy="276228"/>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685983"/>
            <a:fld id="{2A013F82-EE5E-44EE-A61D-E31C6657F26F}" type="slidenum">
              <a:rPr lang="en-CA" smtClean="0">
                <a:solidFill>
                  <a:prstClr val="white">
                    <a:tint val="75000"/>
                  </a:prstClr>
                </a:solidFill>
              </a:rPr>
              <a:pPr defTabSz="685983"/>
              <a:t>‹#›</a:t>
            </a:fld>
            <a:endParaRPr lang="en-CA">
              <a:solidFill>
                <a:prstClr val="white">
                  <a:tint val="75000"/>
                </a:prstClr>
              </a:solidFill>
            </a:endParaRPr>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45085" y="5757630"/>
            <a:ext cx="4940579" cy="929642"/>
          </a:xfrm>
          <a:prstGeom prst="rect">
            <a:avLst/>
          </a:prstGeom>
        </p:spPr>
      </p:pic>
    </p:spTree>
    <p:extLst>
      <p:ext uri="{BB962C8B-B14F-4D97-AF65-F5344CB8AC3E}">
        <p14:creationId xmlns:p14="http://schemas.microsoft.com/office/powerpoint/2010/main" val="771553802"/>
      </p:ext>
    </p:extLst>
  </p:cSld>
  <p:clrMap bg1="dk1" tx1="lt1" bg2="dk2" tx2="lt2" accent1="accent1" accent2="accent2" accent3="accent3" accent4="accent4" accent5="accent5" accent6="accent6" hlink="hlink" folHlink="folHlink"/>
  <p:sldLayoutIdLst>
    <p:sldLayoutId id="2147484236" r:id="rId1"/>
    <p:sldLayoutId id="2147484237" r:id="rId2"/>
    <p:sldLayoutId id="2147484238" r:id="rId3"/>
    <p:sldLayoutId id="2147484239" r:id="rId4"/>
    <p:sldLayoutId id="2147484240" r:id="rId5"/>
    <p:sldLayoutId id="2147484241" r:id="rId6"/>
    <p:sldLayoutId id="2147484242" r:id="rId7"/>
    <p:sldLayoutId id="2147484243" r:id="rId8"/>
    <p:sldLayoutId id="2147484244" r:id="rId9"/>
    <p:sldLayoutId id="2147484245" r:id="rId10"/>
    <p:sldLayoutId id="2147484246" r:id="rId11"/>
    <p:sldLayoutId id="2147484247"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33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2401"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2101"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80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5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5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alphaModFix amt="50000"/>
          </a:blip>
          <a:srcRect/>
          <a:tile tx="0" ty="0" sx="100000" sy="100000" flip="none" algn="tl"/>
        </a:blipFill>
        <a:effectLst/>
      </p:bgPr>
    </p:bg>
    <p:spTree>
      <p:nvGrpSpPr>
        <p:cNvPr id="1" name=""/>
        <p:cNvGrpSpPr/>
        <p:nvPr/>
      </p:nvGrpSpPr>
      <p:grpSpPr>
        <a:xfrm>
          <a:off x="0" y="0"/>
          <a:ext cx="0" cy="0"/>
          <a:chOff x="0" y="0"/>
          <a:chExt cx="0" cy="0"/>
        </a:xfrm>
      </p:grpSpPr>
      <p:sp>
        <p:nvSpPr>
          <p:cNvPr id="7" name="Rectangle 6"/>
          <p:cNvSpPr/>
          <p:nvPr userDrawn="1"/>
        </p:nvSpPr>
        <p:spPr>
          <a:xfrm>
            <a:off x="0" y="5834744"/>
            <a:ext cx="12192000" cy="102325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CA" sz="1800">
              <a:solidFill>
                <a:prstClr val="white"/>
              </a:solidFill>
            </a:endParaRPr>
          </a:p>
        </p:txBody>
      </p:sp>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6" name="Picture 5"/>
          <p:cNvPicPr>
            <a:picLocks noChangeAspect="1"/>
          </p:cNvPicPr>
          <p:nvPr userDrawn="1"/>
        </p:nvPicPr>
        <p:blipFill rotWithShape="1">
          <a:blip r:embed="rId15" cstate="print">
            <a:extLst>
              <a:ext uri="{28A0092B-C50C-407E-A947-70E740481C1C}">
                <a14:useLocalDpi xmlns:a14="http://schemas.microsoft.com/office/drawing/2010/main" val="0"/>
              </a:ext>
            </a:extLst>
          </a:blip>
          <a:srcRect t="-1" b="30887"/>
          <a:stretch/>
        </p:blipFill>
        <p:spPr>
          <a:xfrm>
            <a:off x="10647008" y="6071458"/>
            <a:ext cx="732192" cy="549826"/>
          </a:xfrm>
          <a:prstGeom prst="rect">
            <a:avLst/>
          </a:prstGeom>
        </p:spPr>
      </p:pic>
      <p:pic>
        <p:nvPicPr>
          <p:cNvPr id="8" name="Picture 7"/>
          <p:cNvPicPr>
            <a:picLocks noChangeAspect="1"/>
          </p:cNvPicPr>
          <p:nvPr userDrawn="1"/>
        </p:nvPicPr>
        <p:blipFill>
          <a:blip r:embed="rId16"/>
          <a:stretch>
            <a:fillRect/>
          </a:stretch>
        </p:blipFill>
        <p:spPr>
          <a:xfrm>
            <a:off x="10039903" y="5842350"/>
            <a:ext cx="2152097" cy="980728"/>
          </a:xfrm>
          <a:prstGeom prst="rect">
            <a:avLst/>
          </a:prstGeom>
        </p:spPr>
      </p:pic>
    </p:spTree>
    <p:extLst>
      <p:ext uri="{BB962C8B-B14F-4D97-AF65-F5344CB8AC3E}">
        <p14:creationId xmlns:p14="http://schemas.microsoft.com/office/powerpoint/2010/main" val="1346312282"/>
      </p:ext>
    </p:extLst>
  </p:cSld>
  <p:clrMap bg1="lt1" tx1="dk1" bg2="lt2" tx2="dk2" accent1="accent1" accent2="accent2" accent3="accent3" accent4="accent4" accent5="accent5" accent6="accent6" hlink="hlink" folHlink="folHlink"/>
  <p:sldLayoutIdLst>
    <p:sldLayoutId id="2147484167" r:id="rId1"/>
    <p:sldLayoutId id="2147484168" r:id="rId2"/>
    <p:sldLayoutId id="2147484169" r:id="rId3"/>
    <p:sldLayoutId id="2147484170" r:id="rId4"/>
    <p:sldLayoutId id="2147484171" r:id="rId5"/>
    <p:sldLayoutId id="2147484172" r:id="rId6"/>
    <p:sldLayoutId id="2147484173" r:id="rId7"/>
    <p:sldLayoutId id="2147484174" r:id="rId8"/>
    <p:sldLayoutId id="2147484175" r:id="rId9"/>
    <p:sldLayoutId id="2147484176" r:id="rId10"/>
    <p:sldLayoutId id="2147484177" r:id="rId11"/>
    <p:sldLayoutId id="2147484178" r:id="rId12"/>
  </p:sldLayoutIdLst>
  <p:hf hdr="0" dt="0"/>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811" y="381000"/>
            <a:ext cx="9146383" cy="13716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522809" y="1904999"/>
            <a:ext cx="9136771" cy="41148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8228566" y="6400800"/>
            <a:ext cx="1449767" cy="276228"/>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685983"/>
            <a:fld id="{03F41C87-7AD9-4845-A077-840E4A0F3F06}" type="datetimeFigureOut">
              <a:rPr lang="en-US" smtClean="0">
                <a:solidFill>
                  <a:prstClr val="white">
                    <a:tint val="75000"/>
                  </a:prstClr>
                </a:solidFill>
              </a:rPr>
              <a:pPr defTabSz="685983"/>
              <a:t>9/6/2018</a:t>
            </a:fld>
            <a:endParaRPr lang="en-US">
              <a:solidFill>
                <a:prstClr val="white">
                  <a:tint val="75000"/>
                </a:prstClr>
              </a:solidFill>
            </a:endParaRPr>
          </a:p>
        </p:txBody>
      </p:sp>
      <p:sp>
        <p:nvSpPr>
          <p:cNvPr id="5" name="Footer Placeholder 4"/>
          <p:cNvSpPr>
            <a:spLocks noGrp="1"/>
          </p:cNvSpPr>
          <p:nvPr>
            <p:ph type="ftr" sz="quarter" idx="3"/>
          </p:nvPr>
        </p:nvSpPr>
        <p:spPr>
          <a:xfrm>
            <a:off x="1522809" y="6400800"/>
            <a:ext cx="6554907" cy="276228"/>
          </a:xfrm>
          <a:prstGeom prst="rect">
            <a:avLst/>
          </a:prstGeom>
        </p:spPr>
        <p:txBody>
          <a:bodyPr vert="horz" lIns="91440" tIns="45720" rIns="91440" bIns="45720" rtlCol="0" anchor="ctr"/>
          <a:lstStyle>
            <a:lvl1pPr algn="l">
              <a:defRPr sz="750">
                <a:solidFill>
                  <a:schemeClr val="tx1">
                    <a:tint val="75000"/>
                  </a:schemeClr>
                </a:solidFill>
              </a:defRPr>
            </a:lvl1pPr>
          </a:lstStyle>
          <a:p>
            <a:pPr defTabSz="685983"/>
            <a:endParaRPr lang="en-CA">
              <a:solidFill>
                <a:prstClr val="white">
                  <a:tint val="75000"/>
                </a:prstClr>
              </a:solidFill>
            </a:endParaRPr>
          </a:p>
        </p:txBody>
      </p:sp>
      <p:sp>
        <p:nvSpPr>
          <p:cNvPr id="6" name="Slide Number Placeholder 5"/>
          <p:cNvSpPr>
            <a:spLocks noGrp="1"/>
          </p:cNvSpPr>
          <p:nvPr>
            <p:ph type="sldNum" sz="quarter" idx="4"/>
          </p:nvPr>
        </p:nvSpPr>
        <p:spPr>
          <a:xfrm>
            <a:off x="9830771" y="6400800"/>
            <a:ext cx="838420" cy="276228"/>
          </a:xfrm>
          <a:prstGeom prst="rect">
            <a:avLst/>
          </a:prstGeom>
        </p:spPr>
        <p:txBody>
          <a:bodyPr vert="horz" lIns="91440" tIns="45720" rIns="91440" bIns="45720" rtlCol="0" anchor="ctr"/>
          <a:lstStyle>
            <a:lvl1pPr algn="r">
              <a:defRPr sz="750">
                <a:solidFill>
                  <a:schemeClr val="tx1">
                    <a:tint val="75000"/>
                  </a:schemeClr>
                </a:solidFill>
              </a:defRPr>
            </a:lvl1pPr>
          </a:lstStyle>
          <a:p>
            <a:pPr defTabSz="685983"/>
            <a:fld id="{2A013F82-EE5E-44EE-A61D-E31C6657F26F}" type="slidenum">
              <a:rPr lang="en-CA" smtClean="0">
                <a:solidFill>
                  <a:prstClr val="white">
                    <a:tint val="75000"/>
                  </a:prstClr>
                </a:solidFill>
              </a:rPr>
              <a:pPr defTabSz="685983"/>
              <a:t>‹#›</a:t>
            </a:fld>
            <a:endParaRPr lang="en-CA">
              <a:solidFill>
                <a:prstClr val="white">
                  <a:tint val="75000"/>
                </a:prstClr>
              </a:solidFill>
            </a:endParaRPr>
          </a:p>
        </p:txBody>
      </p:sp>
      <p:pic>
        <p:nvPicPr>
          <p:cNvPr id="7" name="Picture 6"/>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6945085" y="5757630"/>
            <a:ext cx="4940579" cy="929642"/>
          </a:xfrm>
          <a:prstGeom prst="rect">
            <a:avLst/>
          </a:prstGeom>
        </p:spPr>
      </p:pic>
    </p:spTree>
    <p:extLst>
      <p:ext uri="{BB962C8B-B14F-4D97-AF65-F5344CB8AC3E}">
        <p14:creationId xmlns:p14="http://schemas.microsoft.com/office/powerpoint/2010/main" val="1505504906"/>
      </p:ext>
    </p:extLst>
  </p:cSld>
  <p:clrMap bg1="dk1" tx1="lt1" bg2="dk2" tx2="lt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 id="21474842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3301" kern="1200" spc="75" baseline="0">
          <a:solidFill>
            <a:schemeClr val="tx1"/>
          </a:solidFill>
          <a:latin typeface="+mj-lt"/>
          <a:ea typeface="+mj-ea"/>
          <a:cs typeface="+mj-cs"/>
        </a:defRPr>
      </a:lvl1pPr>
    </p:titleStyle>
    <p:bodyStyle>
      <a:lvl1pPr marL="167923" indent="-167923" algn="l" defTabSz="685983" rtl="0" eaLnBrk="1" latinLnBrk="0" hangingPunct="1">
        <a:lnSpc>
          <a:spcPct val="90000"/>
        </a:lnSpc>
        <a:spcBef>
          <a:spcPts val="1350"/>
        </a:spcBef>
        <a:buClr>
          <a:schemeClr val="accent1"/>
        </a:buClr>
        <a:buSzPct val="100000"/>
        <a:buFont typeface="Arial" pitchFamily="34" charset="0"/>
        <a:buChar char="•"/>
        <a:defRPr sz="2401" kern="1200">
          <a:solidFill>
            <a:schemeClr val="tx1"/>
          </a:solidFill>
          <a:latin typeface="+mn-lt"/>
          <a:ea typeface="+mn-ea"/>
          <a:cs typeface="+mn-cs"/>
        </a:defRPr>
      </a:lvl1pPr>
      <a:lvl2pPr marL="347755" indent="-173878" algn="l" defTabSz="685983" rtl="0" eaLnBrk="1" latinLnBrk="0" hangingPunct="1">
        <a:lnSpc>
          <a:spcPct val="90000"/>
        </a:lnSpc>
        <a:spcBef>
          <a:spcPts val="900"/>
        </a:spcBef>
        <a:buClr>
          <a:schemeClr val="accent1"/>
        </a:buClr>
        <a:buSzPct val="100000"/>
        <a:buFont typeface="Arial" pitchFamily="34" charset="0"/>
        <a:buChar char="•"/>
        <a:defRPr sz="2101" kern="1200">
          <a:solidFill>
            <a:schemeClr val="tx1"/>
          </a:solidFill>
          <a:latin typeface="+mn-lt"/>
          <a:ea typeface="+mn-ea"/>
          <a:cs typeface="+mn-cs"/>
        </a:defRPr>
      </a:lvl2pPr>
      <a:lvl3pPr marL="512105" indent="-164350" algn="l" defTabSz="685983" rtl="0" eaLnBrk="1" latinLnBrk="0" hangingPunct="1">
        <a:lnSpc>
          <a:spcPct val="90000"/>
        </a:lnSpc>
        <a:spcBef>
          <a:spcPts val="450"/>
        </a:spcBef>
        <a:buClr>
          <a:schemeClr val="accent1"/>
        </a:buClr>
        <a:buSzPct val="100000"/>
        <a:buFont typeface="Arial" pitchFamily="34" charset="0"/>
        <a:buChar char="•"/>
        <a:defRPr sz="1800" kern="1200">
          <a:solidFill>
            <a:schemeClr val="tx1"/>
          </a:solidFill>
          <a:latin typeface="+mn-lt"/>
          <a:ea typeface="+mn-ea"/>
          <a:cs typeface="+mn-cs"/>
        </a:defRPr>
      </a:lvl3pPr>
      <a:lvl4pPr marL="643109" indent="-131004" algn="l" defTabSz="685983" rtl="0" eaLnBrk="1" latinLnBrk="0" hangingPunct="1">
        <a:lnSpc>
          <a:spcPct val="90000"/>
        </a:lnSpc>
        <a:spcBef>
          <a:spcPts val="450"/>
        </a:spcBef>
        <a:buClr>
          <a:schemeClr val="accent1"/>
        </a:buClr>
        <a:buSzPct val="100000"/>
        <a:buFont typeface="Arial" pitchFamily="34" charset="0"/>
        <a:buChar char="•"/>
        <a:defRPr sz="1500" kern="1200">
          <a:solidFill>
            <a:schemeClr val="tx1"/>
          </a:solidFill>
          <a:latin typeface="+mn-lt"/>
          <a:ea typeface="+mn-ea"/>
          <a:cs typeface="+mn-cs"/>
        </a:defRPr>
      </a:lvl4pPr>
      <a:lvl5pPr marL="772922" indent="-129813" algn="l" defTabSz="685983" rtl="0" eaLnBrk="1" latinLnBrk="0" hangingPunct="1">
        <a:lnSpc>
          <a:spcPct val="90000"/>
        </a:lnSpc>
        <a:spcBef>
          <a:spcPts val="450"/>
        </a:spcBef>
        <a:buClr>
          <a:schemeClr val="accent1"/>
        </a:buClr>
        <a:buSzPct val="100000"/>
        <a:buFont typeface="Arial" pitchFamily="34" charset="0"/>
        <a:buChar char="•"/>
        <a:defRPr sz="1500" kern="1200">
          <a:solidFill>
            <a:schemeClr val="tx1"/>
          </a:solidFill>
          <a:latin typeface="+mn-lt"/>
          <a:ea typeface="+mn-ea"/>
          <a:cs typeface="+mn-cs"/>
        </a:defRPr>
      </a:lvl5pPr>
      <a:lvl6pPr marL="905497"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6pPr>
      <a:lvl7pPr marL="1035834"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7pPr>
      <a:lvl8pPr marL="1166171"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8pPr>
      <a:lvl9pPr marL="1296508" indent="-130337" algn="l" defTabSz="685983" rtl="0" eaLnBrk="1" latinLnBrk="0" hangingPunct="1">
        <a:spcBef>
          <a:spcPts val="450"/>
        </a:spcBef>
        <a:buClr>
          <a:schemeClr val="accent1"/>
        </a:buClr>
        <a:buFont typeface="Arial" pitchFamily="34" charset="0"/>
        <a:buChar char="•"/>
        <a:defRPr sz="1200" kern="120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Autofit/>
          </a:bodyPr>
          <a:lstStyle/>
          <a:p>
            <a:pPr algn="ctr"/>
            <a:br>
              <a:rPr lang="en-US" altLang="en-US" sz="4400" b="1" i="1" dirty="0">
                <a:latin typeface="Arial Black" panose="020B0A04020102020204" pitchFamily="34" charset="0"/>
              </a:rPr>
            </a:br>
            <a:r>
              <a:rPr lang="en-US" altLang="en-US" sz="4400" b="1" i="1" dirty="0">
                <a:latin typeface="Arial Black" panose="020B0A04020102020204" pitchFamily="34" charset="0"/>
              </a:rPr>
              <a:t>CANADIAN FIRE ALARM ASSOCIATION</a:t>
            </a:r>
            <a:br>
              <a:rPr lang="en-US" altLang="en-US" sz="4400" b="1" i="1" dirty="0">
                <a:latin typeface="Arial Black" panose="020B0A04020102020204" pitchFamily="34" charset="0"/>
              </a:rPr>
            </a:br>
            <a:endParaRPr lang="en-US" sz="44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t>cfaa.ca</a:t>
            </a:r>
            <a:endParaRPr lang="en-CA" sz="2000" b="1" dirty="0"/>
          </a:p>
        </p:txBody>
      </p:sp>
      <p:sp>
        <p:nvSpPr>
          <p:cNvPr id="4" name="Content Placeholder 3"/>
          <p:cNvSpPr>
            <a:spLocks noGrp="1"/>
          </p:cNvSpPr>
          <p:nvPr>
            <p:ph sz="half" idx="2"/>
          </p:nvPr>
        </p:nvSpPr>
        <p:spPr>
          <a:xfrm>
            <a:off x="1045014" y="1474572"/>
            <a:ext cx="9977213" cy="4569942"/>
          </a:xfrm>
        </p:spPr>
        <p:txBody>
          <a:bodyPr>
            <a:noAutofit/>
          </a:bodyPr>
          <a:lstStyle/>
          <a:p>
            <a:pPr marL="0" indent="0">
              <a:buNone/>
            </a:pPr>
            <a:endParaRPr lang="en-US" sz="3200" dirty="0"/>
          </a:p>
          <a:p>
            <a:pPr marL="0" indent="0">
              <a:buNone/>
            </a:pPr>
            <a:endParaRPr lang="en-US" sz="3200" dirty="0"/>
          </a:p>
          <a:p>
            <a:pPr marL="0" indent="0" algn="ctr">
              <a:buNone/>
            </a:pPr>
            <a:r>
              <a:rPr lang="en-US" sz="3200" b="1" i="1" dirty="0"/>
              <a:t>Ontario Municipal Fire Prevention Officers Assoc.</a:t>
            </a:r>
          </a:p>
          <a:p>
            <a:pPr marL="0" indent="0" algn="ctr">
              <a:buNone/>
            </a:pPr>
            <a:r>
              <a:rPr lang="en-US" sz="3600" b="1" i="1" dirty="0"/>
              <a:t>2018 Symposium</a:t>
            </a:r>
          </a:p>
          <a:p>
            <a:pPr marL="0" indent="0" algn="ctr">
              <a:buNone/>
            </a:pPr>
            <a:r>
              <a:rPr lang="en-US" sz="3200" b="1" i="1" dirty="0"/>
              <a:t>Sept 6, 2018</a:t>
            </a:r>
            <a:endParaRPr lang="en-US" sz="3200" dirty="0"/>
          </a:p>
          <a:p>
            <a:pPr marL="0" indent="0">
              <a:buNone/>
            </a:pPr>
            <a:r>
              <a:rPr lang="en-GB" altLang="en-US" sz="3200" i="1" dirty="0">
                <a:solidFill>
                  <a:srgbClr val="D2D9DE"/>
                </a:solidFill>
                <a:latin typeface="Times New Roman" panose="02020603050405020304" pitchFamily="18" charset="0"/>
              </a:rPr>
              <a:t>Maximizing the Effectiveness and Use of Fire Alarms in the Protection of Life and Property in Canada</a:t>
            </a:r>
            <a:endParaRPr lang="en-US" sz="3200" b="1" i="1" dirty="0"/>
          </a:p>
          <a:p>
            <a:pPr marL="0" indent="0">
              <a:buNone/>
            </a:pPr>
            <a:endParaRPr lang="en-US" sz="3200" dirty="0"/>
          </a:p>
        </p:txBody>
      </p:sp>
    </p:spTree>
    <p:extLst>
      <p:ext uri="{BB962C8B-B14F-4D97-AF65-F5344CB8AC3E}">
        <p14:creationId xmlns:p14="http://schemas.microsoft.com/office/powerpoint/2010/main" val="3978751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A114-C295-489A-8ADF-40E6313152FB}"/>
              </a:ext>
            </a:extLst>
          </p:cNvPr>
          <p:cNvSpPr>
            <a:spLocks noGrp="1"/>
          </p:cNvSpPr>
          <p:nvPr>
            <p:ph type="title"/>
          </p:nvPr>
        </p:nvSpPr>
        <p:spPr>
          <a:xfrm>
            <a:off x="1522811" y="381000"/>
            <a:ext cx="9146383" cy="1036983"/>
          </a:xfrm>
        </p:spPr>
        <p:txBody>
          <a:bodyPr>
            <a:normAutofit/>
          </a:bodyPr>
          <a:lstStyle/>
          <a:p>
            <a:pPr algn="ctr"/>
            <a:r>
              <a:rPr lang="en-CA" sz="4000" b="1" dirty="0">
                <a:latin typeface="Arial Black" panose="020B0A04020102020204" pitchFamily="34" charset="0"/>
              </a:rPr>
              <a:t>Changes Continued</a:t>
            </a:r>
          </a:p>
        </p:txBody>
      </p:sp>
      <p:sp>
        <p:nvSpPr>
          <p:cNvPr id="3" name="Text Placeholder 2">
            <a:extLst>
              <a:ext uri="{FF2B5EF4-FFF2-40B4-BE49-F238E27FC236}">
                <a16:creationId xmlns:a16="http://schemas.microsoft.com/office/drawing/2014/main" id="{5BD96857-E908-4D1C-A04F-5715901120E8}"/>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ABB03B45-C63A-4D4D-9200-D832BA8A1867}"/>
              </a:ext>
            </a:extLst>
          </p:cNvPr>
          <p:cNvSpPr>
            <a:spLocks noGrp="1"/>
          </p:cNvSpPr>
          <p:nvPr>
            <p:ph sz="half" idx="2"/>
          </p:nvPr>
        </p:nvSpPr>
        <p:spPr>
          <a:xfrm>
            <a:off x="1522809" y="1417983"/>
            <a:ext cx="9635521" cy="4601818"/>
          </a:xfrm>
        </p:spPr>
        <p:txBody>
          <a:bodyPr>
            <a:normAutofit/>
          </a:bodyPr>
          <a:lstStyle/>
          <a:p>
            <a:endParaRPr lang="en-US" sz="2800" dirty="0"/>
          </a:p>
          <a:p>
            <a:r>
              <a:rPr lang="en-US" sz="3200" dirty="0"/>
              <a:t>New combined course 1 and 5 manual and new instructor notes for training partners</a:t>
            </a:r>
          </a:p>
          <a:p>
            <a:r>
              <a:rPr lang="en-US" sz="3200" dirty="0"/>
              <a:t>Partnership with Alberta Electrical Contractors Association to develop and deliver Module to Electricians from Out of Province to allow them to work on Fire Alarm in Alberta. </a:t>
            </a:r>
            <a:r>
              <a:rPr lang="en-US" sz="3200" dirty="0" err="1"/>
              <a:t>Nait</a:t>
            </a:r>
            <a:r>
              <a:rPr lang="en-US" sz="3200" dirty="0"/>
              <a:t> and </a:t>
            </a:r>
            <a:r>
              <a:rPr lang="en-US" sz="3200" dirty="0" err="1"/>
              <a:t>Sait</a:t>
            </a:r>
            <a:r>
              <a:rPr lang="en-US" sz="3200" dirty="0"/>
              <a:t> to include  in the Electricians Program</a:t>
            </a:r>
          </a:p>
          <a:p>
            <a:endParaRPr lang="en-US" sz="2800" dirty="0"/>
          </a:p>
          <a:p>
            <a:endParaRPr lang="en-CA" dirty="0"/>
          </a:p>
        </p:txBody>
      </p:sp>
    </p:spTree>
    <p:extLst>
      <p:ext uri="{BB962C8B-B14F-4D97-AF65-F5344CB8AC3E}">
        <p14:creationId xmlns:p14="http://schemas.microsoft.com/office/powerpoint/2010/main" val="429113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7E39-113C-42C7-9103-FB1FC4014624}"/>
              </a:ext>
            </a:extLst>
          </p:cNvPr>
          <p:cNvSpPr>
            <a:spLocks noGrp="1"/>
          </p:cNvSpPr>
          <p:nvPr>
            <p:ph type="title"/>
          </p:nvPr>
        </p:nvSpPr>
        <p:spPr>
          <a:xfrm>
            <a:off x="1522811" y="381000"/>
            <a:ext cx="9146383" cy="771939"/>
          </a:xfrm>
        </p:spPr>
        <p:txBody>
          <a:bodyPr>
            <a:normAutofit/>
          </a:bodyPr>
          <a:lstStyle/>
          <a:p>
            <a:pPr algn="ctr"/>
            <a:r>
              <a:rPr lang="en-CA" sz="4000" b="1" dirty="0">
                <a:latin typeface="Arial Black" panose="020B0A04020102020204" pitchFamily="34" charset="0"/>
              </a:rPr>
              <a:t> Changes Continued</a:t>
            </a:r>
          </a:p>
        </p:txBody>
      </p:sp>
      <p:sp>
        <p:nvSpPr>
          <p:cNvPr id="3" name="Text Placeholder 2">
            <a:extLst>
              <a:ext uri="{FF2B5EF4-FFF2-40B4-BE49-F238E27FC236}">
                <a16:creationId xmlns:a16="http://schemas.microsoft.com/office/drawing/2014/main" id="{4D252EAB-D33A-4102-BC8F-F84C8C174A34}"/>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87BCFB6B-6156-4120-8233-E4A8546BCC3A}"/>
              </a:ext>
            </a:extLst>
          </p:cNvPr>
          <p:cNvSpPr>
            <a:spLocks noGrp="1"/>
          </p:cNvSpPr>
          <p:nvPr>
            <p:ph sz="half" idx="2"/>
          </p:nvPr>
        </p:nvSpPr>
        <p:spPr>
          <a:xfrm>
            <a:off x="1522809" y="1245704"/>
            <a:ext cx="9529504" cy="4774097"/>
          </a:xfrm>
        </p:spPr>
        <p:txBody>
          <a:bodyPr>
            <a:normAutofit lnSpcReduction="10000"/>
          </a:bodyPr>
          <a:lstStyle/>
          <a:p>
            <a:r>
              <a:rPr lang="en-US" sz="3200" dirty="0"/>
              <a:t>New staff at CFAA to handle increased technician requirements and a Director of Education</a:t>
            </a:r>
          </a:p>
          <a:p>
            <a:r>
              <a:rPr lang="en-US" sz="3200" dirty="0"/>
              <a:t>Contract signed for new website and IT </a:t>
            </a:r>
            <a:r>
              <a:rPr lang="en-US" sz="3200" dirty="0" err="1"/>
              <a:t>Providor</a:t>
            </a:r>
            <a:r>
              <a:rPr lang="en-US" sz="3200" dirty="0"/>
              <a:t>, new website under development – make renewal and registration easier and provide opportunities for more educational opportunities</a:t>
            </a:r>
          </a:p>
          <a:p>
            <a:r>
              <a:rPr lang="en-US" sz="3200" dirty="0"/>
              <a:t>New AHJ only portal to facilitate verification of technician qualifications</a:t>
            </a:r>
          </a:p>
          <a:p>
            <a:r>
              <a:rPr lang="en-US" sz="3200" dirty="0"/>
              <a:t>Creation and fit up of a dedicated room for technician testing – written, online and Practical Exam</a:t>
            </a:r>
          </a:p>
          <a:p>
            <a:endParaRPr lang="en-CA" dirty="0"/>
          </a:p>
        </p:txBody>
      </p:sp>
    </p:spTree>
    <p:extLst>
      <p:ext uri="{BB962C8B-B14F-4D97-AF65-F5344CB8AC3E}">
        <p14:creationId xmlns:p14="http://schemas.microsoft.com/office/powerpoint/2010/main" val="29090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7CFD-A0ED-456C-BE33-54DCCCD97FE5}"/>
              </a:ext>
            </a:extLst>
          </p:cNvPr>
          <p:cNvSpPr>
            <a:spLocks noGrp="1"/>
          </p:cNvSpPr>
          <p:nvPr>
            <p:ph type="title"/>
          </p:nvPr>
        </p:nvSpPr>
        <p:spPr>
          <a:xfrm>
            <a:off x="1522808" y="327991"/>
            <a:ext cx="9146383" cy="1076739"/>
          </a:xfrm>
        </p:spPr>
        <p:txBody>
          <a:bodyPr>
            <a:normAutofit/>
          </a:bodyPr>
          <a:lstStyle/>
          <a:p>
            <a:pPr algn="ctr"/>
            <a:r>
              <a:rPr lang="en-CA" sz="4000" b="1" dirty="0">
                <a:latin typeface="Arial Black" panose="020B0A04020102020204" pitchFamily="34" charset="0"/>
              </a:rPr>
              <a:t>Changes Continued</a:t>
            </a:r>
          </a:p>
        </p:txBody>
      </p:sp>
      <p:sp>
        <p:nvSpPr>
          <p:cNvPr id="3" name="Text Placeholder 2">
            <a:extLst>
              <a:ext uri="{FF2B5EF4-FFF2-40B4-BE49-F238E27FC236}">
                <a16:creationId xmlns:a16="http://schemas.microsoft.com/office/drawing/2014/main" id="{4BD0CD5D-8D2B-40D6-9FB6-34FDB5784D3F}"/>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7CB43DD1-F2A8-433A-BF38-6F2CEFE3E712}"/>
              </a:ext>
            </a:extLst>
          </p:cNvPr>
          <p:cNvSpPr>
            <a:spLocks noGrp="1"/>
          </p:cNvSpPr>
          <p:nvPr>
            <p:ph sz="half" idx="2"/>
          </p:nvPr>
        </p:nvSpPr>
        <p:spPr>
          <a:xfrm>
            <a:off x="1522809" y="1311965"/>
            <a:ext cx="9701782" cy="4707836"/>
          </a:xfrm>
        </p:spPr>
        <p:txBody>
          <a:bodyPr>
            <a:normAutofit/>
          </a:bodyPr>
          <a:lstStyle/>
          <a:p>
            <a:endParaRPr lang="en-US" sz="3200" dirty="0"/>
          </a:p>
          <a:p>
            <a:r>
              <a:rPr lang="en-US" sz="3200" dirty="0"/>
              <a:t>Fanshawe College in London offering full CFAA program</a:t>
            </a:r>
          </a:p>
          <a:p>
            <a:r>
              <a:rPr lang="en-US" sz="3200" dirty="0"/>
              <a:t>New agreement with CEGEP in Montreal to provide full CFAA program as well as French course development content and support.</a:t>
            </a:r>
          </a:p>
          <a:p>
            <a:r>
              <a:rPr lang="en-US" sz="3200" dirty="0"/>
              <a:t>Network of College Partners across the country to provide easy access to the new Practical Exam</a:t>
            </a:r>
          </a:p>
          <a:p>
            <a:endParaRPr lang="en-CA" dirty="0"/>
          </a:p>
        </p:txBody>
      </p:sp>
    </p:spTree>
    <p:extLst>
      <p:ext uri="{BB962C8B-B14F-4D97-AF65-F5344CB8AC3E}">
        <p14:creationId xmlns:p14="http://schemas.microsoft.com/office/powerpoint/2010/main" val="4128008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7CFD-A0ED-456C-BE33-54DCCCD97FE5}"/>
              </a:ext>
            </a:extLst>
          </p:cNvPr>
          <p:cNvSpPr>
            <a:spLocks noGrp="1"/>
          </p:cNvSpPr>
          <p:nvPr>
            <p:ph type="title"/>
          </p:nvPr>
        </p:nvSpPr>
        <p:spPr>
          <a:xfrm>
            <a:off x="1522808" y="327991"/>
            <a:ext cx="9146383" cy="1076739"/>
          </a:xfrm>
        </p:spPr>
        <p:txBody>
          <a:bodyPr>
            <a:normAutofit/>
          </a:bodyPr>
          <a:lstStyle/>
          <a:p>
            <a:pPr algn="ctr"/>
            <a:r>
              <a:rPr lang="en-CA" sz="4000" b="1" dirty="0">
                <a:latin typeface="Arial Black" panose="020B0A04020102020204" pitchFamily="34" charset="0"/>
              </a:rPr>
              <a:t>Changes Continued</a:t>
            </a:r>
          </a:p>
        </p:txBody>
      </p:sp>
      <p:sp>
        <p:nvSpPr>
          <p:cNvPr id="3" name="Text Placeholder 2">
            <a:extLst>
              <a:ext uri="{FF2B5EF4-FFF2-40B4-BE49-F238E27FC236}">
                <a16:creationId xmlns:a16="http://schemas.microsoft.com/office/drawing/2014/main" id="{4BD0CD5D-8D2B-40D6-9FB6-34FDB5784D3F}"/>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7CB43DD1-F2A8-433A-BF38-6F2CEFE3E712}"/>
              </a:ext>
            </a:extLst>
          </p:cNvPr>
          <p:cNvSpPr>
            <a:spLocks noGrp="1"/>
          </p:cNvSpPr>
          <p:nvPr>
            <p:ph sz="half" idx="2"/>
          </p:nvPr>
        </p:nvSpPr>
        <p:spPr>
          <a:xfrm>
            <a:off x="1522809" y="1311965"/>
            <a:ext cx="9701782" cy="4707836"/>
          </a:xfrm>
        </p:spPr>
        <p:txBody>
          <a:bodyPr>
            <a:normAutofit/>
          </a:bodyPr>
          <a:lstStyle/>
          <a:p>
            <a:endParaRPr lang="en-US" sz="3200" dirty="0"/>
          </a:p>
          <a:p>
            <a:r>
              <a:rPr lang="en-US" sz="3200" dirty="0"/>
              <a:t>New Technician Advisory Committee of Techs only to discuss issues and advise ED on conditions in field and concerns.</a:t>
            </a:r>
          </a:p>
          <a:p>
            <a:r>
              <a:rPr lang="en-US" sz="3200" dirty="0"/>
              <a:t>New Chapter in South West Ontario to serve region – Techs, AHJ’s and Colleges – Monthly meetings</a:t>
            </a:r>
          </a:p>
          <a:p>
            <a:r>
              <a:rPr lang="en-US" sz="3200" dirty="0"/>
              <a:t>New AHJ offerings to educate and assist Fire Departments including a 4 hour and 1 day course only available direct from CFAA.</a:t>
            </a:r>
          </a:p>
          <a:p>
            <a:endParaRPr lang="en-CA" dirty="0"/>
          </a:p>
        </p:txBody>
      </p:sp>
    </p:spTree>
    <p:extLst>
      <p:ext uri="{BB962C8B-B14F-4D97-AF65-F5344CB8AC3E}">
        <p14:creationId xmlns:p14="http://schemas.microsoft.com/office/powerpoint/2010/main" val="2339704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7E39-113C-42C7-9103-FB1FC4014624}"/>
              </a:ext>
            </a:extLst>
          </p:cNvPr>
          <p:cNvSpPr>
            <a:spLocks noGrp="1"/>
          </p:cNvSpPr>
          <p:nvPr>
            <p:ph type="title"/>
          </p:nvPr>
        </p:nvSpPr>
        <p:spPr>
          <a:xfrm>
            <a:off x="1522811" y="304800"/>
            <a:ext cx="9146383" cy="824947"/>
          </a:xfrm>
        </p:spPr>
        <p:txBody>
          <a:bodyPr>
            <a:normAutofit/>
          </a:bodyPr>
          <a:lstStyle/>
          <a:p>
            <a:pPr algn="ctr"/>
            <a:r>
              <a:rPr lang="en-CA" sz="4000" b="1" dirty="0">
                <a:latin typeface="Arial Black" panose="020B0A04020102020204" pitchFamily="34" charset="0"/>
              </a:rPr>
              <a:t>CFAA Technician Program</a:t>
            </a:r>
          </a:p>
        </p:txBody>
      </p:sp>
      <p:sp>
        <p:nvSpPr>
          <p:cNvPr id="3" name="Text Placeholder 2">
            <a:extLst>
              <a:ext uri="{FF2B5EF4-FFF2-40B4-BE49-F238E27FC236}">
                <a16:creationId xmlns:a16="http://schemas.microsoft.com/office/drawing/2014/main" id="{4D252EAB-D33A-4102-BC8F-F84C8C174A34}"/>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87BCFB6B-6156-4120-8233-E4A8546BCC3A}"/>
              </a:ext>
            </a:extLst>
          </p:cNvPr>
          <p:cNvSpPr>
            <a:spLocks noGrp="1"/>
          </p:cNvSpPr>
          <p:nvPr>
            <p:ph sz="half" idx="2"/>
          </p:nvPr>
        </p:nvSpPr>
        <p:spPr>
          <a:xfrm>
            <a:off x="1522809" y="1205948"/>
            <a:ext cx="9476495" cy="4813853"/>
          </a:xfrm>
        </p:spPr>
        <p:txBody>
          <a:bodyPr>
            <a:normAutofit lnSpcReduction="10000"/>
          </a:bodyPr>
          <a:lstStyle/>
          <a:p>
            <a:r>
              <a:rPr lang="en-US" sz="2600" b="1" u="sng" dirty="0"/>
              <a:t>Five Courses</a:t>
            </a:r>
          </a:p>
          <a:p>
            <a:pPr lvl="1"/>
            <a:r>
              <a:rPr lang="en-US" sz="2600" dirty="0"/>
              <a:t>1. Introduction to Fire Alarm and Detection Industry</a:t>
            </a:r>
          </a:p>
          <a:p>
            <a:pPr lvl="1"/>
            <a:r>
              <a:rPr lang="en-US" sz="2600" dirty="0"/>
              <a:t>2. Communications</a:t>
            </a:r>
          </a:p>
          <a:p>
            <a:pPr lvl="1"/>
            <a:r>
              <a:rPr lang="en-US" sz="2600" dirty="0"/>
              <a:t>3. Basic Electricity</a:t>
            </a:r>
          </a:p>
          <a:p>
            <a:pPr lvl="1"/>
            <a:r>
              <a:rPr lang="en-US" sz="2600" dirty="0"/>
              <a:t>4. Basic Electronics</a:t>
            </a:r>
          </a:p>
          <a:p>
            <a:pPr lvl="1"/>
            <a:r>
              <a:rPr lang="en-US" sz="2600" dirty="0"/>
              <a:t>5. Fire Alarm Systems</a:t>
            </a:r>
          </a:p>
          <a:p>
            <a:r>
              <a:rPr lang="en-US" sz="2600" dirty="0"/>
              <a:t>Upon Completion of the 5 courses and successfully completing each exam a person can apply as a trainee technician and begin to complete the trainee log book</a:t>
            </a:r>
          </a:p>
          <a:p>
            <a:r>
              <a:rPr lang="en-US" sz="2600" dirty="0"/>
              <a:t>Once items in log book completed then a Theory and Practical Exam to be passed prior to receiving registration as a Technician.</a:t>
            </a:r>
          </a:p>
          <a:p>
            <a:endParaRPr lang="en-CA" dirty="0"/>
          </a:p>
        </p:txBody>
      </p:sp>
      <p:sp>
        <p:nvSpPr>
          <p:cNvPr id="5" name="Text Placeholder 4">
            <a:extLst>
              <a:ext uri="{FF2B5EF4-FFF2-40B4-BE49-F238E27FC236}">
                <a16:creationId xmlns:a16="http://schemas.microsoft.com/office/drawing/2014/main" id="{976373E8-31C4-4940-A3CF-CB5F53EED148}"/>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087EFEB3-D8D6-409F-9032-82920DAD878B}"/>
              </a:ext>
            </a:extLst>
          </p:cNvPr>
          <p:cNvSpPr>
            <a:spLocks noGrp="1"/>
          </p:cNvSpPr>
          <p:nvPr>
            <p:ph sz="quarter" idx="4"/>
          </p:nvPr>
        </p:nvSpPr>
        <p:spPr/>
        <p:txBody>
          <a:bodyPr>
            <a:normAutofit lnSpcReduction="10000"/>
          </a:bodyPr>
          <a:lstStyle/>
          <a:p>
            <a:endParaRPr lang="en-CA"/>
          </a:p>
        </p:txBody>
      </p:sp>
    </p:spTree>
    <p:extLst>
      <p:ext uri="{BB962C8B-B14F-4D97-AF65-F5344CB8AC3E}">
        <p14:creationId xmlns:p14="http://schemas.microsoft.com/office/powerpoint/2010/main" val="4139098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200" b="1" dirty="0">
                <a:solidFill>
                  <a:schemeClr val="tx1"/>
                </a:solidFill>
                <a:latin typeface="Arial" charset="0"/>
                <a:cs typeface="Arial" charset="0"/>
              </a:rPr>
              <a:t>Changes to the </a:t>
            </a:r>
            <a:br>
              <a:rPr lang="en-US" sz="3200" b="1" dirty="0">
                <a:solidFill>
                  <a:schemeClr val="tx1"/>
                </a:solidFill>
                <a:latin typeface="Arial" charset="0"/>
                <a:cs typeface="Arial" charset="0"/>
              </a:rPr>
            </a:br>
            <a:r>
              <a:rPr lang="en-US" sz="3200" b="1" dirty="0">
                <a:solidFill>
                  <a:schemeClr val="tx1"/>
                </a:solidFill>
                <a:latin typeface="Arial" charset="0"/>
                <a:cs typeface="Arial" charset="0"/>
              </a:rPr>
              <a:t>Registered CFAA Fire Alarm Technician Program</a:t>
            </a: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t>cfaa.ca</a:t>
            </a:r>
            <a:endParaRPr lang="en-CA" sz="2000" b="1" dirty="0"/>
          </a:p>
        </p:txBody>
      </p:sp>
      <p:sp>
        <p:nvSpPr>
          <p:cNvPr id="4" name="Content Placeholder 3"/>
          <p:cNvSpPr>
            <a:spLocks noGrp="1"/>
          </p:cNvSpPr>
          <p:nvPr>
            <p:ph sz="half" idx="2"/>
          </p:nvPr>
        </p:nvSpPr>
        <p:spPr>
          <a:xfrm>
            <a:off x="1053252" y="1359242"/>
            <a:ext cx="9977213" cy="4569942"/>
          </a:xfrm>
        </p:spPr>
        <p:txBody>
          <a:bodyPr>
            <a:noAutofit/>
          </a:bodyPr>
          <a:lstStyle/>
          <a:p>
            <a:pPr marL="0" indent="0">
              <a:buNone/>
            </a:pPr>
            <a:r>
              <a:rPr lang="en-US" sz="2400" dirty="0"/>
              <a:t>Why did the CFAA make changes to the Registered CFAA Fire Alarm Technician Program?</a:t>
            </a:r>
          </a:p>
          <a:p>
            <a:r>
              <a:rPr lang="en-US" sz="2400" dirty="0"/>
              <a:t>In 2010 the CFAA began to receive correspondence / complaints from Authorities Having Jurisdiction (AHJ) that the Registered CFAA Technician Program:</a:t>
            </a:r>
          </a:p>
          <a:p>
            <a:pPr marL="342900" indent="-342900">
              <a:buFont typeface="+mj-lt"/>
              <a:buAutoNum type="arabicPeriod"/>
            </a:pPr>
            <a:r>
              <a:rPr lang="en-US" sz="2800" u="sng" dirty="0"/>
              <a:t>Had Inconsistencies</a:t>
            </a:r>
            <a:r>
              <a:rPr lang="en-US" sz="2000" dirty="0"/>
              <a:t>. Newly registered technicians had an inconsistency with the level of skill and knowledge that was to be obtained in the minimum of one year of work experience and that the minimum level of skill and knowledge was not being maintained.</a:t>
            </a:r>
          </a:p>
          <a:p>
            <a:pPr marL="342900" indent="-342900">
              <a:buFont typeface="+mj-lt"/>
              <a:buAutoNum type="arabicPeriod"/>
            </a:pPr>
            <a:r>
              <a:rPr lang="en-US" sz="2800" u="sng" dirty="0"/>
              <a:t>Non Registered Technicians</a:t>
            </a:r>
            <a:r>
              <a:rPr lang="en-US" sz="2000" dirty="0"/>
              <a:t>. Many CFAA trained technicians were not maintaining registration due to it not being a mandated requirement and the AHJ’s were unable to approve the program with out a continuing education component.</a:t>
            </a:r>
            <a:endParaRPr lang="en-CA" sz="2000" dirty="0"/>
          </a:p>
        </p:txBody>
      </p:sp>
    </p:spTree>
    <p:extLst>
      <p:ext uri="{BB962C8B-B14F-4D97-AF65-F5344CB8AC3E}">
        <p14:creationId xmlns:p14="http://schemas.microsoft.com/office/powerpoint/2010/main" val="112652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200" b="1" dirty="0">
                <a:solidFill>
                  <a:schemeClr val="tx1"/>
                </a:solidFill>
                <a:latin typeface="Arial" charset="0"/>
                <a:cs typeface="Arial" charset="0"/>
              </a:rPr>
              <a:t>Changes to the </a:t>
            </a:r>
            <a:br>
              <a:rPr lang="en-US" sz="3200" b="1" dirty="0">
                <a:solidFill>
                  <a:schemeClr val="tx1"/>
                </a:solidFill>
                <a:latin typeface="Arial" charset="0"/>
                <a:cs typeface="Arial" charset="0"/>
              </a:rPr>
            </a:br>
            <a:r>
              <a:rPr lang="en-US" sz="3200" b="1" dirty="0">
                <a:solidFill>
                  <a:schemeClr val="tx1"/>
                </a:solidFill>
                <a:latin typeface="Arial" charset="0"/>
                <a:cs typeface="Arial" charset="0"/>
              </a:rPr>
              <a:t>Registered CFAA Fire Alarm Technician Program</a:t>
            </a: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45014" y="1474572"/>
            <a:ext cx="9977213" cy="4569942"/>
          </a:xfrm>
        </p:spPr>
        <p:txBody>
          <a:bodyPr>
            <a:noAutofit/>
          </a:bodyPr>
          <a:lstStyle/>
          <a:p>
            <a:pPr marL="0" indent="0">
              <a:buNone/>
            </a:pPr>
            <a:r>
              <a:rPr lang="en-US" sz="3200" dirty="0"/>
              <a:t>What are the changes to the Registered CFAA Fire Alarm Technician Program?</a:t>
            </a:r>
          </a:p>
          <a:p>
            <a:pPr marL="0" indent="0">
              <a:buNone/>
            </a:pPr>
            <a:endParaRPr lang="en-US" sz="3200" dirty="0"/>
          </a:p>
          <a:p>
            <a:pPr marL="514350" indent="-514350">
              <a:buFont typeface="+mj-lt"/>
              <a:buAutoNum type="arabicPeriod"/>
            </a:pPr>
            <a:r>
              <a:rPr lang="en-US" sz="3200" dirty="0"/>
              <a:t>To become a Registered CFAA Fire Alarm Technician</a:t>
            </a:r>
          </a:p>
          <a:p>
            <a:pPr marL="514350" indent="-514350">
              <a:buFont typeface="+mj-lt"/>
              <a:buAutoNum type="arabicPeriod"/>
            </a:pPr>
            <a:r>
              <a:rPr lang="en-US" sz="3200" dirty="0"/>
              <a:t>To renew CFAA Fire Alarm Technician Registration</a:t>
            </a:r>
          </a:p>
        </p:txBody>
      </p:sp>
    </p:spTree>
    <p:extLst>
      <p:ext uri="{BB962C8B-B14F-4D97-AF65-F5344CB8AC3E}">
        <p14:creationId xmlns:p14="http://schemas.microsoft.com/office/powerpoint/2010/main" val="2673423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200" b="1" dirty="0">
                <a:solidFill>
                  <a:schemeClr val="tx1"/>
                </a:solidFill>
                <a:latin typeface="Arial" charset="0"/>
                <a:cs typeface="Arial" charset="0"/>
              </a:rPr>
              <a:t>Changes to the </a:t>
            </a:r>
            <a:br>
              <a:rPr lang="en-US" sz="3200" b="1" dirty="0">
                <a:solidFill>
                  <a:schemeClr val="tx1"/>
                </a:solidFill>
                <a:latin typeface="Arial" charset="0"/>
                <a:cs typeface="Arial" charset="0"/>
              </a:rPr>
            </a:br>
            <a:r>
              <a:rPr lang="en-US" sz="3200" b="1" dirty="0">
                <a:solidFill>
                  <a:schemeClr val="tx1"/>
                </a:solidFill>
                <a:latin typeface="Arial" charset="0"/>
                <a:cs typeface="Arial" charset="0"/>
              </a:rPr>
              <a:t>Registered CFAA Fire Alarm Technician Program</a:t>
            </a: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t>cfaa.ca</a:t>
            </a:r>
            <a:endParaRPr lang="en-CA" sz="2000" b="1" dirty="0"/>
          </a:p>
        </p:txBody>
      </p:sp>
      <p:sp>
        <p:nvSpPr>
          <p:cNvPr id="4" name="Content Placeholder 3"/>
          <p:cNvSpPr>
            <a:spLocks noGrp="1"/>
          </p:cNvSpPr>
          <p:nvPr>
            <p:ph sz="half" idx="2"/>
          </p:nvPr>
        </p:nvSpPr>
        <p:spPr>
          <a:xfrm>
            <a:off x="1045014" y="1474572"/>
            <a:ext cx="9977213" cy="4569942"/>
          </a:xfrm>
        </p:spPr>
        <p:txBody>
          <a:bodyPr>
            <a:noAutofit/>
          </a:bodyPr>
          <a:lstStyle/>
          <a:p>
            <a:pPr marL="0" indent="0">
              <a:buNone/>
            </a:pPr>
            <a:r>
              <a:rPr lang="en-US" sz="2400" dirty="0"/>
              <a:t>What are the changes to the Registered CFAA Fire Alarm Technician Program?</a:t>
            </a:r>
          </a:p>
          <a:p>
            <a:pPr marL="0" indent="0">
              <a:buNone/>
            </a:pPr>
            <a:r>
              <a:rPr lang="en-US" sz="200" dirty="0"/>
              <a:t>  </a:t>
            </a:r>
          </a:p>
          <a:p>
            <a:pPr marL="0" indent="0">
              <a:buNone/>
            </a:pPr>
            <a:r>
              <a:rPr lang="en-US" sz="2400" dirty="0"/>
              <a:t>To become a Registered CFAA Fire Alarm Technician:</a:t>
            </a:r>
          </a:p>
          <a:p>
            <a:pPr marL="0" indent="0">
              <a:buNone/>
            </a:pPr>
            <a:r>
              <a:rPr lang="en-US" sz="2400" dirty="0"/>
              <a:t>	After completing the five (5) required Theory Based Courses (or 	exemptions granted):</a:t>
            </a:r>
          </a:p>
          <a:p>
            <a:pPr marL="932386" lvl="3" indent="-457200">
              <a:buFont typeface="+mj-lt"/>
              <a:buAutoNum type="arabicPeriod"/>
            </a:pPr>
            <a:r>
              <a:rPr lang="en-US" sz="1800" dirty="0"/>
              <a:t>No more Sponsoring and Proof of One (1) year of experience</a:t>
            </a:r>
          </a:p>
          <a:p>
            <a:pPr marL="932386" lvl="3" indent="-457200">
              <a:buFont typeface="+mj-lt"/>
              <a:buAutoNum type="arabicPeriod"/>
            </a:pPr>
            <a:r>
              <a:rPr lang="en-US" sz="1800" dirty="0"/>
              <a:t>Must now become a Registered CFAA Fire Alarm Trainee</a:t>
            </a:r>
          </a:p>
          <a:p>
            <a:pPr marL="932386" lvl="3" indent="-457200">
              <a:buFont typeface="+mj-lt"/>
              <a:buAutoNum type="arabicPeriod"/>
            </a:pPr>
            <a:r>
              <a:rPr lang="en-US" sz="1800" dirty="0"/>
              <a:t>Must then successfully complete:</a:t>
            </a:r>
          </a:p>
          <a:p>
            <a:pPr marL="1325111" lvl="6" indent="-457200"/>
            <a:r>
              <a:rPr lang="en-US" sz="1800" dirty="0"/>
              <a:t>The CFAA Registration Theory Exam (3 hours/proctored online), then</a:t>
            </a:r>
          </a:p>
          <a:p>
            <a:pPr marL="1325111" lvl="6" indent="-457200"/>
            <a:r>
              <a:rPr lang="en-US" sz="1800" dirty="0"/>
              <a:t>The CFAA Registration Practical Exam (2 hours – face to face with a CFAA Approved Invigilator)</a:t>
            </a:r>
          </a:p>
          <a:p>
            <a:pPr marL="867911" lvl="6" indent="0">
              <a:buNone/>
            </a:pPr>
            <a:r>
              <a:rPr lang="en-US" sz="1800" dirty="0"/>
              <a:t>A </a:t>
            </a:r>
            <a:r>
              <a:rPr lang="en-US" sz="1800" b="1" i="1" dirty="0"/>
              <a:t>CFAA Fire Alarm Trainee Logbook </a:t>
            </a:r>
            <a:r>
              <a:rPr lang="en-US" sz="1800" dirty="0"/>
              <a:t>has been created to assist those who wish to ensure success on the Exams.</a:t>
            </a:r>
          </a:p>
        </p:txBody>
      </p:sp>
    </p:spTree>
    <p:extLst>
      <p:ext uri="{BB962C8B-B14F-4D97-AF65-F5344CB8AC3E}">
        <p14:creationId xmlns:p14="http://schemas.microsoft.com/office/powerpoint/2010/main" val="33917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200" b="1" dirty="0">
                <a:solidFill>
                  <a:schemeClr val="tx1"/>
                </a:solidFill>
                <a:latin typeface="Arial" charset="0"/>
                <a:cs typeface="Arial" charset="0"/>
              </a:rPr>
              <a:t>Changes to the </a:t>
            </a:r>
            <a:br>
              <a:rPr lang="en-US" sz="3200" b="1" dirty="0">
                <a:solidFill>
                  <a:schemeClr val="tx1"/>
                </a:solidFill>
                <a:latin typeface="Arial" charset="0"/>
                <a:cs typeface="Arial" charset="0"/>
              </a:rPr>
            </a:br>
            <a:r>
              <a:rPr lang="en-US" sz="3200" b="1" dirty="0">
                <a:solidFill>
                  <a:schemeClr val="tx1"/>
                </a:solidFill>
                <a:latin typeface="Arial" charset="0"/>
                <a:cs typeface="Arial" charset="0"/>
              </a:rPr>
              <a:t>Registered CFAA Fire Alarm Technician Program</a:t>
            </a: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45014" y="1474572"/>
            <a:ext cx="9977213" cy="4569942"/>
          </a:xfrm>
        </p:spPr>
        <p:txBody>
          <a:bodyPr>
            <a:noAutofit/>
          </a:bodyPr>
          <a:lstStyle/>
          <a:p>
            <a:pPr marL="0" indent="0">
              <a:buNone/>
            </a:pPr>
            <a:r>
              <a:rPr lang="en-US" sz="3200" dirty="0"/>
              <a:t>What are the changes to the Registered CFAA Fire Alarm Technician Program?</a:t>
            </a:r>
          </a:p>
          <a:p>
            <a:pPr marL="0" indent="0">
              <a:buNone/>
            </a:pPr>
            <a:r>
              <a:rPr lang="en-US" sz="3200" dirty="0"/>
              <a:t>To renew CFAA Fire Alarm Technician Registration</a:t>
            </a:r>
          </a:p>
          <a:p>
            <a:pPr lvl="8"/>
            <a:r>
              <a:rPr lang="en-US" sz="2600" dirty="0"/>
              <a:t>               Must submit proof of Eight (8) Continuing Education </a:t>
            </a:r>
          </a:p>
          <a:p>
            <a:pPr lvl="8"/>
            <a:r>
              <a:rPr lang="en-US" sz="2600" dirty="0"/>
              <a:t>                Credits for each </a:t>
            </a:r>
            <a:r>
              <a:rPr lang="en-US" sz="2600" b="1" i="1" u="sng" dirty="0"/>
              <a:t>year of registration</a:t>
            </a:r>
            <a:r>
              <a:rPr lang="en-US" sz="2600" dirty="0"/>
              <a:t>.</a:t>
            </a:r>
          </a:p>
          <a:p>
            <a:pPr lvl="8"/>
            <a:r>
              <a:rPr lang="en-US" sz="2600" dirty="0"/>
              <a:t>                “Year” is based on the registration expiry date.</a:t>
            </a:r>
          </a:p>
          <a:p>
            <a:pPr lvl="8"/>
            <a:r>
              <a:rPr lang="en-US" sz="2600" dirty="0"/>
              <a:t>                In this example “Super Tech” will need to obtain</a:t>
            </a:r>
          </a:p>
          <a:p>
            <a:pPr lvl="8"/>
            <a:r>
              <a:rPr lang="en-US" sz="2600" dirty="0"/>
              <a:t>                sixteen (16) Continuing Education Credits by </a:t>
            </a:r>
          </a:p>
          <a:p>
            <a:pPr lvl="8"/>
            <a:r>
              <a:rPr lang="en-US" sz="2600" dirty="0"/>
              <a:t>               May 31, 2018 to renew his registration</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38155" y="3189273"/>
            <a:ext cx="1742791" cy="2723887"/>
          </a:xfrm>
          <a:prstGeom prst="roundRect">
            <a:avLst>
              <a:gd name="adj" fmla="val 8594"/>
            </a:avLst>
          </a:prstGeom>
          <a:solidFill>
            <a:srgbClr val="FFFFFF">
              <a:shade val="85000"/>
            </a:srgbClr>
          </a:solidFill>
          <a:ln>
            <a:solidFill>
              <a:schemeClr val="tx1"/>
            </a:solidFill>
          </a:ln>
          <a:effectLst>
            <a:reflection blurRad="12700" stA="38000" endPos="28000" dist="5000" dir="5400000" sy="-100000" algn="bl" rotWithShape="0"/>
          </a:effectLst>
        </p:spPr>
      </p:pic>
      <p:sp>
        <p:nvSpPr>
          <p:cNvPr id="2" name="TextBox 1"/>
          <p:cNvSpPr txBox="1"/>
          <p:nvPr/>
        </p:nvSpPr>
        <p:spPr>
          <a:xfrm>
            <a:off x="2126892" y="5499853"/>
            <a:ext cx="811441" cy="253916"/>
          </a:xfrm>
          <a:prstGeom prst="rect">
            <a:avLst/>
          </a:prstGeom>
          <a:solidFill>
            <a:schemeClr val="tx1"/>
          </a:solidFill>
        </p:spPr>
        <p:txBody>
          <a:bodyPr wrap="square" rtlCol="0">
            <a:spAutoFit/>
          </a:bodyPr>
          <a:lstStyle/>
          <a:p>
            <a:r>
              <a:rPr lang="en-US" sz="1050" b="1" dirty="0">
                <a:solidFill>
                  <a:schemeClr val="bg2"/>
                </a:solidFill>
                <a:latin typeface="Arial" panose="020B0604020202020204" pitchFamily="34" charset="0"/>
                <a:cs typeface="Arial" panose="020B0604020202020204" pitchFamily="34" charset="0"/>
              </a:rPr>
              <a:t>5/31/2018</a:t>
            </a:r>
            <a:endParaRPr lang="en-CA" sz="1050" b="1" dirty="0">
              <a:solidFill>
                <a:schemeClr val="bg2"/>
              </a:solidFill>
              <a:latin typeface="Arial" panose="020B0604020202020204" pitchFamily="34" charset="0"/>
              <a:cs typeface="Arial" panose="020B0604020202020204" pitchFamily="34" charset="0"/>
            </a:endParaRPr>
          </a:p>
        </p:txBody>
      </p:sp>
      <p:sp>
        <p:nvSpPr>
          <p:cNvPr id="10" name="Oval 9"/>
          <p:cNvSpPr/>
          <p:nvPr/>
        </p:nvSpPr>
        <p:spPr>
          <a:xfrm>
            <a:off x="2126892" y="5478478"/>
            <a:ext cx="816585" cy="296666"/>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Tree>
    <p:extLst>
      <p:ext uri="{BB962C8B-B14F-4D97-AF65-F5344CB8AC3E}">
        <p14:creationId xmlns:p14="http://schemas.microsoft.com/office/powerpoint/2010/main" val="2653105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par>
                          <p:cTn id="13" fill="hold">
                            <p:stCondLst>
                              <p:cond delay="500"/>
                            </p:stCondLst>
                            <p:childTnLst>
                              <p:par>
                                <p:cTn id="14" presetID="10" presetClass="exit" presetSubtype="0" fill="hold" nodeType="afterEffect">
                                  <p:stCondLst>
                                    <p:cond delay="1000"/>
                                  </p:stCondLst>
                                  <p:childTnLst>
                                    <p:animEffect transition="out" filter="fade">
                                      <p:cBhvr>
                                        <p:cTn id="15" dur="500"/>
                                        <p:tgtEl>
                                          <p:spTgt spid="5"/>
                                        </p:tgtEl>
                                      </p:cBhvr>
                                    </p:animEffect>
                                    <p:set>
                                      <p:cBhvr>
                                        <p:cTn id="16" dur="1" fill="hold">
                                          <p:stCondLst>
                                            <p:cond delay="499"/>
                                          </p:stCondLst>
                                        </p:cTn>
                                        <p:tgtEl>
                                          <p:spTgt spid="5"/>
                                        </p:tgtEl>
                                        <p:attrNameLst>
                                          <p:attrName>style.visibility</p:attrName>
                                        </p:attrNameLst>
                                      </p:cBhvr>
                                      <p:to>
                                        <p:strVal val="hidden"/>
                                      </p:to>
                                    </p:set>
                                  </p:childTnLst>
                                </p:cTn>
                              </p:par>
                              <p:par>
                                <p:cTn id="17" presetID="10" presetClass="exit" presetSubtype="0" fill="hold" grpId="1" nodeType="withEffect">
                                  <p:stCondLst>
                                    <p:cond delay="1000"/>
                                  </p:stCondLst>
                                  <p:childTnLst>
                                    <p:animEffect transition="out" filter="fade">
                                      <p:cBhvr>
                                        <p:cTn id="18" dur="500"/>
                                        <p:tgtEl>
                                          <p:spTgt spid="10"/>
                                        </p:tgtEl>
                                      </p:cBhvr>
                                    </p:animEffect>
                                    <p:set>
                                      <p:cBhvr>
                                        <p:cTn id="19"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fontScale="90000"/>
          </a:bodyPr>
          <a:lstStyle/>
          <a:p>
            <a:r>
              <a:rPr lang="en-US" sz="3200" b="1" dirty="0">
                <a:solidFill>
                  <a:schemeClr val="tx1"/>
                </a:solidFill>
                <a:latin typeface="Arial" charset="0"/>
                <a:cs typeface="Arial" charset="0"/>
              </a:rPr>
              <a:t>Changes to the </a:t>
            </a:r>
            <a:br>
              <a:rPr lang="en-US" sz="3200" b="1" dirty="0">
                <a:solidFill>
                  <a:schemeClr val="tx1"/>
                </a:solidFill>
                <a:latin typeface="Arial" charset="0"/>
                <a:cs typeface="Arial" charset="0"/>
              </a:rPr>
            </a:br>
            <a:r>
              <a:rPr lang="en-US" sz="3200" b="1" dirty="0">
                <a:solidFill>
                  <a:schemeClr val="tx1"/>
                </a:solidFill>
                <a:latin typeface="Arial" charset="0"/>
                <a:cs typeface="Arial" charset="0"/>
              </a:rPr>
              <a:t>Registered CFAA Fire Alarm Technician Program</a:t>
            </a: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45014" y="1474572"/>
            <a:ext cx="10273775" cy="4569942"/>
          </a:xfrm>
        </p:spPr>
        <p:txBody>
          <a:bodyPr>
            <a:noAutofit/>
          </a:bodyPr>
          <a:lstStyle/>
          <a:p>
            <a:pPr marL="0" indent="0">
              <a:buNone/>
            </a:pPr>
            <a:r>
              <a:rPr lang="en-US" sz="3200" dirty="0"/>
              <a:t>How do I obtain the required Continuing Education Credits?</a:t>
            </a:r>
          </a:p>
          <a:p>
            <a:pPr marL="514350" indent="-514350">
              <a:buAutoNum type="arabicPeriod"/>
            </a:pPr>
            <a:r>
              <a:rPr lang="en-US" sz="2800" dirty="0"/>
              <a:t>Through CFAA Training</a:t>
            </a:r>
          </a:p>
          <a:p>
            <a:pPr marL="514350" indent="-514350">
              <a:buAutoNum type="arabicPeriod"/>
            </a:pPr>
            <a:r>
              <a:rPr lang="en-US" sz="2800" dirty="0"/>
              <a:t>Through CFAA Lectures, Seminars and Symposiums</a:t>
            </a:r>
          </a:p>
          <a:p>
            <a:pPr marL="514350" indent="-514350">
              <a:buAutoNum type="arabicPeriod"/>
            </a:pPr>
            <a:r>
              <a:rPr lang="en-US" sz="2800" dirty="0"/>
              <a:t>Through Manufacturers or Vendors</a:t>
            </a:r>
          </a:p>
          <a:p>
            <a:pPr marL="514350" indent="-514350">
              <a:buAutoNum type="arabicPeriod"/>
            </a:pPr>
            <a:r>
              <a:rPr lang="en-US" sz="2800" dirty="0"/>
              <a:t>Through Other Industry Related Training</a:t>
            </a:r>
          </a:p>
          <a:p>
            <a:pPr marL="514350" indent="-514350">
              <a:buAutoNum type="arabicPeriod"/>
            </a:pPr>
            <a:r>
              <a:rPr lang="en-US" sz="2800" dirty="0"/>
              <a:t>Through Colleges </a:t>
            </a:r>
          </a:p>
          <a:p>
            <a:pPr marL="0" indent="0">
              <a:buNone/>
            </a:pPr>
            <a:r>
              <a:rPr lang="en-US" sz="2800" dirty="0"/>
              <a:t>***MINIMUMS AND MAXIMUMS ARE LISTED IN THE CONTINUING EDUCATION CREDIT SUBMITTAL FORM FOR EACH CATEGORY</a:t>
            </a:r>
          </a:p>
          <a:p>
            <a:pPr marL="514350" indent="-514350">
              <a:buAutoNum type="arabicPeriod"/>
            </a:pPr>
            <a:endParaRPr lang="en-US" sz="3200" dirty="0"/>
          </a:p>
          <a:p>
            <a:pPr marL="0" indent="0">
              <a:buNone/>
            </a:pPr>
            <a:endParaRPr lang="en-US" sz="3200" dirty="0"/>
          </a:p>
        </p:txBody>
      </p:sp>
    </p:spTree>
    <p:extLst>
      <p:ext uri="{BB962C8B-B14F-4D97-AF65-F5344CB8AC3E}">
        <p14:creationId xmlns:p14="http://schemas.microsoft.com/office/powerpoint/2010/main" val="42894825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4" name="Straight Connector 3"/>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624885" y="609600"/>
            <a:ext cx="6868816" cy="2014770"/>
          </a:xfrm>
        </p:spPr>
        <p:txBody>
          <a:bodyPr>
            <a:normAutofit/>
          </a:bodyPr>
          <a:lstStyle/>
          <a:p>
            <a:r>
              <a:rPr lang="en-US" sz="2800" b="1" i="1" dirty="0"/>
              <a:t>“ if you fail to plan, you are planning to fail”  </a:t>
            </a:r>
            <a:br>
              <a:rPr lang="en-US" sz="2800" b="1" i="1" dirty="0"/>
            </a:br>
            <a:r>
              <a:rPr lang="en-US" sz="2800" b="1" i="1" dirty="0"/>
              <a:t>							</a:t>
            </a:r>
            <a:br>
              <a:rPr lang="en-US" sz="2800" b="1" i="1" dirty="0"/>
            </a:br>
            <a:r>
              <a:rPr lang="en-US" sz="2400" i="1" dirty="0"/>
              <a:t>Benjamin Franklin</a:t>
            </a:r>
            <a:endParaRPr lang="en-US" sz="2800" b="1" i="1" dirty="0"/>
          </a:p>
        </p:txBody>
      </p:sp>
      <p:sp>
        <p:nvSpPr>
          <p:cNvPr id="3" name="Content Placeholder 2"/>
          <p:cNvSpPr>
            <a:spLocks noGrp="1"/>
          </p:cNvSpPr>
          <p:nvPr>
            <p:ph idx="1"/>
          </p:nvPr>
        </p:nvSpPr>
        <p:spPr>
          <a:xfrm>
            <a:off x="2643622" y="2971800"/>
            <a:ext cx="6831342" cy="2438400"/>
          </a:xfrm>
        </p:spPr>
        <p:txBody>
          <a:bodyPr>
            <a:normAutofit fontScale="92500" lnSpcReduction="20000"/>
          </a:bodyPr>
          <a:lstStyle/>
          <a:p>
            <a:endParaRPr lang="en-US" dirty="0"/>
          </a:p>
          <a:p>
            <a:pPr marL="0" indent="0">
              <a:buNone/>
            </a:pPr>
            <a:r>
              <a:rPr lang="en-US" sz="2800" b="1" i="1" dirty="0"/>
              <a:t>“ I am always ready to learn although I do not always like being taught”</a:t>
            </a:r>
          </a:p>
          <a:p>
            <a:pPr marL="0" indent="0">
              <a:buNone/>
            </a:pPr>
            <a:r>
              <a:rPr lang="en-US" sz="2800" b="1" i="1" dirty="0"/>
              <a:t>							</a:t>
            </a:r>
          </a:p>
          <a:p>
            <a:pPr marL="0" indent="0">
              <a:buNone/>
            </a:pPr>
            <a:r>
              <a:rPr lang="en-US" sz="2400" i="1" dirty="0"/>
              <a:t>Winston Churchill</a:t>
            </a:r>
            <a:endParaRPr lang="en-US" sz="2800" b="1" i="1" dirty="0"/>
          </a:p>
          <a:p>
            <a:pPr marL="0" indent="0">
              <a:buNone/>
            </a:pPr>
            <a:r>
              <a:rPr lang="en-US" sz="2800" b="1" i="1" dirty="0"/>
              <a:t>							</a:t>
            </a:r>
          </a:p>
        </p:txBody>
      </p:sp>
    </p:spTree>
    <p:extLst>
      <p:ext uri="{BB962C8B-B14F-4D97-AF65-F5344CB8AC3E}">
        <p14:creationId xmlns:p14="http://schemas.microsoft.com/office/powerpoint/2010/main" val="3550535162"/>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200" b="1" dirty="0">
                <a:latin typeface="Arial" charset="0"/>
                <a:cs typeface="Arial" charset="0"/>
              </a:rPr>
              <a:t>I am an AHJ and a CFAA Tech, how do I get my credits?</a:t>
            </a:r>
            <a:endParaRPr lang="en-US" sz="32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45014" y="1474572"/>
            <a:ext cx="10273775" cy="4569942"/>
          </a:xfrm>
        </p:spPr>
        <p:txBody>
          <a:bodyPr>
            <a:noAutofit/>
          </a:bodyPr>
          <a:lstStyle/>
          <a:p>
            <a:pPr marL="0" indent="0">
              <a:buNone/>
            </a:pPr>
            <a:endParaRPr lang="en-US" sz="3200" dirty="0"/>
          </a:p>
          <a:p>
            <a:pPr marL="514350" indent="-514350">
              <a:buAutoNum type="arabicPeriod"/>
            </a:pPr>
            <a:r>
              <a:rPr lang="en-US" sz="2800" dirty="0"/>
              <a:t>Through CFAA Training – </a:t>
            </a:r>
            <a:r>
              <a:rPr lang="en-US" sz="2800" u="sng" dirty="0"/>
              <a:t>INCLUDING </a:t>
            </a:r>
            <a:r>
              <a:rPr lang="en-US" sz="2800" dirty="0"/>
              <a:t>The AHJ Course</a:t>
            </a:r>
            <a:endParaRPr lang="en-US" sz="2800" u="sng" dirty="0"/>
          </a:p>
          <a:p>
            <a:pPr marL="514350" indent="-514350">
              <a:buAutoNum type="arabicPeriod"/>
            </a:pPr>
            <a:r>
              <a:rPr lang="en-US" sz="2800" dirty="0"/>
              <a:t>Through CFAA Lectures, Seminars and Symposiums</a:t>
            </a:r>
          </a:p>
          <a:p>
            <a:pPr marL="514350" indent="-514350">
              <a:buAutoNum type="arabicPeriod"/>
            </a:pPr>
            <a:r>
              <a:rPr lang="en-US" sz="2800" dirty="0"/>
              <a:t>Through NFPA or OFC Courses</a:t>
            </a:r>
          </a:p>
          <a:p>
            <a:pPr marL="514350" indent="-514350">
              <a:buAutoNum type="arabicPeriod"/>
            </a:pPr>
            <a:r>
              <a:rPr lang="en-US" sz="2800" dirty="0"/>
              <a:t>Through Online Training </a:t>
            </a:r>
          </a:p>
          <a:p>
            <a:pPr marL="0" indent="0">
              <a:buNone/>
            </a:pPr>
            <a:endParaRPr lang="en-US" sz="3200" dirty="0"/>
          </a:p>
        </p:txBody>
      </p:sp>
    </p:spTree>
    <p:extLst>
      <p:ext uri="{BB962C8B-B14F-4D97-AF65-F5344CB8AC3E}">
        <p14:creationId xmlns:p14="http://schemas.microsoft.com/office/powerpoint/2010/main" val="3998812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247438" y="2212767"/>
            <a:ext cx="9697124" cy="1590260"/>
          </a:xfrm>
          <a:noFill/>
          <a:ln>
            <a:miter lim="800000"/>
            <a:headEnd/>
            <a:tailEnd/>
          </a:ln>
        </p:spPr>
        <p:txBody>
          <a:bodyPr vert="horz" wrap="square" lIns="91440" tIns="45720" rIns="91440" bIns="45720" numCol="1" anchor="t" anchorCtr="0" compatLnSpc="1">
            <a:prstTxWarp prst="textNoShape">
              <a:avLst/>
            </a:prstTxWarp>
            <a:normAutofit/>
          </a:bodyPr>
          <a:lstStyle/>
          <a:p>
            <a:pPr algn="ctr"/>
            <a:br>
              <a:rPr lang="en-US" sz="3200" b="1" dirty="0">
                <a:latin typeface="Arial" charset="0"/>
                <a:cs typeface="Arial" charset="0"/>
              </a:rPr>
            </a:br>
            <a:r>
              <a:rPr lang="en-US" sz="5400" b="1" i="1" dirty="0">
                <a:latin typeface="Arial" charset="0"/>
                <a:cs typeface="Arial" charset="0"/>
              </a:rPr>
              <a:t>CFAA Complaints Policy</a:t>
            </a:r>
            <a:endParaRPr lang="en-US" sz="32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2" name="Content Placeholder 1">
            <a:extLst>
              <a:ext uri="{FF2B5EF4-FFF2-40B4-BE49-F238E27FC236}">
                <a16:creationId xmlns:a16="http://schemas.microsoft.com/office/drawing/2014/main" id="{D969D835-B7EC-416A-8F4B-65C333BFE3F0}"/>
              </a:ext>
            </a:extLst>
          </p:cNvPr>
          <p:cNvSpPr>
            <a:spLocks noGrp="1"/>
          </p:cNvSpPr>
          <p:nvPr>
            <p:ph sz="half" idx="2"/>
          </p:nvPr>
        </p:nvSpPr>
        <p:spPr>
          <a:xfrm flipV="1">
            <a:off x="3896139" y="6019800"/>
            <a:ext cx="2044373" cy="106363"/>
          </a:xfrm>
        </p:spPr>
        <p:txBody>
          <a:bodyPr>
            <a:normAutofit fontScale="25000" lnSpcReduction="20000"/>
          </a:bodyPr>
          <a:lstStyle/>
          <a:p>
            <a:endParaRPr lang="en-CA" dirty="0"/>
          </a:p>
        </p:txBody>
      </p:sp>
    </p:spTree>
    <p:extLst>
      <p:ext uri="{BB962C8B-B14F-4D97-AF65-F5344CB8AC3E}">
        <p14:creationId xmlns:p14="http://schemas.microsoft.com/office/powerpoint/2010/main" val="4266293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200" b="1" dirty="0">
                <a:solidFill>
                  <a:schemeClr val="tx1"/>
                </a:solidFill>
                <a:latin typeface="Arial" charset="0"/>
                <a:cs typeface="Arial" charset="0"/>
              </a:rPr>
              <a:t>  </a:t>
            </a:r>
            <a:r>
              <a:rPr lang="en-US" sz="4000" b="1" dirty="0">
                <a:solidFill>
                  <a:schemeClr val="tx1"/>
                </a:solidFill>
                <a:latin typeface="Arial" charset="0"/>
                <a:cs typeface="Arial" charset="0"/>
              </a:rPr>
              <a:t>New CFAA Complaints Policy</a:t>
            </a:r>
            <a:endParaRPr lang="en-US" sz="32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marL="0" indent="0">
              <a:buNone/>
            </a:pPr>
            <a:r>
              <a:rPr lang="en-US" sz="3200" dirty="0"/>
              <a:t>Required by the OFM as part of the new Technician Training Program, enacted January 1, 2018</a:t>
            </a:r>
          </a:p>
          <a:p>
            <a:pPr marL="0" indent="0">
              <a:buNone/>
            </a:pPr>
            <a:r>
              <a:rPr lang="en-US" sz="3200" dirty="0"/>
              <a:t> </a:t>
            </a:r>
            <a:r>
              <a:rPr lang="en-US" sz="2800" dirty="0"/>
              <a:t>Complaints driven by the AHJ’s (Fire Prevention) not companies or technicians</a:t>
            </a:r>
            <a:endParaRPr lang="en-US" sz="3200" dirty="0"/>
          </a:p>
          <a:p>
            <a:pPr lvl="2"/>
            <a:r>
              <a:rPr lang="en-US" sz="2400" dirty="0"/>
              <a:t> AHJ in conjunction with person or company, or on their own initiate complaint to CFAA using online form</a:t>
            </a:r>
          </a:p>
          <a:p>
            <a:pPr lvl="2"/>
            <a:r>
              <a:rPr lang="en-US" sz="2400" dirty="0"/>
              <a:t> CFAA Executive Director receives and reviews and determines next step</a:t>
            </a:r>
          </a:p>
          <a:p>
            <a:pPr lvl="2"/>
            <a:r>
              <a:rPr lang="en-US" sz="2400" dirty="0"/>
              <a:t> If complaint valid then a committee is formed under guidelines to investigate further</a:t>
            </a:r>
          </a:p>
          <a:p>
            <a:pPr lvl="2"/>
            <a:r>
              <a:rPr lang="en-US" sz="2400" dirty="0"/>
              <a:t> </a:t>
            </a:r>
            <a:r>
              <a:rPr lang="en-US" sz="2400" dirty="0" err="1"/>
              <a:t>Complainee</a:t>
            </a:r>
            <a:r>
              <a:rPr lang="en-US" sz="2400" dirty="0"/>
              <a:t> advised of complaint and allowed to respond</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5449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200" b="1" dirty="0">
                <a:solidFill>
                  <a:schemeClr val="tx1"/>
                </a:solidFill>
                <a:latin typeface="Arial" charset="0"/>
                <a:cs typeface="Arial" charset="0"/>
              </a:rPr>
              <a:t>  </a:t>
            </a:r>
            <a:r>
              <a:rPr lang="en-US" sz="4000" b="1" dirty="0">
                <a:solidFill>
                  <a:schemeClr val="tx1"/>
                </a:solidFill>
                <a:latin typeface="Arial" charset="0"/>
                <a:cs typeface="Arial" charset="0"/>
              </a:rPr>
              <a:t>New CFAA Complaints Policy</a:t>
            </a:r>
            <a:endParaRPr lang="en-US" sz="32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marL="0" indent="0">
              <a:buNone/>
            </a:pPr>
            <a:endParaRPr lang="en-US" sz="3200" dirty="0"/>
          </a:p>
          <a:p>
            <a:r>
              <a:rPr lang="en-US" sz="2800" dirty="0"/>
              <a:t>Can be initiated solely by the AHJ or by a person coming to AHJ</a:t>
            </a:r>
          </a:p>
          <a:p>
            <a:r>
              <a:rPr lang="en-US" sz="2800" dirty="0"/>
              <a:t>Form can be downloaded from CFAA Website and returned via email or regular mail</a:t>
            </a:r>
          </a:p>
          <a:p>
            <a:r>
              <a:rPr lang="en-US" sz="2800" dirty="0"/>
              <a:t>Subsequent complaints while an investigation is open do not require additional forms to be completed. Email Executive Director with additional information</a:t>
            </a:r>
          </a:p>
          <a:p>
            <a:pPr marL="0" indent="0">
              <a:buNone/>
            </a:pPr>
            <a:endParaRPr lang="en-US" sz="2800" dirty="0"/>
          </a:p>
        </p:txBody>
      </p:sp>
    </p:spTree>
    <p:extLst>
      <p:ext uri="{BB962C8B-B14F-4D97-AF65-F5344CB8AC3E}">
        <p14:creationId xmlns:p14="http://schemas.microsoft.com/office/powerpoint/2010/main" val="598959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208616"/>
            <a:ext cx="9697124" cy="878062"/>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200" b="1" dirty="0">
                <a:solidFill>
                  <a:schemeClr val="tx1"/>
                </a:solidFill>
                <a:latin typeface="Arial" charset="0"/>
                <a:cs typeface="Arial" charset="0"/>
              </a:rPr>
              <a:t>  </a:t>
            </a:r>
            <a:r>
              <a:rPr lang="en-US" sz="4000" b="1" dirty="0">
                <a:solidFill>
                  <a:schemeClr val="tx1"/>
                </a:solidFill>
                <a:latin typeface="Arial" charset="0"/>
                <a:cs typeface="Arial" charset="0"/>
              </a:rPr>
              <a:t>New CFAA Complaints Policy</a:t>
            </a:r>
            <a:endParaRPr lang="en-US" sz="32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799670" y="535459"/>
            <a:ext cx="10273775" cy="4569942"/>
          </a:xfrm>
        </p:spPr>
        <p:txBody>
          <a:bodyPr>
            <a:noAutofit/>
          </a:bodyPr>
          <a:lstStyle/>
          <a:p>
            <a:pPr marL="0" indent="0">
              <a:buNone/>
            </a:pPr>
            <a:endParaRPr lang="en-US" sz="3200" dirty="0"/>
          </a:p>
          <a:p>
            <a:pPr lvl="2"/>
            <a:r>
              <a:rPr lang="en-US" sz="2400" dirty="0"/>
              <a:t> </a:t>
            </a:r>
            <a:r>
              <a:rPr lang="en-US" sz="2800" dirty="0"/>
              <a:t>Committee forms decision and suggests no action or further action</a:t>
            </a:r>
          </a:p>
          <a:p>
            <a:pPr lvl="2"/>
            <a:r>
              <a:rPr lang="en-US" sz="2800" dirty="0"/>
              <a:t> All parties advised of decision by committee by Executive Director</a:t>
            </a:r>
          </a:p>
          <a:p>
            <a:pPr lvl="2"/>
            <a:r>
              <a:rPr lang="en-US" sz="2800" dirty="0"/>
              <a:t>Appeal process is available</a:t>
            </a:r>
          </a:p>
          <a:p>
            <a:pPr lvl="2"/>
            <a:r>
              <a:rPr lang="en-US" sz="2800" dirty="0"/>
              <a:t> Primary punishment is suggestion or requirement of re-education of complainant.</a:t>
            </a:r>
          </a:p>
          <a:p>
            <a:pPr lvl="2"/>
            <a:r>
              <a:rPr lang="en-US" sz="2800" dirty="0"/>
              <a:t>Punitive punishment of sanctions, suspensions under development and review as per direction of OFM</a:t>
            </a:r>
          </a:p>
          <a:p>
            <a:pPr lvl="2"/>
            <a:r>
              <a:rPr lang="en-US" sz="2800" dirty="0"/>
              <a:t> OFM currently contemplating code change to require Technicians to not only be in good standing with CFAA but also company to be a member</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840876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200" b="1" dirty="0">
                <a:solidFill>
                  <a:schemeClr val="tx1"/>
                </a:solidFill>
                <a:latin typeface="Arial" charset="0"/>
                <a:cs typeface="Arial" charset="0"/>
              </a:rPr>
              <a:t>Changes to the Reinstatement Procedures for lapsed CFAA Fire Alarm Technicians</a:t>
            </a: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marL="0" indent="0">
              <a:buNone/>
            </a:pPr>
            <a:r>
              <a:rPr lang="en-US" sz="3600" dirty="0"/>
              <a:t>Background:</a:t>
            </a:r>
          </a:p>
          <a:p>
            <a:pPr lvl="2"/>
            <a:r>
              <a:rPr lang="en-US" sz="2400" dirty="0"/>
              <a:t> </a:t>
            </a:r>
            <a:r>
              <a:rPr lang="en-US" sz="2800" dirty="0"/>
              <a:t>With recent changes in enforcement we noted number of people applying for re-instatement after being lapsed</a:t>
            </a:r>
          </a:p>
          <a:p>
            <a:pPr lvl="2"/>
            <a:r>
              <a:rPr lang="en-US" sz="2800" dirty="0"/>
              <a:t>System is currently automated for renewals</a:t>
            </a:r>
          </a:p>
          <a:p>
            <a:pPr lvl="2"/>
            <a:r>
              <a:rPr lang="en-US" sz="2800" dirty="0"/>
              <a:t>current charge of $50 does not recover cost to manually re-instate lapsed technician</a:t>
            </a:r>
          </a:p>
          <a:p>
            <a:pPr lvl="2"/>
            <a:r>
              <a:rPr lang="en-US" sz="2800" dirty="0"/>
              <a:t>Has not been current on CE courses and has not incurred costs valid members have </a:t>
            </a:r>
          </a:p>
          <a:p>
            <a:pPr lvl="2"/>
            <a:r>
              <a:rPr lang="en-US" sz="2800" dirty="0"/>
              <a:t> Fairness to ensure technicians all playing by same rules</a:t>
            </a:r>
            <a:endParaRPr lang="en-US" sz="28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2823410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200" b="1" dirty="0">
                <a:solidFill>
                  <a:schemeClr val="tx1"/>
                </a:solidFill>
                <a:latin typeface="Arial" charset="0"/>
                <a:cs typeface="Arial" charset="0"/>
              </a:rPr>
              <a:t>Changes to the Reinstatement Procedures for lapsed CFAA Fire Alarm Technicians</a:t>
            </a: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marL="347755" lvl="2" indent="0">
              <a:buNone/>
            </a:pPr>
            <a:endParaRPr lang="en-US" sz="2000" dirty="0"/>
          </a:p>
          <a:p>
            <a:pPr marL="347755" lvl="2" indent="0">
              <a:buNone/>
            </a:pPr>
            <a:r>
              <a:rPr lang="en-US" sz="3600" dirty="0"/>
              <a:t>New Program</a:t>
            </a:r>
          </a:p>
          <a:p>
            <a:pPr lvl="2"/>
            <a:r>
              <a:rPr lang="en-US" sz="2000" dirty="0"/>
              <a:t> </a:t>
            </a:r>
            <a:r>
              <a:rPr lang="en-US" sz="2800" dirty="0"/>
              <a:t>more than 2 months and Less than 12 Months lapsed $100 charge plus the CE Credits</a:t>
            </a:r>
          </a:p>
          <a:p>
            <a:pPr lvl="2"/>
            <a:r>
              <a:rPr lang="en-US" sz="2800" dirty="0"/>
              <a:t>12 to 36 months lapsed, $200 charge plus CE Credits and completion of Theory and Practical Exam</a:t>
            </a:r>
          </a:p>
          <a:p>
            <a:pPr lvl="2"/>
            <a:r>
              <a:rPr lang="en-US" sz="2800" dirty="0"/>
              <a:t>Greater than 36 Months, $200 charge,  CFAA Course 5 plus Theory and Practical Exam</a:t>
            </a:r>
          </a:p>
          <a:p>
            <a:pPr marL="347755" lvl="2" indent="0">
              <a:buNone/>
            </a:pPr>
            <a:r>
              <a:rPr lang="en-US" sz="2000" i="1" dirty="0">
                <a:solidFill>
                  <a:srgbClr val="FFFF00"/>
                </a:solidFill>
              </a:rPr>
              <a:t>*Process in place for exemption or reduced penalties on case by case basis due to hardship or other valid reasons</a:t>
            </a:r>
          </a:p>
          <a:p>
            <a:pPr marL="347755" lvl="2" indent="0">
              <a:buNone/>
            </a:pPr>
            <a:r>
              <a:rPr lang="en-US" sz="2000" i="1" dirty="0">
                <a:solidFill>
                  <a:srgbClr val="FFFF00"/>
                </a:solidFill>
              </a:rPr>
              <a:t>Approved and in effect January 1, 2019</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017293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600" b="1" dirty="0">
                <a:latin typeface="Arial" charset="0"/>
                <a:cs typeface="Arial" charset="0"/>
              </a:rPr>
              <a:t>Programs/Changes under Development</a:t>
            </a: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lvl="2"/>
            <a:r>
              <a:rPr lang="en-US" sz="3200" dirty="0"/>
              <a:t>New College programs for CFAA Course ( full program, CE and Practical Exam)</a:t>
            </a:r>
          </a:p>
          <a:p>
            <a:pPr lvl="2"/>
            <a:r>
              <a:rPr lang="en-US" sz="3200" dirty="0"/>
              <a:t>Development of Master/VI Level CFAA Technician as requested by AHJ’s</a:t>
            </a:r>
          </a:p>
          <a:p>
            <a:pPr lvl="2"/>
            <a:r>
              <a:rPr lang="en-US" sz="3200" dirty="0"/>
              <a:t>Continued work with jurisdictions to recognize CFAA in Code</a:t>
            </a:r>
          </a:p>
          <a:p>
            <a:pPr lvl="2"/>
            <a:r>
              <a:rPr lang="en-US" sz="3200" dirty="0"/>
              <a:t>New Course 2 under development to change to a technical writing/Report writing course – no exemptions</a:t>
            </a:r>
          </a:p>
          <a:p>
            <a:pPr lvl="2"/>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861855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r>
              <a:rPr lang="en-US" sz="3600" b="1" dirty="0">
                <a:latin typeface="Arial" charset="0"/>
                <a:cs typeface="Arial" charset="0"/>
              </a:rPr>
              <a:t>Programs/Changes under Development</a:t>
            </a: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lvl="2"/>
            <a:r>
              <a:rPr lang="en-US" sz="3200" dirty="0"/>
              <a:t>Request to OFM that a future CE Credit based on new course to will become a requirement for existing technician renewal by end of 2021.</a:t>
            </a:r>
          </a:p>
          <a:p>
            <a:pPr lvl="2"/>
            <a:r>
              <a:rPr lang="en-US" sz="3200" dirty="0"/>
              <a:t>Collaboration with OFM, CFAA and ULC to create a standardized 536 report based on S536 Addendum in response to issues being raised</a:t>
            </a:r>
          </a:p>
          <a:p>
            <a:pPr lvl="2"/>
            <a:r>
              <a:rPr lang="en-US" sz="3200" dirty="0"/>
              <a:t>ULC S500 Committee formed working group in July to address requested changes to Forms and Standard</a:t>
            </a:r>
          </a:p>
          <a:p>
            <a:pPr lvl="2"/>
            <a:endParaRPr lang="en-US" sz="3200" dirty="0"/>
          </a:p>
          <a:p>
            <a:pPr marL="347755" lvl="2" indent="0">
              <a:buNone/>
            </a:pPr>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758634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4400" b="1" i="1" dirty="0">
                <a:solidFill>
                  <a:schemeClr val="tx1"/>
                </a:solidFill>
                <a:latin typeface="Arial" charset="0"/>
                <a:cs typeface="Arial" charset="0"/>
              </a:rPr>
              <a:t>New ULC S53</a:t>
            </a:r>
            <a:r>
              <a:rPr lang="en-US" sz="4400" b="1" i="1" dirty="0">
                <a:latin typeface="Arial" charset="0"/>
                <a:cs typeface="Arial" charset="0"/>
              </a:rPr>
              <a:t>6/537 Standards Modified</a:t>
            </a:r>
            <a:endParaRPr lang="en-US" sz="4400" b="1" i="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752599"/>
            <a:ext cx="10273775" cy="4143633"/>
          </a:xfrm>
        </p:spPr>
        <p:txBody>
          <a:bodyPr>
            <a:noAutofit/>
          </a:bodyPr>
          <a:lstStyle/>
          <a:p>
            <a:pPr lvl="2"/>
            <a:endParaRPr lang="en-US" sz="3200" dirty="0"/>
          </a:p>
          <a:p>
            <a:pPr lvl="2"/>
            <a:r>
              <a:rPr lang="en-US" sz="3600" b="1" i="1" dirty="0">
                <a:solidFill>
                  <a:srgbClr val="FFFF00"/>
                </a:solidFill>
              </a:rPr>
              <a:t> </a:t>
            </a:r>
            <a:r>
              <a:rPr lang="en-US" sz="3600" dirty="0"/>
              <a:t>New Versions of 536/537 to be released for comment with revised report section based on feedback </a:t>
            </a:r>
          </a:p>
          <a:p>
            <a:pPr lvl="2"/>
            <a:r>
              <a:rPr lang="en-US" sz="3600" b="1" i="1" dirty="0">
                <a:solidFill>
                  <a:srgbClr val="FFFF00"/>
                </a:solidFill>
              </a:rPr>
              <a:t>New – Reports moved to body of Standard – become required!</a:t>
            </a:r>
          </a:p>
          <a:p>
            <a:pPr lvl="2"/>
            <a:r>
              <a:rPr lang="en-US" sz="3200" dirty="0">
                <a:solidFill>
                  <a:srgbClr val="FFFF00"/>
                </a:solidFill>
              </a:rPr>
              <a:t> </a:t>
            </a:r>
            <a:r>
              <a:rPr lang="en-US" sz="3200" dirty="0"/>
              <a:t>Includes both Annual </a:t>
            </a:r>
            <a:r>
              <a:rPr lang="en-US" sz="3200" u="sng" dirty="0"/>
              <a:t>and</a:t>
            </a:r>
            <a:r>
              <a:rPr lang="en-US" sz="3200" dirty="0"/>
              <a:t> monthly reports</a:t>
            </a: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2659528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691F7-FB51-46DD-8D59-1E7C63515413}"/>
              </a:ext>
            </a:extLst>
          </p:cNvPr>
          <p:cNvSpPr>
            <a:spLocks noGrp="1"/>
          </p:cNvSpPr>
          <p:nvPr>
            <p:ph type="title"/>
          </p:nvPr>
        </p:nvSpPr>
        <p:spPr>
          <a:xfrm>
            <a:off x="1522811" y="381000"/>
            <a:ext cx="9146383" cy="904461"/>
          </a:xfrm>
        </p:spPr>
        <p:txBody>
          <a:bodyPr>
            <a:normAutofit/>
          </a:bodyPr>
          <a:lstStyle/>
          <a:p>
            <a:pPr algn="ctr"/>
            <a:r>
              <a:rPr lang="en-CA" sz="4000" b="1" i="1" dirty="0">
                <a:latin typeface="Arial Black" panose="020B0A04020102020204" pitchFamily="34" charset="0"/>
              </a:rPr>
              <a:t>Today’s Agenda</a:t>
            </a:r>
          </a:p>
        </p:txBody>
      </p:sp>
      <p:sp>
        <p:nvSpPr>
          <p:cNvPr id="3" name="Text Placeholder 2">
            <a:extLst>
              <a:ext uri="{FF2B5EF4-FFF2-40B4-BE49-F238E27FC236}">
                <a16:creationId xmlns:a16="http://schemas.microsoft.com/office/drawing/2014/main" id="{087AD3D2-D92D-443C-899C-7519D4444C63}"/>
              </a:ext>
            </a:extLst>
          </p:cNvPr>
          <p:cNvSpPr>
            <a:spLocks noGrp="1"/>
          </p:cNvSpPr>
          <p:nvPr>
            <p:ph type="body" idx="1"/>
          </p:nvPr>
        </p:nvSpPr>
        <p:spPr/>
        <p:txBody>
          <a:bodyPr/>
          <a:lstStyle/>
          <a:p>
            <a:endParaRPr lang="en-CA" dirty="0"/>
          </a:p>
        </p:txBody>
      </p:sp>
      <p:sp>
        <p:nvSpPr>
          <p:cNvPr id="4" name="Content Placeholder 3">
            <a:extLst>
              <a:ext uri="{FF2B5EF4-FFF2-40B4-BE49-F238E27FC236}">
                <a16:creationId xmlns:a16="http://schemas.microsoft.com/office/drawing/2014/main" id="{DDC0EC17-F1FF-4C51-B28D-EAA23394BDDC}"/>
              </a:ext>
            </a:extLst>
          </p:cNvPr>
          <p:cNvSpPr>
            <a:spLocks noGrp="1"/>
          </p:cNvSpPr>
          <p:nvPr>
            <p:ph sz="half" idx="2"/>
          </p:nvPr>
        </p:nvSpPr>
        <p:spPr>
          <a:xfrm>
            <a:off x="1522809" y="1470991"/>
            <a:ext cx="9436739" cy="4548810"/>
          </a:xfrm>
        </p:spPr>
        <p:txBody>
          <a:bodyPr/>
          <a:lstStyle/>
          <a:p>
            <a:pPr marL="0" indent="0">
              <a:lnSpc>
                <a:spcPct val="80000"/>
              </a:lnSpc>
            </a:pPr>
            <a:endParaRPr lang="en-US" altLang="en-US" dirty="0"/>
          </a:p>
          <a:p>
            <a:pPr marL="0" indent="0">
              <a:lnSpc>
                <a:spcPct val="80000"/>
              </a:lnSpc>
            </a:pPr>
            <a:endParaRPr lang="en-US" altLang="en-US" sz="3600" b="1" dirty="0"/>
          </a:p>
          <a:p>
            <a:pPr marL="0" indent="0">
              <a:lnSpc>
                <a:spcPct val="80000"/>
              </a:lnSpc>
            </a:pPr>
            <a:r>
              <a:rPr lang="en-US" altLang="en-US" sz="3600" b="1" dirty="0"/>
              <a:t> CFAA Overview and Program and Changes </a:t>
            </a:r>
          </a:p>
          <a:p>
            <a:pPr marL="0" indent="0">
              <a:lnSpc>
                <a:spcPct val="80000"/>
              </a:lnSpc>
            </a:pPr>
            <a:r>
              <a:rPr lang="en-US" sz="3600" b="1" dirty="0"/>
              <a:t>Technician Training Program and Update</a:t>
            </a:r>
          </a:p>
          <a:p>
            <a:pPr marL="0" indent="0">
              <a:lnSpc>
                <a:spcPct val="80000"/>
              </a:lnSpc>
            </a:pPr>
            <a:r>
              <a:rPr lang="en-US" sz="3600" b="1" dirty="0"/>
              <a:t>New AHJ Complaints Policy</a:t>
            </a:r>
          </a:p>
          <a:p>
            <a:pPr marL="0" indent="0">
              <a:lnSpc>
                <a:spcPct val="80000"/>
              </a:lnSpc>
            </a:pPr>
            <a:r>
              <a:rPr lang="en-US" sz="3600" b="1" dirty="0"/>
              <a:t>New Resources for AHJ’s </a:t>
            </a:r>
          </a:p>
          <a:p>
            <a:pPr marL="0" indent="0">
              <a:lnSpc>
                <a:spcPct val="80000"/>
              </a:lnSpc>
            </a:pPr>
            <a:r>
              <a:rPr lang="en-US" sz="3600" b="1" dirty="0"/>
              <a:t>Recent Charges in City of Toronto</a:t>
            </a:r>
          </a:p>
          <a:p>
            <a:endParaRPr lang="en-CA" dirty="0"/>
          </a:p>
        </p:txBody>
      </p:sp>
      <p:sp>
        <p:nvSpPr>
          <p:cNvPr id="5" name="Text Placeholder 4">
            <a:extLst>
              <a:ext uri="{FF2B5EF4-FFF2-40B4-BE49-F238E27FC236}">
                <a16:creationId xmlns:a16="http://schemas.microsoft.com/office/drawing/2014/main" id="{8FD5C89D-3302-43A6-B183-3DD04FA48A32}"/>
              </a:ext>
            </a:extLst>
          </p:cNvPr>
          <p:cNvSpPr>
            <a:spLocks noGrp="1"/>
          </p:cNvSpPr>
          <p:nvPr>
            <p:ph type="body" sz="quarter" idx="3"/>
          </p:nvPr>
        </p:nvSpPr>
        <p:spPr/>
        <p:txBody>
          <a:bodyPr/>
          <a:lstStyle/>
          <a:p>
            <a:endParaRPr lang="en-CA" dirty="0"/>
          </a:p>
        </p:txBody>
      </p:sp>
    </p:spTree>
    <p:extLst>
      <p:ext uri="{BB962C8B-B14F-4D97-AF65-F5344CB8AC3E}">
        <p14:creationId xmlns:p14="http://schemas.microsoft.com/office/powerpoint/2010/main" val="491852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4400" b="1" i="1" dirty="0">
                <a:solidFill>
                  <a:schemeClr val="tx1"/>
                </a:solidFill>
                <a:latin typeface="Arial" charset="0"/>
                <a:cs typeface="Arial" charset="0"/>
              </a:rPr>
              <a:t>New ULC S53</a:t>
            </a:r>
            <a:r>
              <a:rPr lang="en-US" sz="4400" b="1" i="1" dirty="0">
                <a:latin typeface="Arial" charset="0"/>
                <a:cs typeface="Arial" charset="0"/>
              </a:rPr>
              <a:t>6/537 Standards Modified</a:t>
            </a:r>
            <a:endParaRPr lang="en-US" sz="4400" b="1" i="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752599"/>
            <a:ext cx="10273775" cy="4143633"/>
          </a:xfrm>
        </p:spPr>
        <p:txBody>
          <a:bodyPr>
            <a:noAutofit/>
          </a:bodyPr>
          <a:lstStyle/>
          <a:p>
            <a:pPr lvl="2"/>
            <a:endParaRPr lang="en-US" sz="3200" dirty="0"/>
          </a:p>
          <a:p>
            <a:pPr lvl="2"/>
            <a:r>
              <a:rPr lang="en-US" sz="3600" b="1" i="1" dirty="0">
                <a:solidFill>
                  <a:srgbClr val="FFFF00"/>
                </a:solidFill>
              </a:rPr>
              <a:t> </a:t>
            </a:r>
            <a:r>
              <a:rPr lang="en-US" sz="3600" dirty="0"/>
              <a:t>Easier to read and understand front page with requested information</a:t>
            </a:r>
          </a:p>
          <a:p>
            <a:pPr lvl="2"/>
            <a:r>
              <a:rPr lang="en-US" sz="3600" dirty="0"/>
              <a:t>Deficiencies page moved to Page 2</a:t>
            </a:r>
          </a:p>
          <a:p>
            <a:pPr lvl="2"/>
            <a:r>
              <a:rPr lang="en-US" sz="3600" dirty="0"/>
              <a:t>Recommendations moved to Page 3</a:t>
            </a:r>
          </a:p>
          <a:p>
            <a:pPr lvl="2"/>
            <a:r>
              <a:rPr lang="en-US" sz="3600" dirty="0"/>
              <a:t>No more reports/notes page</a:t>
            </a:r>
          </a:p>
          <a:p>
            <a:pPr lvl="2"/>
            <a:r>
              <a:rPr lang="en-US" sz="3600" dirty="0"/>
              <a:t>Expanded notes area on device testing page</a:t>
            </a:r>
            <a:endParaRPr lang="en-US" sz="3200" dirty="0"/>
          </a:p>
          <a:p>
            <a:pPr marL="0" indent="0">
              <a:buNone/>
            </a:pPr>
            <a:endParaRPr lang="en-US" sz="3200" dirty="0"/>
          </a:p>
        </p:txBody>
      </p:sp>
    </p:spTree>
    <p:extLst>
      <p:ext uri="{BB962C8B-B14F-4D97-AF65-F5344CB8AC3E}">
        <p14:creationId xmlns:p14="http://schemas.microsoft.com/office/powerpoint/2010/main" val="156839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4400" b="1" i="1" dirty="0">
                <a:solidFill>
                  <a:schemeClr val="tx1"/>
                </a:solidFill>
                <a:latin typeface="Arial" charset="0"/>
                <a:cs typeface="Arial" charset="0"/>
              </a:rPr>
              <a:t>New ULC S53</a:t>
            </a:r>
            <a:r>
              <a:rPr lang="en-US" sz="4400" b="1" i="1" dirty="0">
                <a:latin typeface="Arial" charset="0"/>
                <a:cs typeface="Arial" charset="0"/>
              </a:rPr>
              <a:t>6/537 Standards Modified</a:t>
            </a:r>
            <a:endParaRPr lang="en-US" sz="4400" b="1" i="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752599"/>
            <a:ext cx="10273775" cy="4143633"/>
          </a:xfrm>
        </p:spPr>
        <p:txBody>
          <a:bodyPr>
            <a:noAutofit/>
          </a:bodyPr>
          <a:lstStyle/>
          <a:p>
            <a:pPr lvl="2"/>
            <a:endParaRPr lang="en-US" sz="3200" dirty="0"/>
          </a:p>
          <a:p>
            <a:pPr lvl="2"/>
            <a:r>
              <a:rPr lang="en-US" sz="3600" b="1" i="1" dirty="0">
                <a:solidFill>
                  <a:srgbClr val="FFFF00"/>
                </a:solidFill>
              </a:rPr>
              <a:t> </a:t>
            </a:r>
            <a:r>
              <a:rPr lang="en-US" sz="3600" dirty="0"/>
              <a:t>Updated device legend page</a:t>
            </a:r>
          </a:p>
          <a:p>
            <a:pPr lvl="2"/>
            <a:r>
              <a:rPr lang="en-US" sz="3600" dirty="0"/>
              <a:t> Revised and simplified Sensitivity testing information</a:t>
            </a:r>
          </a:p>
          <a:p>
            <a:pPr lvl="2"/>
            <a:r>
              <a:rPr lang="en-US" sz="3600" dirty="0"/>
              <a:t> Revised Annunciator/Communication tables</a:t>
            </a:r>
          </a:p>
          <a:p>
            <a:pPr lvl="2"/>
            <a:r>
              <a:rPr lang="en-US" sz="3600" dirty="0"/>
              <a:t>New CFAA Course 2 and CE Course will reflect proper completion of these reports</a:t>
            </a:r>
            <a:endParaRPr lang="en-US" sz="3200" dirty="0"/>
          </a:p>
        </p:txBody>
      </p:sp>
    </p:spTree>
    <p:extLst>
      <p:ext uri="{BB962C8B-B14F-4D97-AF65-F5344CB8AC3E}">
        <p14:creationId xmlns:p14="http://schemas.microsoft.com/office/powerpoint/2010/main" val="407717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247438" y="2212767"/>
            <a:ext cx="9697124" cy="1590260"/>
          </a:xfrm>
          <a:noFill/>
          <a:ln>
            <a:miter lim="800000"/>
            <a:headEnd/>
            <a:tailEnd/>
          </a:ln>
        </p:spPr>
        <p:txBody>
          <a:bodyPr vert="horz" wrap="square" lIns="91440" tIns="45720" rIns="91440" bIns="45720" numCol="1" anchor="t" anchorCtr="0" compatLnSpc="1">
            <a:prstTxWarp prst="textNoShape">
              <a:avLst/>
            </a:prstTxWarp>
            <a:normAutofit/>
          </a:bodyPr>
          <a:lstStyle/>
          <a:p>
            <a:pPr algn="ctr"/>
            <a:br>
              <a:rPr lang="en-US" sz="3200" b="1" dirty="0">
                <a:latin typeface="Arial" charset="0"/>
                <a:cs typeface="Arial" charset="0"/>
              </a:rPr>
            </a:br>
            <a:r>
              <a:rPr lang="en-US" sz="5400" b="1" i="1" dirty="0">
                <a:latin typeface="Arial" charset="0"/>
                <a:cs typeface="Arial" charset="0"/>
              </a:rPr>
              <a:t>CFAA Resources for AHJ’s</a:t>
            </a:r>
            <a:endParaRPr lang="en-US" sz="32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2" name="Content Placeholder 1">
            <a:extLst>
              <a:ext uri="{FF2B5EF4-FFF2-40B4-BE49-F238E27FC236}">
                <a16:creationId xmlns:a16="http://schemas.microsoft.com/office/drawing/2014/main" id="{D969D835-B7EC-416A-8F4B-65C333BFE3F0}"/>
              </a:ext>
            </a:extLst>
          </p:cNvPr>
          <p:cNvSpPr>
            <a:spLocks noGrp="1"/>
          </p:cNvSpPr>
          <p:nvPr>
            <p:ph sz="half" idx="2"/>
          </p:nvPr>
        </p:nvSpPr>
        <p:spPr>
          <a:xfrm flipV="1">
            <a:off x="3896139" y="6019800"/>
            <a:ext cx="2044373" cy="106363"/>
          </a:xfrm>
        </p:spPr>
        <p:txBody>
          <a:bodyPr>
            <a:normAutofit fontScale="25000" lnSpcReduction="20000"/>
          </a:bodyPr>
          <a:lstStyle/>
          <a:p>
            <a:endParaRPr lang="en-CA" dirty="0"/>
          </a:p>
        </p:txBody>
      </p:sp>
    </p:spTree>
    <p:extLst>
      <p:ext uri="{BB962C8B-B14F-4D97-AF65-F5344CB8AC3E}">
        <p14:creationId xmlns:p14="http://schemas.microsoft.com/office/powerpoint/2010/main" val="2605491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solidFill>
                  <a:schemeClr val="tx1"/>
                </a:solidFill>
                <a:latin typeface="Arial" charset="0"/>
                <a:cs typeface="Arial" charset="0"/>
              </a:rPr>
              <a:t>AHJ Courses</a:t>
            </a: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lvl="2"/>
            <a:r>
              <a:rPr lang="en-US" sz="3200" dirty="0"/>
              <a:t>Updated and re-designed in 2018 – Separated AHJ Courses into 1 heavier on 537 for Building Officials and one for FPO with emphasis on 536 and systems testing</a:t>
            </a:r>
          </a:p>
          <a:p>
            <a:pPr lvl="2"/>
            <a:r>
              <a:rPr lang="en-US" sz="3200" dirty="0"/>
              <a:t> 3 Different Course Options</a:t>
            </a:r>
          </a:p>
          <a:p>
            <a:pPr lvl="2"/>
            <a:r>
              <a:rPr lang="en-US" sz="3200" dirty="0"/>
              <a:t> 4 hour introduction and overview – available online in January</a:t>
            </a:r>
          </a:p>
          <a:p>
            <a:pPr lvl="2"/>
            <a:r>
              <a:rPr lang="en-US" sz="3200" dirty="0"/>
              <a:t> 1 Day intensive on Fire Alarm Systems, Testing procedures and proper form completion</a:t>
            </a:r>
          </a:p>
          <a:p>
            <a:pPr lvl="2"/>
            <a:r>
              <a:rPr lang="en-US" sz="3200" dirty="0"/>
              <a:t> 3 Day comprehensive program </a:t>
            </a:r>
          </a:p>
          <a:p>
            <a:pPr lvl="2"/>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22362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solidFill>
                  <a:schemeClr val="tx1"/>
                </a:solidFill>
                <a:latin typeface="Arial" charset="0"/>
                <a:cs typeface="Arial" charset="0"/>
              </a:rPr>
              <a:t>AHJ </a:t>
            </a:r>
            <a:r>
              <a:rPr lang="en-US" sz="3600" b="1" dirty="0">
                <a:latin typeface="Arial" charset="0"/>
                <a:cs typeface="Arial" charset="0"/>
              </a:rPr>
              <a:t>Resources</a:t>
            </a: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lvl="2"/>
            <a:r>
              <a:rPr lang="en-US" sz="3200" dirty="0"/>
              <a:t> Discount on Material</a:t>
            </a:r>
          </a:p>
          <a:p>
            <a:pPr lvl="2"/>
            <a:r>
              <a:rPr lang="en-US" sz="3200" dirty="0"/>
              <a:t> Consulting advice on enforcement/ documents/ training</a:t>
            </a:r>
          </a:p>
          <a:p>
            <a:pPr lvl="2"/>
            <a:r>
              <a:rPr lang="en-US" sz="3200" dirty="0"/>
              <a:t> Technician Registration Verification</a:t>
            </a:r>
          </a:p>
          <a:p>
            <a:pPr lvl="2"/>
            <a:r>
              <a:rPr lang="en-US" sz="3200" dirty="0"/>
              <a:t>New AHJ Portal January 2019</a:t>
            </a:r>
          </a:p>
          <a:p>
            <a:pPr lvl="4"/>
            <a:r>
              <a:rPr lang="en-US" sz="3050" dirty="0"/>
              <a:t> Real time verification of Technician Registration</a:t>
            </a:r>
          </a:p>
          <a:p>
            <a:pPr lvl="4"/>
            <a:r>
              <a:rPr lang="en-US" sz="3050" dirty="0"/>
              <a:t>Technician Training History</a:t>
            </a:r>
          </a:p>
          <a:p>
            <a:pPr lvl="4"/>
            <a:r>
              <a:rPr lang="en-US" sz="3050" dirty="0"/>
              <a:t>Complaints/Corrective action history</a:t>
            </a:r>
          </a:p>
          <a:p>
            <a:pPr lvl="2"/>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25587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247438" y="1139688"/>
            <a:ext cx="9697124" cy="3458816"/>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algn="ctr"/>
            <a:br>
              <a:rPr lang="en-US" sz="3200" b="1" dirty="0">
                <a:latin typeface="Arial" charset="0"/>
                <a:cs typeface="Arial" charset="0"/>
              </a:rPr>
            </a:br>
            <a:r>
              <a:rPr lang="en-US" sz="5400" b="1" i="1" dirty="0">
                <a:latin typeface="Arial" charset="0"/>
                <a:cs typeface="Arial" charset="0"/>
              </a:rPr>
              <a:t>City of Toronto Charges</a:t>
            </a:r>
            <a:br>
              <a:rPr lang="en-US" sz="5400" b="1" i="1" dirty="0">
                <a:latin typeface="Arial" charset="0"/>
                <a:cs typeface="Arial" charset="0"/>
              </a:rPr>
            </a:br>
            <a:r>
              <a:rPr lang="en-US" sz="5400" b="1" i="1" dirty="0">
                <a:latin typeface="Arial" charset="0"/>
                <a:cs typeface="Arial" charset="0"/>
              </a:rPr>
              <a:t>Toronto AG Report</a:t>
            </a:r>
            <a:br>
              <a:rPr lang="en-US" sz="5400" b="1" i="1" dirty="0">
                <a:latin typeface="Arial" charset="0"/>
                <a:cs typeface="Arial" charset="0"/>
              </a:rPr>
            </a:br>
            <a:r>
              <a:rPr lang="en-US" sz="5400" b="1" i="1" dirty="0">
                <a:latin typeface="Arial" charset="0"/>
                <a:cs typeface="Arial" charset="0"/>
              </a:rPr>
              <a:t>CFAA Participation</a:t>
            </a:r>
            <a:br>
              <a:rPr lang="en-US" sz="5400" b="1" i="1" dirty="0">
                <a:latin typeface="Arial" charset="0"/>
                <a:cs typeface="Arial" charset="0"/>
              </a:rPr>
            </a:br>
            <a:r>
              <a:rPr lang="en-US" sz="5400" b="1" i="1" dirty="0">
                <a:latin typeface="Arial" charset="0"/>
                <a:cs typeface="Arial" charset="0"/>
              </a:rPr>
              <a:t>Pending Recommendations to OFM</a:t>
            </a:r>
            <a:br>
              <a:rPr lang="en-US" sz="5400" b="1" i="1" dirty="0">
                <a:latin typeface="Arial" charset="0"/>
                <a:cs typeface="Arial" charset="0"/>
              </a:rPr>
            </a:br>
            <a:endParaRPr lang="en-US" sz="32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2" name="Content Placeholder 1">
            <a:extLst>
              <a:ext uri="{FF2B5EF4-FFF2-40B4-BE49-F238E27FC236}">
                <a16:creationId xmlns:a16="http://schemas.microsoft.com/office/drawing/2014/main" id="{D969D835-B7EC-416A-8F4B-65C333BFE3F0}"/>
              </a:ext>
            </a:extLst>
          </p:cNvPr>
          <p:cNvSpPr>
            <a:spLocks noGrp="1"/>
          </p:cNvSpPr>
          <p:nvPr>
            <p:ph sz="half" idx="2"/>
          </p:nvPr>
        </p:nvSpPr>
        <p:spPr>
          <a:xfrm flipV="1">
            <a:off x="3896139" y="6019800"/>
            <a:ext cx="2044373" cy="106363"/>
          </a:xfrm>
        </p:spPr>
        <p:txBody>
          <a:bodyPr>
            <a:normAutofit fontScale="25000" lnSpcReduction="20000"/>
          </a:bodyPr>
          <a:lstStyle/>
          <a:p>
            <a:endParaRPr lang="en-CA" dirty="0"/>
          </a:p>
        </p:txBody>
      </p:sp>
    </p:spTree>
    <p:extLst>
      <p:ext uri="{BB962C8B-B14F-4D97-AF65-F5344CB8AC3E}">
        <p14:creationId xmlns:p14="http://schemas.microsoft.com/office/powerpoint/2010/main" val="151523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solidFill>
                  <a:schemeClr val="tx1"/>
                </a:solidFill>
                <a:latin typeface="Arial" charset="0"/>
                <a:cs typeface="Arial" charset="0"/>
              </a:rPr>
              <a:t>Timeline in Brief</a:t>
            </a: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lvl="2"/>
            <a:r>
              <a:rPr lang="en-US" sz="3200" dirty="0"/>
              <a:t>CFAA Contacted by TFS October 2017 to verify Technician and Company Status</a:t>
            </a:r>
          </a:p>
          <a:p>
            <a:pPr lvl="2"/>
            <a:r>
              <a:rPr lang="en-US" sz="3200" dirty="0"/>
              <a:t>January 2018 – Toronto Inspectors visit CFAA Office to collect File Information on Persons of Interest</a:t>
            </a:r>
          </a:p>
          <a:p>
            <a:pPr lvl="2"/>
            <a:r>
              <a:rPr lang="en-US" sz="3200" dirty="0"/>
              <a:t>May 30, 2018 Charges laid and announced By TFS</a:t>
            </a:r>
          </a:p>
          <a:p>
            <a:pPr lvl="2"/>
            <a:r>
              <a:rPr lang="en-US" sz="3200" dirty="0"/>
              <a:t>June 8, 2018 CFAA met with and began assisting Toronto AG on Investigation </a:t>
            </a:r>
          </a:p>
          <a:p>
            <a:pPr lvl="2"/>
            <a:r>
              <a:rPr lang="en-US" sz="3200" dirty="0"/>
              <a:t>July 6, Toronto AG report released to Public </a:t>
            </a:r>
          </a:p>
          <a:p>
            <a:pPr lvl="2"/>
            <a:r>
              <a:rPr lang="en-US" sz="3200" dirty="0"/>
              <a:t>July 24, 2018 Report unanimously endorsed by Toronto City Council</a:t>
            </a:r>
          </a:p>
          <a:p>
            <a:pPr lvl="2"/>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256954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solidFill>
                  <a:schemeClr val="tx1"/>
                </a:solidFill>
                <a:latin typeface="Arial" charset="0"/>
                <a:cs typeface="Arial" charset="0"/>
              </a:rPr>
              <a:t>Backg</a:t>
            </a:r>
            <a:r>
              <a:rPr lang="en-US" sz="3600" b="1" dirty="0">
                <a:latin typeface="Arial" charset="0"/>
                <a:cs typeface="Arial" charset="0"/>
              </a:rPr>
              <a:t>round</a:t>
            </a: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lvl="2"/>
            <a:r>
              <a:rPr lang="en-US" sz="3200" dirty="0"/>
              <a:t>Performing inspections without certifications</a:t>
            </a:r>
          </a:p>
          <a:p>
            <a:pPr lvl="2"/>
            <a:r>
              <a:rPr lang="en-US" sz="3200" dirty="0"/>
              <a:t>Failure to perform inspections required by code</a:t>
            </a:r>
          </a:p>
          <a:p>
            <a:pPr lvl="2"/>
            <a:r>
              <a:rPr lang="en-US" sz="3200" dirty="0"/>
              <a:t>Incomplete or missing paperwork required by code</a:t>
            </a:r>
          </a:p>
          <a:p>
            <a:pPr lvl="2"/>
            <a:r>
              <a:rPr lang="en-US" sz="3200" dirty="0"/>
              <a:t>City of Toronto – above plus evidence of overbilling, lack of documentation, fraudulent miss-representation </a:t>
            </a:r>
          </a:p>
          <a:p>
            <a:pPr lvl="2"/>
            <a:r>
              <a:rPr lang="en-US" sz="3200" dirty="0"/>
              <a:t>Lack of oversight accountability in City staff</a:t>
            </a:r>
          </a:p>
          <a:p>
            <a:pPr lvl="2"/>
            <a:r>
              <a:rPr lang="en-US" sz="3200" dirty="0"/>
              <a:t>References and work done by non existent or former staff</a:t>
            </a:r>
          </a:p>
          <a:p>
            <a:pPr lvl="2"/>
            <a:r>
              <a:rPr lang="en-US" sz="3200" dirty="0"/>
              <a:t>Charges for all aspects of Life Safety Systems</a:t>
            </a:r>
          </a:p>
          <a:p>
            <a:pPr marL="347755" lvl="2" indent="0">
              <a:buNone/>
            </a:pPr>
            <a:endParaRPr lang="en-US" sz="3200" dirty="0"/>
          </a:p>
          <a:p>
            <a:pPr lvl="2"/>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3452049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156252"/>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latin typeface="Arial" charset="0"/>
                <a:cs typeface="Arial" charset="0"/>
              </a:rPr>
              <a:t>Enforcement and Liability</a:t>
            </a:r>
            <a:br>
              <a:rPr lang="en-US" sz="3600" b="1" dirty="0">
                <a:latin typeface="Arial" charset="0"/>
                <a:cs typeface="Arial" charset="0"/>
              </a:rPr>
            </a:b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marL="0" indent="0" algn="ctr">
              <a:buNone/>
            </a:pPr>
            <a:r>
              <a:rPr lang="en-CA" sz="3200" b="1" i="1" dirty="0">
                <a:solidFill>
                  <a:srgbClr val="92D050"/>
                </a:solidFill>
              </a:rPr>
              <a:t>Who is </a:t>
            </a:r>
            <a:r>
              <a:rPr lang="en-CA" sz="3200" b="1" i="1" u="sng" dirty="0">
                <a:solidFill>
                  <a:srgbClr val="92D050"/>
                </a:solidFill>
              </a:rPr>
              <a:t>ultimately</a:t>
            </a:r>
            <a:r>
              <a:rPr lang="en-CA" sz="3200" b="1" i="1" dirty="0">
                <a:solidFill>
                  <a:srgbClr val="92D050"/>
                </a:solidFill>
              </a:rPr>
              <a:t> responsible for the fire alarm system test in a building?</a:t>
            </a:r>
            <a:endParaRPr lang="en-CA" sz="1200" b="1" i="1" dirty="0">
              <a:solidFill>
                <a:srgbClr val="92D050"/>
              </a:solidFill>
            </a:endParaRPr>
          </a:p>
          <a:p>
            <a:pPr algn="ctr"/>
            <a:endParaRPr lang="en-CA" sz="1050" b="1" i="1" dirty="0"/>
          </a:p>
          <a:p>
            <a:pPr marL="0" indent="0" algn="ctr">
              <a:buNone/>
            </a:pPr>
            <a:r>
              <a:rPr lang="en-CA" sz="3600" b="1" i="1" dirty="0"/>
              <a:t>Why, the </a:t>
            </a:r>
            <a:r>
              <a:rPr lang="en-CA" sz="3600" b="1" i="1" u="sng" dirty="0">
                <a:solidFill>
                  <a:schemeClr val="bg1"/>
                </a:solidFill>
                <a:highlight>
                  <a:srgbClr val="FFFF00"/>
                </a:highlight>
              </a:rPr>
              <a:t>OWNER</a:t>
            </a:r>
            <a:r>
              <a:rPr lang="en-CA" sz="3600" b="1" i="1" dirty="0"/>
              <a:t> of course</a:t>
            </a:r>
            <a:endParaRPr lang="en-US" sz="3600" dirty="0"/>
          </a:p>
          <a:p>
            <a:pPr marL="0" indent="0" algn="just">
              <a:buNone/>
            </a:pPr>
            <a:r>
              <a:rPr lang="en-GB" sz="3200" b="1" i="1" dirty="0"/>
              <a:t>Owner</a:t>
            </a:r>
            <a:r>
              <a:rPr lang="en-GB" sz="3200" dirty="0"/>
              <a:t> means any person, firm or corporation having control over any portion of the </a:t>
            </a:r>
            <a:r>
              <a:rPr lang="en-GB" sz="3200" b="1" i="1" dirty="0"/>
              <a:t>building</a:t>
            </a:r>
            <a:r>
              <a:rPr lang="en-GB" sz="3200" dirty="0"/>
              <a:t> or property under consideration and includes the persons in the </a:t>
            </a:r>
            <a:r>
              <a:rPr lang="en-GB" sz="3200" b="1" i="1" dirty="0"/>
              <a:t>building</a:t>
            </a:r>
            <a:r>
              <a:rPr lang="en-GB" sz="3200" dirty="0"/>
              <a:t> or property</a:t>
            </a:r>
            <a:r>
              <a:rPr lang="en-GB" sz="3200" dirty="0">
                <a:solidFill>
                  <a:schemeClr val="bg1"/>
                </a:solidFill>
              </a:rPr>
              <a:t>.</a:t>
            </a:r>
          </a:p>
          <a:p>
            <a:pPr marL="0" indent="0" algn="just">
              <a:buNone/>
            </a:pPr>
            <a:r>
              <a:rPr lang="en-GB" sz="3200" dirty="0">
                <a:solidFill>
                  <a:schemeClr val="bg1"/>
                </a:solidFill>
              </a:rPr>
              <a:t>				</a:t>
            </a:r>
            <a:r>
              <a:rPr lang="en-CA" sz="3200" dirty="0"/>
              <a:t>Source: OFC-2015</a:t>
            </a:r>
          </a:p>
          <a:p>
            <a:pPr marL="0" indent="0">
              <a:buNone/>
            </a:pPr>
            <a:endParaRPr lang="en-US" sz="3200" dirty="0"/>
          </a:p>
        </p:txBody>
      </p:sp>
    </p:spTree>
    <p:extLst>
      <p:ext uri="{BB962C8B-B14F-4D97-AF65-F5344CB8AC3E}">
        <p14:creationId xmlns:p14="http://schemas.microsoft.com/office/powerpoint/2010/main" val="413296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156252"/>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latin typeface="Arial" charset="0"/>
                <a:cs typeface="Arial" charset="0"/>
              </a:rPr>
              <a:t>Enforcement and Liability</a:t>
            </a:r>
            <a:br>
              <a:rPr lang="en-US" sz="3600" b="1" dirty="0">
                <a:latin typeface="Arial" charset="0"/>
                <a:cs typeface="Arial" charset="0"/>
              </a:rPr>
            </a:b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marL="0" indent="0" algn="ctr">
              <a:buNone/>
            </a:pPr>
            <a:r>
              <a:rPr lang="en-CA" sz="3200" b="1" i="1" dirty="0">
                <a:solidFill>
                  <a:srgbClr val="92D050"/>
                </a:solidFill>
              </a:rPr>
              <a:t>Who is </a:t>
            </a:r>
            <a:r>
              <a:rPr lang="en-CA" sz="3200" b="1" i="1" u="sng" dirty="0">
                <a:solidFill>
                  <a:srgbClr val="92D050"/>
                </a:solidFill>
              </a:rPr>
              <a:t>ultimately</a:t>
            </a:r>
            <a:r>
              <a:rPr lang="en-CA" sz="3200" b="1" i="1" dirty="0">
                <a:solidFill>
                  <a:srgbClr val="92D050"/>
                </a:solidFill>
              </a:rPr>
              <a:t> responsible for the fire alarm system test in a building?</a:t>
            </a:r>
            <a:endParaRPr lang="en-CA" sz="1200" b="1" i="1" dirty="0">
              <a:solidFill>
                <a:srgbClr val="92D050"/>
              </a:solidFill>
            </a:endParaRPr>
          </a:p>
          <a:p>
            <a:pPr algn="ctr"/>
            <a:endParaRPr lang="en-CA" sz="1050" b="1" i="1" dirty="0"/>
          </a:p>
          <a:p>
            <a:pPr marL="0" indent="0" algn="ctr">
              <a:buNone/>
            </a:pPr>
            <a:r>
              <a:rPr lang="en-CA" sz="3600" b="1" i="1" dirty="0"/>
              <a:t>Why, the </a:t>
            </a:r>
            <a:r>
              <a:rPr lang="en-CA" sz="3600" b="1" i="1" u="sng" dirty="0">
                <a:solidFill>
                  <a:schemeClr val="bg1"/>
                </a:solidFill>
                <a:highlight>
                  <a:srgbClr val="FFFF00"/>
                </a:highlight>
              </a:rPr>
              <a:t>OWNER</a:t>
            </a:r>
            <a:r>
              <a:rPr lang="en-CA" sz="3600" b="1" i="1" dirty="0"/>
              <a:t> of course</a:t>
            </a:r>
            <a:endParaRPr lang="en-US" sz="3600" dirty="0"/>
          </a:p>
          <a:p>
            <a:pPr marL="0" indent="0" algn="just">
              <a:buNone/>
            </a:pPr>
            <a:r>
              <a:rPr lang="en-GB" sz="3200" b="1" i="1" dirty="0"/>
              <a:t>Owner</a:t>
            </a:r>
            <a:r>
              <a:rPr lang="en-GB" sz="3200" dirty="0"/>
              <a:t> </a:t>
            </a:r>
            <a:r>
              <a:rPr lang="en-CA" sz="3200" dirty="0"/>
              <a:t>includes a lessee, a person in charge, a person who has care and control and a person who holds out that the person has the powers and authority of ownership or who for the time being exercises the powers and authority of ownership;  </a:t>
            </a:r>
            <a:r>
              <a:rPr lang="en-GB" sz="3200" dirty="0">
                <a:solidFill>
                  <a:schemeClr val="bg1"/>
                </a:solidFill>
              </a:rPr>
              <a:t>				</a:t>
            </a:r>
            <a:r>
              <a:rPr lang="en-CA" sz="3200" dirty="0"/>
              <a:t>Source: Alberta Protection Act 2017</a:t>
            </a:r>
          </a:p>
          <a:p>
            <a:pPr marL="0" indent="0">
              <a:buNone/>
            </a:pPr>
            <a:endParaRPr lang="en-US" sz="3200" dirty="0"/>
          </a:p>
        </p:txBody>
      </p:sp>
    </p:spTree>
    <p:extLst>
      <p:ext uri="{BB962C8B-B14F-4D97-AF65-F5344CB8AC3E}">
        <p14:creationId xmlns:p14="http://schemas.microsoft.com/office/powerpoint/2010/main" val="95247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0D5D9-6026-4087-858D-87D4BC94671C}"/>
              </a:ext>
            </a:extLst>
          </p:cNvPr>
          <p:cNvSpPr>
            <a:spLocks noGrp="1"/>
          </p:cNvSpPr>
          <p:nvPr>
            <p:ph type="title"/>
          </p:nvPr>
        </p:nvSpPr>
        <p:spPr>
          <a:xfrm>
            <a:off x="1522811" y="381000"/>
            <a:ext cx="9146383" cy="930965"/>
          </a:xfrm>
        </p:spPr>
        <p:txBody>
          <a:bodyPr>
            <a:normAutofit/>
          </a:bodyPr>
          <a:lstStyle/>
          <a:p>
            <a:pPr algn="ctr"/>
            <a:r>
              <a:rPr lang="en-CA" sz="4000" b="1" i="1" dirty="0">
                <a:latin typeface="Arial Black" panose="020B0A04020102020204" pitchFamily="34" charset="0"/>
              </a:rPr>
              <a:t>Speaker Introduction</a:t>
            </a:r>
          </a:p>
        </p:txBody>
      </p:sp>
      <p:sp>
        <p:nvSpPr>
          <p:cNvPr id="3" name="Text Placeholder 2">
            <a:extLst>
              <a:ext uri="{FF2B5EF4-FFF2-40B4-BE49-F238E27FC236}">
                <a16:creationId xmlns:a16="http://schemas.microsoft.com/office/drawing/2014/main" id="{C9FF9E3D-5161-47D5-95B3-953B40E0D919}"/>
              </a:ext>
            </a:extLst>
          </p:cNvPr>
          <p:cNvSpPr>
            <a:spLocks noGrp="1"/>
          </p:cNvSpPr>
          <p:nvPr>
            <p:ph type="body" idx="1"/>
          </p:nvPr>
        </p:nvSpPr>
        <p:spPr/>
        <p:txBody>
          <a:bodyPr/>
          <a:lstStyle/>
          <a:p>
            <a:endParaRPr lang="en-CA" dirty="0"/>
          </a:p>
        </p:txBody>
      </p:sp>
      <p:sp>
        <p:nvSpPr>
          <p:cNvPr id="4" name="Content Placeholder 3">
            <a:extLst>
              <a:ext uri="{FF2B5EF4-FFF2-40B4-BE49-F238E27FC236}">
                <a16:creationId xmlns:a16="http://schemas.microsoft.com/office/drawing/2014/main" id="{C4DF72D3-698D-4EB7-A0B3-8B627B321478}"/>
              </a:ext>
            </a:extLst>
          </p:cNvPr>
          <p:cNvSpPr>
            <a:spLocks noGrp="1"/>
          </p:cNvSpPr>
          <p:nvPr>
            <p:ph sz="half" idx="2"/>
          </p:nvPr>
        </p:nvSpPr>
        <p:spPr>
          <a:xfrm>
            <a:off x="1522809" y="1749287"/>
            <a:ext cx="9503000" cy="4270514"/>
          </a:xfrm>
        </p:spPr>
        <p:txBody>
          <a:bodyPr>
            <a:normAutofit/>
          </a:bodyPr>
          <a:lstStyle/>
          <a:p>
            <a:pPr marL="0" indent="0">
              <a:lnSpc>
                <a:spcPct val="80000"/>
              </a:lnSpc>
            </a:pPr>
            <a:r>
              <a:rPr lang="en-US" altLang="en-US" sz="2800" dirty="0">
                <a:latin typeface="Tahoma" panose="020B0604030504040204" pitchFamily="34" charset="0"/>
                <a:ea typeface="Tahoma" panose="020B0604030504040204" pitchFamily="34" charset="0"/>
                <a:cs typeface="Tahoma" panose="020B0604030504040204" pitchFamily="34" charset="0"/>
              </a:rPr>
              <a:t>Peter Hallinan, Executive Director</a:t>
            </a:r>
          </a:p>
          <a:p>
            <a:pPr marL="0" indent="0">
              <a:lnSpc>
                <a:spcPct val="80000"/>
              </a:lnSpc>
            </a:pPr>
            <a:r>
              <a:rPr lang="en-US" altLang="en-US" sz="2800" dirty="0">
                <a:latin typeface="Tahoma" panose="020B0604030504040204" pitchFamily="34" charset="0"/>
                <a:ea typeface="Tahoma" panose="020B0604030504040204" pitchFamily="34" charset="0"/>
                <a:cs typeface="Tahoma" panose="020B0604030504040204" pitchFamily="34" charset="0"/>
              </a:rPr>
              <a:t> Over 15 years in Life Safety Industry </a:t>
            </a:r>
          </a:p>
          <a:p>
            <a:pPr marL="0" indent="0">
              <a:lnSpc>
                <a:spcPct val="80000"/>
              </a:lnSpc>
            </a:pPr>
            <a:r>
              <a:rPr lang="en-US" sz="2800" dirty="0">
                <a:latin typeface="Tahoma" panose="020B0604030504040204" pitchFamily="34" charset="0"/>
                <a:ea typeface="Tahoma" panose="020B0604030504040204" pitchFamily="34" charset="0"/>
                <a:cs typeface="Tahoma" panose="020B0604030504040204" pitchFamily="34" charset="0"/>
              </a:rPr>
              <a:t> 10 Years active volunteer with CFAA</a:t>
            </a:r>
          </a:p>
          <a:p>
            <a:pPr marL="0" indent="0">
              <a:lnSpc>
                <a:spcPct val="80000"/>
              </a:lnSpc>
            </a:pPr>
            <a:r>
              <a:rPr lang="en-US" sz="2800" dirty="0">
                <a:latin typeface="Tahoma" panose="020B0604030504040204" pitchFamily="34" charset="0"/>
                <a:ea typeface="Tahoma" panose="020B0604030504040204" pitchFamily="34" charset="0"/>
                <a:cs typeface="Tahoma" panose="020B0604030504040204" pitchFamily="34" charset="0"/>
              </a:rPr>
              <a:t> Co-founded NCR Chapter of CFAA in 2013</a:t>
            </a:r>
          </a:p>
          <a:p>
            <a:pPr marL="0" indent="0">
              <a:lnSpc>
                <a:spcPct val="80000"/>
              </a:lnSpc>
            </a:pPr>
            <a:r>
              <a:rPr lang="en-US" sz="2800" dirty="0">
                <a:latin typeface="Tahoma" panose="020B0604030504040204" pitchFamily="34" charset="0"/>
                <a:ea typeface="Tahoma" panose="020B0604030504040204" pitchFamily="34" charset="0"/>
                <a:cs typeface="Tahoma" panose="020B0604030504040204" pitchFamily="34" charset="0"/>
              </a:rPr>
              <a:t> National Board Member, Committee Member</a:t>
            </a:r>
          </a:p>
          <a:p>
            <a:pPr marL="0" indent="0">
              <a:lnSpc>
                <a:spcPct val="80000"/>
              </a:lnSpc>
            </a:pPr>
            <a:r>
              <a:rPr lang="en-US" sz="2800" dirty="0">
                <a:latin typeface="Tahoma" panose="020B0604030504040204" pitchFamily="34" charset="0"/>
                <a:ea typeface="Tahoma" panose="020B0604030504040204" pitchFamily="34" charset="0"/>
                <a:cs typeface="Tahoma" panose="020B0604030504040204" pitchFamily="34" charset="0"/>
              </a:rPr>
              <a:t> Volunteer Firefighter over 20 years</a:t>
            </a:r>
          </a:p>
          <a:p>
            <a:pPr marL="0" indent="0">
              <a:lnSpc>
                <a:spcPct val="80000"/>
              </a:lnSpc>
            </a:pPr>
            <a:r>
              <a:rPr lang="en-US" sz="2800" dirty="0">
                <a:latin typeface="Tahoma" panose="020B0604030504040204" pitchFamily="34" charset="0"/>
                <a:ea typeface="Tahoma" panose="020B0604030504040204" pitchFamily="34" charset="0"/>
                <a:cs typeface="Tahoma" panose="020B0604030504040204" pitchFamily="34" charset="0"/>
              </a:rPr>
              <a:t> CFAA AHJ Trainer</a:t>
            </a:r>
          </a:p>
          <a:p>
            <a:endParaRPr lang="en-CA" dirty="0">
              <a:latin typeface="Tahoma" panose="020B0604030504040204" pitchFamily="34" charset="0"/>
              <a:ea typeface="Tahoma" panose="020B0604030504040204" pitchFamily="34" charset="0"/>
              <a:cs typeface="Tahoma" panose="020B0604030504040204" pitchFamily="34" charset="0"/>
            </a:endParaRPr>
          </a:p>
        </p:txBody>
      </p:sp>
      <p:sp>
        <p:nvSpPr>
          <p:cNvPr id="5" name="Text Placeholder 4">
            <a:extLst>
              <a:ext uri="{FF2B5EF4-FFF2-40B4-BE49-F238E27FC236}">
                <a16:creationId xmlns:a16="http://schemas.microsoft.com/office/drawing/2014/main" id="{E2F69C03-23D6-4736-909A-4313E967B4E1}"/>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2F7F1974-74D9-438E-8CEB-9EBC7B0734AE}"/>
              </a:ext>
            </a:extLst>
          </p:cNvPr>
          <p:cNvSpPr>
            <a:spLocks noGrp="1"/>
          </p:cNvSpPr>
          <p:nvPr>
            <p:ph sz="quarter" idx="4"/>
          </p:nvPr>
        </p:nvSpPr>
        <p:spPr/>
        <p:txBody>
          <a:bodyPr>
            <a:normAutofit/>
          </a:bodyPr>
          <a:lstStyle/>
          <a:p>
            <a:endParaRPr lang="en-CA"/>
          </a:p>
        </p:txBody>
      </p:sp>
    </p:spTree>
    <p:extLst>
      <p:ext uri="{BB962C8B-B14F-4D97-AF65-F5344CB8AC3E}">
        <p14:creationId xmlns:p14="http://schemas.microsoft.com/office/powerpoint/2010/main" val="1291965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solidFill>
                  <a:schemeClr val="tx1"/>
                </a:solidFill>
                <a:latin typeface="Arial" charset="0"/>
                <a:cs typeface="Arial" charset="0"/>
              </a:rPr>
              <a:t>Backg</a:t>
            </a:r>
            <a:r>
              <a:rPr lang="en-US" sz="3600" b="1" dirty="0">
                <a:latin typeface="Arial" charset="0"/>
                <a:cs typeface="Arial" charset="0"/>
              </a:rPr>
              <a:t>round</a:t>
            </a: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946160" y="1002597"/>
            <a:ext cx="10273775" cy="4569942"/>
          </a:xfrm>
        </p:spPr>
        <p:txBody>
          <a:bodyPr>
            <a:noAutofit/>
          </a:bodyPr>
          <a:lstStyle/>
          <a:p>
            <a:pPr marL="347755" lvl="2" indent="0">
              <a:buNone/>
            </a:pPr>
            <a:r>
              <a:rPr lang="en-US" sz="2800" b="1" dirty="0"/>
              <a:t>“The more we dug, 						</a:t>
            </a:r>
            <a:br>
              <a:rPr lang="en-US" sz="2800" b="1" dirty="0"/>
            </a:br>
            <a:r>
              <a:rPr lang="en-US" sz="2800" b="1" dirty="0"/>
              <a:t>the more we saw” </a:t>
            </a:r>
            <a:br>
              <a:rPr lang="en-US" sz="2800" b="1" dirty="0"/>
            </a:br>
            <a:r>
              <a:rPr lang="en-US" sz="2800" b="1" dirty="0"/>
              <a:t>                         - Jim Jessop, </a:t>
            </a:r>
            <a:br>
              <a:rPr lang="en-US" sz="2800" b="1" dirty="0"/>
            </a:br>
            <a:r>
              <a:rPr lang="en-US" sz="2800" b="1" dirty="0"/>
              <a:t>                      Deputy Fire Chief - Toronto</a:t>
            </a:r>
            <a:endParaRPr lang="en-US" sz="2800" dirty="0"/>
          </a:p>
          <a:p>
            <a:pPr marL="347755" lvl="2" indent="0">
              <a:buNone/>
            </a:pPr>
            <a:endParaRPr lang="en-US" sz="3200" dirty="0"/>
          </a:p>
          <a:p>
            <a:pPr defTabSz="457200">
              <a:spcBef>
                <a:spcPts val="0"/>
              </a:spcBef>
            </a:pPr>
            <a:r>
              <a:rPr lang="en-CA" sz="3200" dirty="0"/>
              <a:t>“we are also tracing back </a:t>
            </a:r>
          </a:p>
          <a:p>
            <a:pPr defTabSz="457200">
              <a:spcBef>
                <a:spcPts val="0"/>
              </a:spcBef>
            </a:pPr>
            <a:r>
              <a:rPr lang="en-CA" sz="3200" dirty="0"/>
              <a:t>other companies that may </a:t>
            </a:r>
          </a:p>
          <a:p>
            <a:pPr defTabSz="457200">
              <a:spcBef>
                <a:spcPts val="0"/>
              </a:spcBef>
            </a:pPr>
            <a:r>
              <a:rPr lang="en-CA" sz="3200" dirty="0"/>
              <a:t>be affiliated with these companies”</a:t>
            </a:r>
          </a:p>
          <a:p>
            <a:pPr defTabSz="457200">
              <a:spcBef>
                <a:spcPts val="0"/>
              </a:spcBef>
            </a:pPr>
            <a:endParaRPr lang="en-CA" sz="1600" dirty="0"/>
          </a:p>
          <a:p>
            <a:pPr defTabSz="457200">
              <a:spcBef>
                <a:spcPts val="0"/>
              </a:spcBef>
            </a:pPr>
            <a:r>
              <a:rPr lang="en-CA" sz="3200" dirty="0"/>
              <a:t>“The message the chief and I want to send out today is this: </a:t>
            </a:r>
          </a:p>
          <a:p>
            <a:pPr algn="ctr" defTabSz="457200">
              <a:spcBef>
                <a:spcPts val="0"/>
              </a:spcBef>
            </a:pPr>
            <a:r>
              <a:rPr lang="en-CA" sz="4000" b="1" i="1" u="sng" dirty="0">
                <a:solidFill>
                  <a:srgbClr val="FFFF00"/>
                </a:solidFill>
              </a:rPr>
              <a:t>we will be watching and we will be looking</a:t>
            </a:r>
            <a:r>
              <a:rPr lang="en-CA" sz="3200" i="1" dirty="0"/>
              <a:t>”</a:t>
            </a:r>
          </a:p>
          <a:p>
            <a:pPr lvl="2"/>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pic>
        <p:nvPicPr>
          <p:cNvPr id="5" name="Content Placeholder 11">
            <a:extLst>
              <a:ext uri="{FF2B5EF4-FFF2-40B4-BE49-F238E27FC236}">
                <a16:creationId xmlns:a16="http://schemas.microsoft.com/office/drawing/2014/main" id="{23D8078C-9946-4A4C-A9EA-B8EB381A9CC9}"/>
              </a:ext>
            </a:extLst>
          </p:cNvPr>
          <p:cNvPicPr>
            <a:picLocks noChangeAspect="1"/>
          </p:cNvPicPr>
          <p:nvPr/>
        </p:nvPicPr>
        <p:blipFill rotWithShape="1">
          <a:blip r:embed="rId2"/>
          <a:srcRect l="18298" t="532" r="35196" b="-532"/>
          <a:stretch/>
        </p:blipFill>
        <p:spPr>
          <a:xfrm>
            <a:off x="8454887" y="1002597"/>
            <a:ext cx="2214302" cy="2641751"/>
          </a:xfrm>
          <a:prstGeom prst="rect">
            <a:avLst/>
          </a:prstGeom>
        </p:spPr>
      </p:pic>
    </p:spTree>
    <p:extLst>
      <p:ext uri="{BB962C8B-B14F-4D97-AF65-F5344CB8AC3E}">
        <p14:creationId xmlns:p14="http://schemas.microsoft.com/office/powerpoint/2010/main" val="1869576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latin typeface="Arial" charset="0"/>
                <a:cs typeface="Arial" charset="0"/>
              </a:rPr>
              <a:t>CFAA Participation</a:t>
            </a: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lvl="2"/>
            <a:r>
              <a:rPr lang="en-US" sz="3200" dirty="0"/>
              <a:t>Provided access to Technician Records as required upon written request – CFAA stores all files in secure area of office</a:t>
            </a:r>
          </a:p>
          <a:p>
            <a:pPr lvl="2"/>
            <a:r>
              <a:rPr lang="en-US" sz="3200" dirty="0"/>
              <a:t>Provided general and technical information on entire industry</a:t>
            </a:r>
          </a:p>
          <a:p>
            <a:pPr lvl="2"/>
            <a:r>
              <a:rPr lang="en-US" sz="3200" dirty="0"/>
              <a:t>Provided recommendations to OFM to AG to include in report</a:t>
            </a:r>
          </a:p>
          <a:p>
            <a:pPr lvl="2"/>
            <a:r>
              <a:rPr lang="en-US" sz="3200" dirty="0"/>
              <a:t>Supported report at committee and Council and fully endorse</a:t>
            </a:r>
          </a:p>
          <a:p>
            <a:pPr lvl="2"/>
            <a:r>
              <a:rPr lang="en-US" sz="3200" dirty="0"/>
              <a:t>Support requests to OFM</a:t>
            </a:r>
          </a:p>
          <a:p>
            <a:pPr lvl="2"/>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476749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latin typeface="Arial" charset="0"/>
                <a:cs typeface="Arial" charset="0"/>
              </a:rPr>
              <a:t>CFAA </a:t>
            </a:r>
            <a:r>
              <a:rPr lang="en-US" sz="3600" b="1" dirty="0" err="1">
                <a:latin typeface="Arial" charset="0"/>
                <a:cs typeface="Arial" charset="0"/>
              </a:rPr>
              <a:t>Recomendations</a:t>
            </a: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lvl="2"/>
            <a:r>
              <a:rPr lang="en-US" sz="3200" dirty="0"/>
              <a:t>Ontario require a standardized 536 and 537 report included in code – Alberta current</a:t>
            </a:r>
          </a:p>
          <a:p>
            <a:pPr lvl="2"/>
            <a:r>
              <a:rPr lang="en-US" sz="3200" dirty="0"/>
              <a:t>Support CFAA initiative to strengthen complaint policy to allow for suspension and removal of registration</a:t>
            </a:r>
          </a:p>
          <a:p>
            <a:pPr lvl="2"/>
            <a:r>
              <a:rPr lang="en-US" sz="3200" dirty="0"/>
              <a:t>Require all companies operating in Ontario to be Members of CFAA – allow for adherence to code of ethics and enforcement tool for FPO</a:t>
            </a:r>
          </a:p>
          <a:p>
            <a:pPr lvl="2"/>
            <a:endParaRPr lang="en-US" sz="3200" dirty="0"/>
          </a:p>
          <a:p>
            <a:pPr lvl="2"/>
            <a:r>
              <a:rPr lang="en-US" sz="3200" dirty="0"/>
              <a:t>Support requests to OFM</a:t>
            </a:r>
          </a:p>
          <a:p>
            <a:pPr lvl="2"/>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7693527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381000"/>
            <a:ext cx="9697124" cy="1371600"/>
          </a:xfrm>
          <a:noFill/>
          <a:ln>
            <a:miter lim="800000"/>
            <a:headEnd/>
            <a:tailEnd/>
          </a:ln>
        </p:spPr>
        <p:txBody>
          <a:bodyPr vert="horz" wrap="square" lIns="91440" tIns="45720" rIns="91440" bIns="45720" numCol="1" anchor="t" anchorCtr="0" compatLnSpc="1">
            <a:prstTxWarp prst="textNoShape">
              <a:avLst/>
            </a:prstTxWarp>
            <a:normAutofit/>
          </a:bodyPr>
          <a:lstStyle/>
          <a:p>
            <a:pPr algn="ctr"/>
            <a:r>
              <a:rPr lang="en-US" sz="3600" b="1" dirty="0">
                <a:solidFill>
                  <a:schemeClr val="tx1"/>
                </a:solidFill>
                <a:latin typeface="Arial" charset="0"/>
                <a:cs typeface="Arial" charset="0"/>
              </a:rPr>
              <a:t>Summa</a:t>
            </a:r>
            <a:r>
              <a:rPr lang="en-US" sz="3600" b="1" dirty="0">
                <a:latin typeface="Arial" charset="0"/>
                <a:cs typeface="Arial" charset="0"/>
              </a:rPr>
              <a:t>ry</a:t>
            </a:r>
            <a:endParaRPr lang="en-US" sz="36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1326291"/>
            <a:ext cx="10273775" cy="4569942"/>
          </a:xfrm>
        </p:spPr>
        <p:txBody>
          <a:bodyPr>
            <a:noAutofit/>
          </a:bodyPr>
          <a:lstStyle/>
          <a:p>
            <a:pPr lvl="2"/>
            <a:r>
              <a:rPr lang="en-US" sz="3200" dirty="0"/>
              <a:t>Report shone a light on what we all knew was happening</a:t>
            </a:r>
          </a:p>
          <a:p>
            <a:pPr lvl="2"/>
            <a:r>
              <a:rPr lang="en-US" sz="3200" dirty="0"/>
              <a:t>Moving towards better enforcement and change in culture</a:t>
            </a:r>
          </a:p>
          <a:p>
            <a:pPr lvl="2"/>
            <a:r>
              <a:rPr lang="en-US" sz="3200" dirty="0"/>
              <a:t>Too many years of no enforcement</a:t>
            </a:r>
          </a:p>
          <a:p>
            <a:pPr lvl="2"/>
            <a:r>
              <a:rPr lang="en-US" sz="3200" dirty="0"/>
              <a:t>Attitudes are changing</a:t>
            </a:r>
          </a:p>
          <a:p>
            <a:pPr lvl="2"/>
            <a:r>
              <a:rPr lang="en-US" sz="3200" dirty="0"/>
              <a:t>CFAA will always support and encourage valid enforcement of poor or illegal work. 98 percent of techs agree</a:t>
            </a:r>
          </a:p>
          <a:p>
            <a:pPr lvl="2"/>
            <a:r>
              <a:rPr lang="en-US" sz="3200" dirty="0"/>
              <a:t>Partnership in enforcement – FPO and CFAA</a:t>
            </a:r>
          </a:p>
          <a:p>
            <a:pPr lvl="2"/>
            <a:endParaRPr lang="en-US" sz="3200" dirty="0"/>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617496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3"/>
          <p:cNvSpPr>
            <a:spLocks noGrp="1"/>
          </p:cNvSpPr>
          <p:nvPr>
            <p:ph type="title"/>
          </p:nvPr>
        </p:nvSpPr>
        <p:spPr bwMode="auto">
          <a:xfrm>
            <a:off x="1522811" y="728870"/>
            <a:ext cx="9697124" cy="1590260"/>
          </a:xfrm>
          <a:noFill/>
          <a:ln>
            <a:miter lim="800000"/>
            <a:headEnd/>
            <a:tailEnd/>
          </a:ln>
        </p:spPr>
        <p:txBody>
          <a:bodyPr vert="horz" wrap="square" lIns="91440" tIns="45720" rIns="91440" bIns="45720" numCol="1" anchor="t" anchorCtr="0" compatLnSpc="1">
            <a:prstTxWarp prst="textNoShape">
              <a:avLst/>
            </a:prstTxWarp>
            <a:normAutofit/>
          </a:bodyPr>
          <a:lstStyle/>
          <a:p>
            <a:pPr algn="ctr"/>
            <a:br>
              <a:rPr lang="en-US" sz="3200" b="1" dirty="0">
                <a:latin typeface="Arial" charset="0"/>
                <a:cs typeface="Arial" charset="0"/>
              </a:rPr>
            </a:br>
            <a:r>
              <a:rPr lang="en-US" sz="5400" b="1" i="1" dirty="0">
                <a:latin typeface="Arial" charset="0"/>
                <a:cs typeface="Arial" charset="0"/>
              </a:rPr>
              <a:t>Questions</a:t>
            </a:r>
            <a:endParaRPr lang="en-US" sz="3200" b="1" dirty="0">
              <a:solidFill>
                <a:schemeClr val="tx1"/>
              </a:solidFill>
              <a:latin typeface="Arial" charset="0"/>
              <a:cs typeface="Arial" charset="0"/>
            </a:endParaRPr>
          </a:p>
        </p:txBody>
      </p:sp>
      <p:sp>
        <p:nvSpPr>
          <p:cNvPr id="7" name="TextBox 6"/>
          <p:cNvSpPr txBox="1"/>
          <p:nvPr/>
        </p:nvSpPr>
        <p:spPr>
          <a:xfrm>
            <a:off x="518989" y="6126164"/>
            <a:ext cx="1457450" cy="523220"/>
          </a:xfrm>
          <a:prstGeom prst="rect">
            <a:avLst/>
          </a:prstGeom>
          <a:noFill/>
        </p:spPr>
        <p:txBody>
          <a:bodyPr wrap="none" rtlCol="0">
            <a:spAutoFit/>
          </a:bodyPr>
          <a:lstStyle/>
          <a:p>
            <a:r>
              <a:rPr lang="en-CA" sz="2800" b="1" dirty="0">
                <a:solidFill>
                  <a:prstClr val="white"/>
                </a:solidFill>
              </a:rPr>
              <a:t>cfaa.ca</a:t>
            </a:r>
            <a:endParaRPr lang="en-CA" sz="2000" b="1" dirty="0">
              <a:solidFill>
                <a:prstClr val="white"/>
              </a:solidFill>
            </a:endParaRPr>
          </a:p>
        </p:txBody>
      </p:sp>
      <p:sp>
        <p:nvSpPr>
          <p:cNvPr id="4" name="Content Placeholder 3"/>
          <p:cNvSpPr>
            <a:spLocks noGrp="1"/>
          </p:cNvSpPr>
          <p:nvPr>
            <p:ph sz="half" idx="2"/>
          </p:nvPr>
        </p:nvSpPr>
        <p:spPr>
          <a:xfrm>
            <a:off x="1077965" y="2650435"/>
            <a:ext cx="10273775" cy="3245798"/>
          </a:xfrm>
        </p:spPr>
        <p:txBody>
          <a:bodyPr>
            <a:noAutofit/>
          </a:bodyPr>
          <a:lstStyle/>
          <a:p>
            <a:pPr marL="347755" lvl="2" indent="0" algn="ctr">
              <a:buNone/>
            </a:pPr>
            <a:r>
              <a:rPr lang="en-US" sz="4800" b="1" dirty="0"/>
              <a:t>Thank you</a:t>
            </a:r>
          </a:p>
          <a:p>
            <a:pPr marL="347755" lvl="2" indent="0" algn="ctr">
              <a:buNone/>
            </a:pPr>
            <a:endParaRPr lang="en-US" sz="4800" b="1" dirty="0"/>
          </a:p>
          <a:p>
            <a:pPr marL="347755" lvl="2" indent="0">
              <a:buNone/>
            </a:pPr>
            <a:r>
              <a:rPr lang="en-US" sz="4000" b="1" dirty="0"/>
              <a:t>Peter Hallinan</a:t>
            </a:r>
          </a:p>
          <a:p>
            <a:pPr marL="347755" lvl="2" indent="0">
              <a:buNone/>
            </a:pPr>
            <a:r>
              <a:rPr lang="en-US" sz="4000" b="1" dirty="0"/>
              <a:t>Executive Director</a:t>
            </a:r>
          </a:p>
          <a:p>
            <a:pPr marL="347755" lvl="2" indent="0">
              <a:buNone/>
            </a:pPr>
            <a:r>
              <a:rPr lang="en-US" sz="4000" b="1" dirty="0"/>
              <a:t>phallinan@cfaa.ca</a:t>
            </a:r>
          </a:p>
          <a:p>
            <a:pPr lvl="2"/>
            <a:endParaRPr lang="en-US" sz="2000" i="1" dirty="0">
              <a:solidFill>
                <a:srgbClr val="FFFF00"/>
              </a:solidFill>
            </a:endParaRPr>
          </a:p>
          <a:p>
            <a:pPr marL="0" indent="0">
              <a:buNone/>
            </a:pPr>
            <a:endParaRPr lang="en-US" sz="3200" dirty="0"/>
          </a:p>
          <a:p>
            <a:pPr marL="0" indent="0">
              <a:buNone/>
            </a:pPr>
            <a:endParaRPr lang="en-US" sz="3200" dirty="0"/>
          </a:p>
        </p:txBody>
      </p:sp>
    </p:spTree>
    <p:extLst>
      <p:ext uri="{BB962C8B-B14F-4D97-AF65-F5344CB8AC3E}">
        <p14:creationId xmlns:p14="http://schemas.microsoft.com/office/powerpoint/2010/main" val="105553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925EEA-46DB-4AE4-9338-63DA73782BDC}"/>
              </a:ext>
            </a:extLst>
          </p:cNvPr>
          <p:cNvSpPr>
            <a:spLocks noGrp="1"/>
          </p:cNvSpPr>
          <p:nvPr>
            <p:ph type="title"/>
          </p:nvPr>
        </p:nvSpPr>
        <p:spPr>
          <a:xfrm>
            <a:off x="1522811" y="381000"/>
            <a:ext cx="9146383" cy="917713"/>
          </a:xfrm>
        </p:spPr>
        <p:txBody>
          <a:bodyPr>
            <a:normAutofit/>
          </a:bodyPr>
          <a:lstStyle/>
          <a:p>
            <a:pPr algn="ctr"/>
            <a:r>
              <a:rPr lang="en-CA" sz="3600" b="1" i="1" dirty="0">
                <a:latin typeface="Arial Black" panose="020B0A04020102020204" pitchFamily="34" charset="0"/>
              </a:rPr>
              <a:t>Who We Are</a:t>
            </a:r>
          </a:p>
        </p:txBody>
      </p:sp>
      <p:sp>
        <p:nvSpPr>
          <p:cNvPr id="3" name="Text Placeholder 2">
            <a:extLst>
              <a:ext uri="{FF2B5EF4-FFF2-40B4-BE49-F238E27FC236}">
                <a16:creationId xmlns:a16="http://schemas.microsoft.com/office/drawing/2014/main" id="{F6AFB176-84BB-44E7-A2E9-32FF790B4D35}"/>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474257E9-3C7F-4C39-BE88-FFA128A1526A}"/>
              </a:ext>
            </a:extLst>
          </p:cNvPr>
          <p:cNvSpPr>
            <a:spLocks noGrp="1"/>
          </p:cNvSpPr>
          <p:nvPr>
            <p:ph sz="half" idx="2"/>
          </p:nvPr>
        </p:nvSpPr>
        <p:spPr>
          <a:xfrm>
            <a:off x="1522809" y="1537251"/>
            <a:ext cx="9622269" cy="4482549"/>
          </a:xfrm>
        </p:spPr>
        <p:txBody>
          <a:bodyPr/>
          <a:lstStyle/>
          <a:p>
            <a:pPr marL="0" indent="0">
              <a:lnSpc>
                <a:spcPct val="80000"/>
              </a:lnSpc>
            </a:pPr>
            <a:r>
              <a:rPr lang="en-US" altLang="en-US" sz="2800" dirty="0">
                <a:latin typeface="Tahoma" panose="020B0604030504040204" pitchFamily="34" charset="0"/>
                <a:ea typeface="Tahoma" panose="020B0604030504040204" pitchFamily="34" charset="0"/>
                <a:cs typeface="Tahoma" panose="020B0604030504040204" pitchFamily="34" charset="0"/>
              </a:rPr>
              <a:t>Registered Not-For-Profit Organization</a:t>
            </a:r>
          </a:p>
          <a:p>
            <a:pPr marL="0" indent="0">
              <a:lnSpc>
                <a:spcPct val="80000"/>
              </a:lnSpc>
            </a:pPr>
            <a:r>
              <a:rPr lang="en-US" altLang="en-US" sz="2800" dirty="0">
                <a:latin typeface="Tahoma" panose="020B0604030504040204" pitchFamily="34" charset="0"/>
                <a:ea typeface="Tahoma" panose="020B0604030504040204" pitchFamily="34" charset="0"/>
                <a:cs typeface="Tahoma" panose="020B0604030504040204" pitchFamily="34" charset="0"/>
              </a:rPr>
              <a:t> Volunteer driven, Staff Supported</a:t>
            </a:r>
          </a:p>
          <a:p>
            <a:pPr marL="0" indent="0">
              <a:lnSpc>
                <a:spcPct val="80000"/>
              </a:lnSpc>
            </a:pPr>
            <a:r>
              <a:rPr lang="en-US" altLang="en-US" sz="2800" dirty="0">
                <a:latin typeface="Tahoma" panose="020B0604030504040204" pitchFamily="34" charset="0"/>
                <a:ea typeface="Tahoma" panose="020B0604030504040204" pitchFamily="34" charset="0"/>
                <a:cs typeface="Tahoma" panose="020B0604030504040204" pitchFamily="34" charset="0"/>
              </a:rPr>
              <a:t> Canadian organization </a:t>
            </a:r>
          </a:p>
          <a:p>
            <a:pPr marL="0" indent="0">
              <a:lnSpc>
                <a:spcPct val="80000"/>
              </a:lnSpc>
            </a:pPr>
            <a:r>
              <a:rPr lang="en-US" altLang="en-US" sz="2800" dirty="0">
                <a:latin typeface="Tahoma" panose="020B0604030504040204" pitchFamily="34" charset="0"/>
                <a:ea typeface="Tahoma" panose="020B0604030504040204" pitchFamily="34" charset="0"/>
                <a:cs typeface="Tahoma" panose="020B0604030504040204" pitchFamily="34" charset="0"/>
              </a:rPr>
              <a:t> 45 year record of Operation , Founded 1973</a:t>
            </a:r>
          </a:p>
          <a:p>
            <a:pPr marL="0" indent="0">
              <a:lnSpc>
                <a:spcPct val="80000"/>
              </a:lnSpc>
            </a:pPr>
            <a:r>
              <a:rPr lang="en-US" altLang="en-US" sz="2800" dirty="0">
                <a:latin typeface="Tahoma" panose="020B0604030504040204" pitchFamily="34" charset="0"/>
                <a:ea typeface="Tahoma" panose="020B0604030504040204" pitchFamily="34" charset="0"/>
                <a:cs typeface="Tahoma" panose="020B0604030504040204" pitchFamily="34" charset="0"/>
              </a:rPr>
              <a:t> The source of Education, Registration, Support For Fire             Alarm Industry In Canada</a:t>
            </a:r>
          </a:p>
          <a:p>
            <a:pPr marL="0" indent="0">
              <a:lnSpc>
                <a:spcPct val="80000"/>
              </a:lnSpc>
            </a:pPr>
            <a:r>
              <a:rPr lang="en-US" altLang="en-US" sz="2800" dirty="0">
                <a:latin typeface="Tahoma" panose="020B0604030504040204" pitchFamily="34" charset="0"/>
                <a:ea typeface="Tahoma" panose="020B0604030504040204" pitchFamily="34" charset="0"/>
                <a:cs typeface="Tahoma" panose="020B0604030504040204" pitchFamily="34" charset="0"/>
              </a:rPr>
              <a:t> Member supported Coast to Coast</a:t>
            </a:r>
          </a:p>
          <a:p>
            <a:pPr marL="0" indent="0">
              <a:lnSpc>
                <a:spcPct val="80000"/>
              </a:lnSpc>
            </a:pPr>
            <a:r>
              <a:rPr lang="en-US" altLang="en-US" sz="2800" dirty="0">
                <a:latin typeface="Tahoma" panose="020B0604030504040204" pitchFamily="34" charset="0"/>
                <a:ea typeface="Tahoma" panose="020B0604030504040204" pitchFamily="34" charset="0"/>
                <a:cs typeface="Tahoma" panose="020B0604030504040204" pitchFamily="34" charset="0"/>
              </a:rPr>
              <a:t> Partner with NRC, ULC in Code Development</a:t>
            </a:r>
          </a:p>
          <a:p>
            <a:endParaRPr lang="en-CA" sz="28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451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A114-C295-489A-8ADF-40E6313152FB}"/>
              </a:ext>
            </a:extLst>
          </p:cNvPr>
          <p:cNvSpPr>
            <a:spLocks noGrp="1"/>
          </p:cNvSpPr>
          <p:nvPr>
            <p:ph type="title"/>
          </p:nvPr>
        </p:nvSpPr>
        <p:spPr>
          <a:xfrm>
            <a:off x="1522811" y="381000"/>
            <a:ext cx="9146383" cy="1036983"/>
          </a:xfrm>
        </p:spPr>
        <p:txBody>
          <a:bodyPr>
            <a:normAutofit/>
          </a:bodyPr>
          <a:lstStyle/>
          <a:p>
            <a:pPr algn="ctr"/>
            <a:r>
              <a:rPr lang="en-CA" sz="4000" b="1" dirty="0">
                <a:latin typeface="Arial Black" panose="020B0A04020102020204" pitchFamily="34" charset="0"/>
              </a:rPr>
              <a:t>Who We Are</a:t>
            </a:r>
          </a:p>
        </p:txBody>
      </p:sp>
      <p:sp>
        <p:nvSpPr>
          <p:cNvPr id="3" name="Text Placeholder 2">
            <a:extLst>
              <a:ext uri="{FF2B5EF4-FFF2-40B4-BE49-F238E27FC236}">
                <a16:creationId xmlns:a16="http://schemas.microsoft.com/office/drawing/2014/main" id="{5BD96857-E908-4D1C-A04F-5715901120E8}"/>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ABB03B45-C63A-4D4D-9200-D832BA8A1867}"/>
              </a:ext>
            </a:extLst>
          </p:cNvPr>
          <p:cNvSpPr>
            <a:spLocks noGrp="1"/>
          </p:cNvSpPr>
          <p:nvPr>
            <p:ph sz="half" idx="2"/>
          </p:nvPr>
        </p:nvSpPr>
        <p:spPr>
          <a:xfrm>
            <a:off x="1522809" y="1417983"/>
            <a:ext cx="9635521" cy="4601818"/>
          </a:xfrm>
        </p:spPr>
        <p:txBody>
          <a:bodyPr/>
          <a:lstStyle/>
          <a:p>
            <a:r>
              <a:rPr lang="en-US" sz="2800" dirty="0"/>
              <a:t>CFAA Registered Technicians required by Legislation in many Jurisdictions across Canada with more pending</a:t>
            </a:r>
          </a:p>
          <a:p>
            <a:r>
              <a:rPr lang="en-US" sz="2800" dirty="0"/>
              <a:t>Partnership with Alberta Electrical Contractors Association to provide and deliver Module to Electricians from Out of Province to allow them to work on Fire Alarm in Alberta</a:t>
            </a:r>
          </a:p>
          <a:p>
            <a:r>
              <a:rPr lang="en-US" sz="2800" dirty="0"/>
              <a:t>Develop, provide and update all courses for Registration as a Fire Alarm Technician</a:t>
            </a:r>
          </a:p>
          <a:p>
            <a:r>
              <a:rPr lang="en-US" sz="2800" dirty="0"/>
              <a:t>Provide Fire Alarm Education Courses to Authorities Having Jurisdiction as well as Building Owners</a:t>
            </a:r>
          </a:p>
          <a:p>
            <a:endParaRPr lang="en-CA" dirty="0"/>
          </a:p>
        </p:txBody>
      </p:sp>
      <p:sp>
        <p:nvSpPr>
          <p:cNvPr id="5" name="Text Placeholder 4">
            <a:extLst>
              <a:ext uri="{FF2B5EF4-FFF2-40B4-BE49-F238E27FC236}">
                <a16:creationId xmlns:a16="http://schemas.microsoft.com/office/drawing/2014/main" id="{6CBEFD96-8AA7-4D7B-AFAB-A41129DFB502}"/>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02959E29-892F-485B-8C6E-869458F6FAC9}"/>
              </a:ext>
            </a:extLst>
          </p:cNvPr>
          <p:cNvSpPr>
            <a:spLocks noGrp="1"/>
          </p:cNvSpPr>
          <p:nvPr>
            <p:ph sz="quarter" idx="4"/>
          </p:nvPr>
        </p:nvSpPr>
        <p:spPr/>
        <p:txBody>
          <a:bodyPr/>
          <a:lstStyle/>
          <a:p>
            <a:endParaRPr lang="en-CA"/>
          </a:p>
        </p:txBody>
      </p:sp>
    </p:spTree>
    <p:extLst>
      <p:ext uri="{BB962C8B-B14F-4D97-AF65-F5344CB8AC3E}">
        <p14:creationId xmlns:p14="http://schemas.microsoft.com/office/powerpoint/2010/main" val="823790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227CFD-A0ED-456C-BE33-54DCCCD97FE5}"/>
              </a:ext>
            </a:extLst>
          </p:cNvPr>
          <p:cNvSpPr>
            <a:spLocks noGrp="1"/>
          </p:cNvSpPr>
          <p:nvPr>
            <p:ph type="title"/>
          </p:nvPr>
        </p:nvSpPr>
        <p:spPr>
          <a:xfrm>
            <a:off x="1522808" y="327991"/>
            <a:ext cx="9146383" cy="1076739"/>
          </a:xfrm>
        </p:spPr>
        <p:txBody>
          <a:bodyPr>
            <a:normAutofit/>
          </a:bodyPr>
          <a:lstStyle/>
          <a:p>
            <a:pPr algn="ctr"/>
            <a:r>
              <a:rPr lang="en-CA" sz="4000" b="1" dirty="0">
                <a:latin typeface="Arial Black" panose="020B0A04020102020204" pitchFamily="34" charset="0"/>
              </a:rPr>
              <a:t>Who We Are</a:t>
            </a:r>
          </a:p>
        </p:txBody>
      </p:sp>
      <p:sp>
        <p:nvSpPr>
          <p:cNvPr id="3" name="Text Placeholder 2">
            <a:extLst>
              <a:ext uri="{FF2B5EF4-FFF2-40B4-BE49-F238E27FC236}">
                <a16:creationId xmlns:a16="http://schemas.microsoft.com/office/drawing/2014/main" id="{4BD0CD5D-8D2B-40D6-9FB6-34FDB5784D3F}"/>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7CB43DD1-F2A8-433A-BF38-6F2CEFE3E712}"/>
              </a:ext>
            </a:extLst>
          </p:cNvPr>
          <p:cNvSpPr>
            <a:spLocks noGrp="1"/>
          </p:cNvSpPr>
          <p:nvPr>
            <p:ph sz="half" idx="2"/>
          </p:nvPr>
        </p:nvSpPr>
        <p:spPr>
          <a:xfrm>
            <a:off x="1522809" y="1603513"/>
            <a:ext cx="9701782" cy="4416288"/>
          </a:xfrm>
        </p:spPr>
        <p:txBody>
          <a:bodyPr/>
          <a:lstStyle/>
          <a:p>
            <a:r>
              <a:rPr lang="en-US" sz="3200" dirty="0"/>
              <a:t>We Maintain a  Technician Data Base accessible by AHJ’s to determine status of Registration of a Technician</a:t>
            </a:r>
          </a:p>
          <a:p>
            <a:r>
              <a:rPr lang="en-US" sz="3200" dirty="0"/>
              <a:t>All Technicians across Country now required to complete Continuing Education Credits annually to maintain Registration</a:t>
            </a:r>
          </a:p>
          <a:p>
            <a:r>
              <a:rPr lang="en-US" sz="3200" dirty="0"/>
              <a:t>Complaints Policy enacted to allow AHJ’s to initiate action against members or technicians not performing work to Code or violating CFAA Code of Ethics</a:t>
            </a:r>
          </a:p>
          <a:p>
            <a:endParaRPr lang="en-CA" dirty="0"/>
          </a:p>
        </p:txBody>
      </p:sp>
      <p:sp>
        <p:nvSpPr>
          <p:cNvPr id="5" name="Text Placeholder 4">
            <a:extLst>
              <a:ext uri="{FF2B5EF4-FFF2-40B4-BE49-F238E27FC236}">
                <a16:creationId xmlns:a16="http://schemas.microsoft.com/office/drawing/2014/main" id="{9959FCD6-E518-46B0-BBA4-B60167C6EF07}"/>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6519C13D-7878-48B1-B8CF-92F58A268DA2}"/>
              </a:ext>
            </a:extLst>
          </p:cNvPr>
          <p:cNvSpPr>
            <a:spLocks noGrp="1"/>
          </p:cNvSpPr>
          <p:nvPr>
            <p:ph sz="quarter" idx="4"/>
          </p:nvPr>
        </p:nvSpPr>
        <p:spPr/>
        <p:txBody>
          <a:bodyPr/>
          <a:lstStyle/>
          <a:p>
            <a:endParaRPr lang="en-CA"/>
          </a:p>
        </p:txBody>
      </p:sp>
    </p:spTree>
    <p:extLst>
      <p:ext uri="{BB962C8B-B14F-4D97-AF65-F5344CB8AC3E}">
        <p14:creationId xmlns:p14="http://schemas.microsoft.com/office/powerpoint/2010/main" val="230415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DF7E39-113C-42C7-9103-FB1FC4014624}"/>
              </a:ext>
            </a:extLst>
          </p:cNvPr>
          <p:cNvSpPr>
            <a:spLocks noGrp="1"/>
          </p:cNvSpPr>
          <p:nvPr>
            <p:ph type="title"/>
          </p:nvPr>
        </p:nvSpPr>
        <p:spPr>
          <a:xfrm>
            <a:off x="1522811" y="381000"/>
            <a:ext cx="9146383" cy="957470"/>
          </a:xfrm>
        </p:spPr>
        <p:txBody>
          <a:bodyPr>
            <a:normAutofit/>
          </a:bodyPr>
          <a:lstStyle/>
          <a:p>
            <a:pPr algn="ctr"/>
            <a:r>
              <a:rPr lang="en-CA" sz="4000" b="1" dirty="0">
                <a:latin typeface="Arial Black" panose="020B0A04020102020204" pitchFamily="34" charset="0"/>
              </a:rPr>
              <a:t>Who We Are</a:t>
            </a:r>
          </a:p>
        </p:txBody>
      </p:sp>
      <p:sp>
        <p:nvSpPr>
          <p:cNvPr id="3" name="Text Placeholder 2">
            <a:extLst>
              <a:ext uri="{FF2B5EF4-FFF2-40B4-BE49-F238E27FC236}">
                <a16:creationId xmlns:a16="http://schemas.microsoft.com/office/drawing/2014/main" id="{4D252EAB-D33A-4102-BC8F-F84C8C174A34}"/>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87BCFB6B-6156-4120-8233-E4A8546BCC3A}"/>
              </a:ext>
            </a:extLst>
          </p:cNvPr>
          <p:cNvSpPr>
            <a:spLocks noGrp="1"/>
          </p:cNvSpPr>
          <p:nvPr>
            <p:ph sz="half" idx="2"/>
          </p:nvPr>
        </p:nvSpPr>
        <p:spPr>
          <a:xfrm>
            <a:off x="1522809" y="1537252"/>
            <a:ext cx="9529504" cy="4482549"/>
          </a:xfrm>
        </p:spPr>
        <p:txBody>
          <a:bodyPr/>
          <a:lstStyle/>
          <a:p>
            <a:r>
              <a:rPr lang="en-US" sz="3200" dirty="0"/>
              <a:t>In Ontario only a CFAA Technician or Licensed Fire Alarm Electrician can verify, test or inspect a Fire Alarm System</a:t>
            </a:r>
          </a:p>
          <a:p>
            <a:r>
              <a:rPr lang="en-US" sz="3200" dirty="0"/>
              <a:t>ECAO Electricians can become CFAA Certified by taking Course 1 and 5. Evaluation of Alberta Course to determine if upon completion of new Course CFAA will be awarded.</a:t>
            </a:r>
          </a:p>
          <a:p>
            <a:r>
              <a:rPr lang="en-US" sz="3200" dirty="0"/>
              <a:t>Quebec legislation pending that will mirror Ontario</a:t>
            </a:r>
          </a:p>
          <a:p>
            <a:endParaRPr lang="en-CA" dirty="0"/>
          </a:p>
        </p:txBody>
      </p:sp>
      <p:sp>
        <p:nvSpPr>
          <p:cNvPr id="5" name="Text Placeholder 4">
            <a:extLst>
              <a:ext uri="{FF2B5EF4-FFF2-40B4-BE49-F238E27FC236}">
                <a16:creationId xmlns:a16="http://schemas.microsoft.com/office/drawing/2014/main" id="{976373E8-31C4-4940-A3CF-CB5F53EED148}"/>
              </a:ext>
            </a:extLst>
          </p:cNvPr>
          <p:cNvSpPr>
            <a:spLocks noGrp="1"/>
          </p:cNvSpPr>
          <p:nvPr>
            <p:ph type="body" sz="quarter" idx="3"/>
          </p:nvPr>
        </p:nvSpPr>
        <p:spPr/>
        <p:txBody>
          <a:bodyPr/>
          <a:lstStyle/>
          <a:p>
            <a:endParaRPr lang="en-CA"/>
          </a:p>
        </p:txBody>
      </p:sp>
      <p:sp>
        <p:nvSpPr>
          <p:cNvPr id="6" name="Content Placeholder 5">
            <a:extLst>
              <a:ext uri="{FF2B5EF4-FFF2-40B4-BE49-F238E27FC236}">
                <a16:creationId xmlns:a16="http://schemas.microsoft.com/office/drawing/2014/main" id="{087EFEB3-D8D6-409F-9032-82920DAD878B}"/>
              </a:ext>
            </a:extLst>
          </p:cNvPr>
          <p:cNvSpPr>
            <a:spLocks noGrp="1"/>
          </p:cNvSpPr>
          <p:nvPr>
            <p:ph sz="quarter" idx="4"/>
          </p:nvPr>
        </p:nvSpPr>
        <p:spPr/>
        <p:txBody>
          <a:bodyPr/>
          <a:lstStyle/>
          <a:p>
            <a:endParaRPr lang="en-CA"/>
          </a:p>
        </p:txBody>
      </p:sp>
    </p:spTree>
    <p:extLst>
      <p:ext uri="{BB962C8B-B14F-4D97-AF65-F5344CB8AC3E}">
        <p14:creationId xmlns:p14="http://schemas.microsoft.com/office/powerpoint/2010/main" val="424959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9A114-C295-489A-8ADF-40E6313152FB}"/>
              </a:ext>
            </a:extLst>
          </p:cNvPr>
          <p:cNvSpPr>
            <a:spLocks noGrp="1"/>
          </p:cNvSpPr>
          <p:nvPr>
            <p:ph type="title"/>
          </p:nvPr>
        </p:nvSpPr>
        <p:spPr>
          <a:xfrm>
            <a:off x="1522811" y="381000"/>
            <a:ext cx="9146383" cy="1036983"/>
          </a:xfrm>
        </p:spPr>
        <p:txBody>
          <a:bodyPr>
            <a:normAutofit/>
          </a:bodyPr>
          <a:lstStyle/>
          <a:p>
            <a:pPr algn="ctr"/>
            <a:r>
              <a:rPr lang="en-CA" sz="4000" b="1" dirty="0">
                <a:latin typeface="Arial Black" panose="020B0A04020102020204" pitchFamily="34" charset="0"/>
              </a:rPr>
              <a:t>Changes Since September 17</a:t>
            </a:r>
          </a:p>
        </p:txBody>
      </p:sp>
      <p:sp>
        <p:nvSpPr>
          <p:cNvPr id="3" name="Text Placeholder 2">
            <a:extLst>
              <a:ext uri="{FF2B5EF4-FFF2-40B4-BE49-F238E27FC236}">
                <a16:creationId xmlns:a16="http://schemas.microsoft.com/office/drawing/2014/main" id="{5BD96857-E908-4D1C-A04F-5715901120E8}"/>
              </a:ext>
            </a:extLst>
          </p:cNvPr>
          <p:cNvSpPr>
            <a:spLocks noGrp="1"/>
          </p:cNvSpPr>
          <p:nvPr>
            <p:ph type="body" idx="1"/>
          </p:nvPr>
        </p:nvSpPr>
        <p:spPr/>
        <p:txBody>
          <a:bodyPr/>
          <a:lstStyle/>
          <a:p>
            <a:endParaRPr lang="en-CA"/>
          </a:p>
        </p:txBody>
      </p:sp>
      <p:sp>
        <p:nvSpPr>
          <p:cNvPr id="4" name="Content Placeholder 3">
            <a:extLst>
              <a:ext uri="{FF2B5EF4-FFF2-40B4-BE49-F238E27FC236}">
                <a16:creationId xmlns:a16="http://schemas.microsoft.com/office/drawing/2014/main" id="{ABB03B45-C63A-4D4D-9200-D832BA8A1867}"/>
              </a:ext>
            </a:extLst>
          </p:cNvPr>
          <p:cNvSpPr>
            <a:spLocks noGrp="1"/>
          </p:cNvSpPr>
          <p:nvPr>
            <p:ph sz="half" idx="2"/>
          </p:nvPr>
        </p:nvSpPr>
        <p:spPr>
          <a:xfrm>
            <a:off x="1522809" y="1417983"/>
            <a:ext cx="9635521" cy="4601818"/>
          </a:xfrm>
        </p:spPr>
        <p:txBody>
          <a:bodyPr>
            <a:normAutofit/>
          </a:bodyPr>
          <a:lstStyle/>
          <a:p>
            <a:endParaRPr lang="en-US" sz="3200" dirty="0"/>
          </a:p>
          <a:p>
            <a:r>
              <a:rPr lang="en-US" sz="3200" dirty="0"/>
              <a:t>New agreement with ASTTBC in BC to officially recognize CFAA as the program for their Jurisdiction</a:t>
            </a:r>
          </a:p>
          <a:p>
            <a:r>
              <a:rPr lang="en-US" sz="3200" dirty="0"/>
              <a:t>Agreement with BCIT to begin teaching CFAA program in September and coordinate with other colleges in BC</a:t>
            </a:r>
          </a:p>
          <a:p>
            <a:r>
              <a:rPr lang="en-US" sz="3200" dirty="0"/>
              <a:t>Agreement with Algonquin College in Ottawa for provision of Practical Exam – full CFAA program to be added</a:t>
            </a:r>
          </a:p>
          <a:p>
            <a:endParaRPr lang="en-US" sz="3200" dirty="0"/>
          </a:p>
          <a:p>
            <a:endParaRPr lang="en-US" sz="3200" dirty="0"/>
          </a:p>
          <a:p>
            <a:endParaRPr lang="en-US" sz="3200" dirty="0"/>
          </a:p>
          <a:p>
            <a:endParaRPr lang="en-US" sz="3200" dirty="0"/>
          </a:p>
          <a:p>
            <a:pPr marL="0" indent="0">
              <a:buNone/>
            </a:pPr>
            <a:endParaRPr lang="en-US" sz="2800" dirty="0"/>
          </a:p>
          <a:p>
            <a:endParaRPr lang="en-US" sz="2800" dirty="0"/>
          </a:p>
          <a:p>
            <a:endParaRPr lang="en-CA" dirty="0"/>
          </a:p>
        </p:txBody>
      </p:sp>
    </p:spTree>
    <p:extLst>
      <p:ext uri="{BB962C8B-B14F-4D97-AF65-F5344CB8AC3E}">
        <p14:creationId xmlns:p14="http://schemas.microsoft.com/office/powerpoint/2010/main" val="278955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3434</TotalTime>
  <Words>2390</Words>
  <Application>Microsoft Office PowerPoint</Application>
  <PresentationFormat>Widescreen</PresentationFormat>
  <Paragraphs>326</Paragraphs>
  <Slides>44</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44</vt:i4>
      </vt:variant>
    </vt:vector>
  </HeadingPairs>
  <TitlesOfParts>
    <vt:vector size="54" baseType="lpstr">
      <vt:lpstr>Arial</vt:lpstr>
      <vt:lpstr>Arial Black</vt:lpstr>
      <vt:lpstr>Calibri</vt:lpstr>
      <vt:lpstr>Corbel</vt:lpstr>
      <vt:lpstr>Franklin Gothic Book</vt:lpstr>
      <vt:lpstr>Tahoma</vt:lpstr>
      <vt:lpstr>Times New Roman</vt:lpstr>
      <vt:lpstr>Digital Blue Tunnel 16x9</vt:lpstr>
      <vt:lpstr>2_Office Theme</vt:lpstr>
      <vt:lpstr>1_Digital Blue Tunnel 16x9</vt:lpstr>
      <vt:lpstr> CANADIAN FIRE ALARM ASSOCIATION </vt:lpstr>
      <vt:lpstr>“ if you fail to plan, you are planning to fail”           Benjamin Franklin</vt:lpstr>
      <vt:lpstr>Today’s Agenda</vt:lpstr>
      <vt:lpstr>Speaker Introduction</vt:lpstr>
      <vt:lpstr>Who We Are</vt:lpstr>
      <vt:lpstr>Who We Are</vt:lpstr>
      <vt:lpstr>Who We Are</vt:lpstr>
      <vt:lpstr>Who We Are</vt:lpstr>
      <vt:lpstr>Changes Since September 17</vt:lpstr>
      <vt:lpstr>Changes Continued</vt:lpstr>
      <vt:lpstr> Changes Continued</vt:lpstr>
      <vt:lpstr>Changes Continued</vt:lpstr>
      <vt:lpstr>Changes Continued</vt:lpstr>
      <vt:lpstr>CFAA Technician Program</vt:lpstr>
      <vt:lpstr>Changes to the  Registered CFAA Fire Alarm Technician Program</vt:lpstr>
      <vt:lpstr>Changes to the  Registered CFAA Fire Alarm Technician Program</vt:lpstr>
      <vt:lpstr>Changes to the  Registered CFAA Fire Alarm Technician Program</vt:lpstr>
      <vt:lpstr>Changes to the  Registered CFAA Fire Alarm Technician Program</vt:lpstr>
      <vt:lpstr>Changes to the  Registered CFAA Fire Alarm Technician Program</vt:lpstr>
      <vt:lpstr>I am an AHJ and a CFAA Tech, how do I get my credits?</vt:lpstr>
      <vt:lpstr> CFAA Complaints Policy</vt:lpstr>
      <vt:lpstr>  New CFAA Complaints Policy</vt:lpstr>
      <vt:lpstr>  New CFAA Complaints Policy</vt:lpstr>
      <vt:lpstr>  New CFAA Complaints Policy</vt:lpstr>
      <vt:lpstr>Changes to the Reinstatement Procedures for lapsed CFAA Fire Alarm Technicians</vt:lpstr>
      <vt:lpstr>Changes to the Reinstatement Procedures for lapsed CFAA Fire Alarm Technicians</vt:lpstr>
      <vt:lpstr>Programs/Changes under Development</vt:lpstr>
      <vt:lpstr>Programs/Changes under Development</vt:lpstr>
      <vt:lpstr>New ULC S536/537 Standards Modified</vt:lpstr>
      <vt:lpstr>New ULC S536/537 Standards Modified</vt:lpstr>
      <vt:lpstr>New ULC S536/537 Standards Modified</vt:lpstr>
      <vt:lpstr> CFAA Resources for AHJ’s</vt:lpstr>
      <vt:lpstr>AHJ Courses</vt:lpstr>
      <vt:lpstr>AHJ Resources</vt:lpstr>
      <vt:lpstr> City of Toronto Charges Toronto AG Report CFAA Participation Pending Recommendations to OFM </vt:lpstr>
      <vt:lpstr>Timeline in Brief</vt:lpstr>
      <vt:lpstr>Background</vt:lpstr>
      <vt:lpstr>Enforcement and Liability </vt:lpstr>
      <vt:lpstr>Enforcement and Liability </vt:lpstr>
      <vt:lpstr>Background</vt:lpstr>
      <vt:lpstr>CFAA Participation</vt:lpstr>
      <vt:lpstr>CFAA Recomendations</vt:lpstr>
      <vt:lpstr>Summary</vt:lpstr>
      <vt:lpstr>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CFAA info</dc:creator>
  <cp:lastModifiedBy>Peter Hallinan</cp:lastModifiedBy>
  <cp:revision>151</cp:revision>
  <cp:lastPrinted>2018-04-23T19:56:19Z</cp:lastPrinted>
  <dcterms:created xsi:type="dcterms:W3CDTF">2015-02-26T01:03:43Z</dcterms:created>
  <dcterms:modified xsi:type="dcterms:W3CDTF">2018-09-06T11:27:05Z</dcterms:modified>
</cp:coreProperties>
</file>